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52"/>
  </p:notesMasterIdLst>
  <p:sldIdLst>
    <p:sldId id="256" r:id="rId2"/>
    <p:sldId id="257" r:id="rId3"/>
    <p:sldId id="259" r:id="rId4"/>
    <p:sldId id="260" r:id="rId5"/>
    <p:sldId id="266" r:id="rId6"/>
    <p:sldId id="268" r:id="rId7"/>
    <p:sldId id="273" r:id="rId8"/>
    <p:sldId id="271" r:id="rId9"/>
    <p:sldId id="319" r:id="rId10"/>
    <p:sldId id="295" r:id="rId11"/>
    <p:sldId id="323" r:id="rId12"/>
    <p:sldId id="325" r:id="rId13"/>
    <p:sldId id="298" r:id="rId14"/>
    <p:sldId id="310" r:id="rId15"/>
    <p:sldId id="278" r:id="rId16"/>
    <p:sldId id="420" r:id="rId17"/>
    <p:sldId id="307" r:id="rId18"/>
    <p:sldId id="272" r:id="rId19"/>
    <p:sldId id="317" r:id="rId20"/>
    <p:sldId id="321" r:id="rId21"/>
    <p:sldId id="302" r:id="rId22"/>
    <p:sldId id="308" r:id="rId23"/>
    <p:sldId id="303" r:id="rId24"/>
    <p:sldId id="289" r:id="rId25"/>
    <p:sldId id="304" r:id="rId26"/>
    <p:sldId id="290" r:id="rId27"/>
    <p:sldId id="305" r:id="rId28"/>
    <p:sldId id="274" r:id="rId29"/>
    <p:sldId id="269" r:id="rId30"/>
    <p:sldId id="320" r:id="rId31"/>
    <p:sldId id="324" r:id="rId32"/>
    <p:sldId id="322" r:id="rId33"/>
    <p:sldId id="280" r:id="rId34"/>
    <p:sldId id="270" r:id="rId35"/>
    <p:sldId id="287" r:id="rId36"/>
    <p:sldId id="292" r:id="rId37"/>
    <p:sldId id="282" r:id="rId38"/>
    <p:sldId id="281" r:id="rId39"/>
    <p:sldId id="291" r:id="rId40"/>
    <p:sldId id="293" r:id="rId41"/>
    <p:sldId id="283" r:id="rId42"/>
    <p:sldId id="261" r:id="rId43"/>
    <p:sldId id="284" r:id="rId44"/>
    <p:sldId id="285" r:id="rId45"/>
    <p:sldId id="262" r:id="rId46"/>
    <p:sldId id="313" r:id="rId47"/>
    <p:sldId id="296" r:id="rId48"/>
    <p:sldId id="288" r:id="rId49"/>
    <p:sldId id="315" r:id="rId50"/>
    <p:sldId id="314" r:id="rId51"/>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44A1CBD5-5710-4DF3-9D57-7B45109A84AE}">
          <p14:sldIdLst>
            <p14:sldId id="256"/>
            <p14:sldId id="257"/>
            <p14:sldId id="259"/>
            <p14:sldId id="260"/>
            <p14:sldId id="266"/>
            <p14:sldId id="268"/>
            <p14:sldId id="273"/>
            <p14:sldId id="271"/>
            <p14:sldId id="319"/>
            <p14:sldId id="295"/>
            <p14:sldId id="323"/>
            <p14:sldId id="325"/>
            <p14:sldId id="298"/>
            <p14:sldId id="310"/>
            <p14:sldId id="278"/>
            <p14:sldId id="420"/>
            <p14:sldId id="307"/>
            <p14:sldId id="272"/>
            <p14:sldId id="317"/>
            <p14:sldId id="321"/>
            <p14:sldId id="302"/>
            <p14:sldId id="308"/>
            <p14:sldId id="303"/>
            <p14:sldId id="289"/>
            <p14:sldId id="304"/>
            <p14:sldId id="290"/>
            <p14:sldId id="305"/>
            <p14:sldId id="274"/>
            <p14:sldId id="269"/>
            <p14:sldId id="320"/>
            <p14:sldId id="324"/>
            <p14:sldId id="322"/>
          </p14:sldIdLst>
        </p14:section>
        <p14:section name="Arduino+Helmholtz" id="{BE32F95B-41B5-49A0-9E5E-C9C7AE02809A}">
          <p14:sldIdLst>
            <p14:sldId id="280"/>
            <p14:sldId id="270"/>
            <p14:sldId id="287"/>
            <p14:sldId id="292"/>
            <p14:sldId id="282"/>
            <p14:sldId id="281"/>
            <p14:sldId id="291"/>
            <p14:sldId id="293"/>
            <p14:sldId id="283"/>
            <p14:sldId id="261"/>
            <p14:sldId id="284"/>
            <p14:sldId id="285"/>
            <p14:sldId id="262"/>
            <p14:sldId id="313"/>
            <p14:sldId id="296"/>
            <p14:sldId id="288"/>
            <p14:sldId id="315"/>
            <p14:sldId id="314"/>
          </p14:sldIdLst>
        </p14:section>
      </p14:sectionLst>
    </p:ext>
    <p:ext uri="{EFAFB233-063F-42B5-8137-9DF3F51BA10A}">
      <p15:sldGuideLst xmlns:p15="http://schemas.microsoft.com/office/powerpoint/2012/main">
        <p15:guide id="1" orient="horz" pos="1253">
          <p15:clr>
            <a:srgbClr val="A4A3A4"/>
          </p15:clr>
        </p15:guide>
        <p15:guide id="2" pos="6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404040"/>
    <a:srgbClr val="0000CC"/>
    <a:srgbClr val="FFFF00"/>
    <a:srgbClr val="0066FF"/>
    <a:srgbClr val="8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76" autoAdjust="0"/>
    <p:restoredTop sz="93883" autoAdjust="0"/>
  </p:normalViewPr>
  <p:slideViewPr>
    <p:cSldViewPr>
      <p:cViewPr>
        <p:scale>
          <a:sx n="48" d="100"/>
          <a:sy n="48" d="100"/>
        </p:scale>
        <p:origin x="24" y="260"/>
      </p:cViewPr>
      <p:guideLst>
        <p:guide orient="horz" pos="1253"/>
        <p:guide pos="657"/>
      </p:guideLst>
    </p:cSldViewPr>
  </p:slideViewPr>
  <p:outlineViewPr>
    <p:cViewPr>
      <p:scale>
        <a:sx n="33" d="100"/>
        <a:sy n="33" d="100"/>
      </p:scale>
      <p:origin x="0" y="-2492"/>
    </p:cViewPr>
  </p:outlineViewPr>
  <p:notesTextViewPr>
    <p:cViewPr>
      <p:scale>
        <a:sx n="100" d="100"/>
        <a:sy n="100" d="100"/>
      </p:scale>
      <p:origin x="0" y="0"/>
    </p:cViewPr>
  </p:notesTextViewPr>
  <p:sorterViewPr>
    <p:cViewPr>
      <p:scale>
        <a:sx n="103" d="100"/>
        <a:sy n="103" d="100"/>
      </p:scale>
      <p:origin x="0" y="-29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1111\Documents\&#26222;&#29289;&#23526;&#39511;\&#26032;&#27284;\Magnetic%20field%20of%20Helmholtz%20Coil-2023050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1111\Documents\&#26222;&#29289;&#23526;&#39511;\&#26032;&#27284;\Magnetic%20field%20of%20Helmholtz%20Coil-2023050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1111\Documents\&#26222;&#29289;&#23526;&#39511;\&#26032;&#27284;\Magnetic%20field%20of%20Helmholtz%20Coil-2023050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1111\Documents\&#26222;&#29289;&#23526;&#39511;\&#26032;&#27284;\Magnetic%20field%20of%20Helmholtz%20Coil-20230509.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zh-TW"/>
              <a:t>單線圈 直流測量</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9656602768044937"/>
          <c:y val="0.20529761904761903"/>
          <c:w val="0.7435956612047081"/>
          <c:h val="0.60080799771334559"/>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'2. I=1.4A'!$A$2:$A$51</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'2. I=1.4A'!$B$2:$B$51</c:f>
              <c:numCache>
                <c:formatCode>General</c:formatCode>
                <c:ptCount val="50"/>
                <c:pt idx="3">
                  <c:v>143</c:v>
                </c:pt>
                <c:pt idx="4">
                  <c:v>146</c:v>
                </c:pt>
                <c:pt idx="5">
                  <c:v>149</c:v>
                </c:pt>
                <c:pt idx="6">
                  <c:v>150</c:v>
                </c:pt>
                <c:pt idx="7">
                  <c:v>151</c:v>
                </c:pt>
                <c:pt idx="8">
                  <c:v>152</c:v>
                </c:pt>
                <c:pt idx="9">
                  <c:v>156</c:v>
                </c:pt>
                <c:pt idx="10">
                  <c:v>158</c:v>
                </c:pt>
                <c:pt idx="11">
                  <c:v>162</c:v>
                </c:pt>
                <c:pt idx="12">
                  <c:v>166</c:v>
                </c:pt>
                <c:pt idx="13">
                  <c:v>168</c:v>
                </c:pt>
                <c:pt idx="14">
                  <c:v>172</c:v>
                </c:pt>
                <c:pt idx="15">
                  <c:v>176</c:v>
                </c:pt>
                <c:pt idx="16">
                  <c:v>181</c:v>
                </c:pt>
                <c:pt idx="17">
                  <c:v>185</c:v>
                </c:pt>
                <c:pt idx="18">
                  <c:v>190</c:v>
                </c:pt>
                <c:pt idx="19">
                  <c:v>192</c:v>
                </c:pt>
                <c:pt idx="20">
                  <c:v>192</c:v>
                </c:pt>
                <c:pt idx="21">
                  <c:v>192</c:v>
                </c:pt>
                <c:pt idx="22">
                  <c:v>190</c:v>
                </c:pt>
                <c:pt idx="23">
                  <c:v>187</c:v>
                </c:pt>
                <c:pt idx="24">
                  <c:v>184</c:v>
                </c:pt>
                <c:pt idx="25">
                  <c:v>179</c:v>
                </c:pt>
                <c:pt idx="26">
                  <c:v>173</c:v>
                </c:pt>
                <c:pt idx="27">
                  <c:v>169</c:v>
                </c:pt>
                <c:pt idx="28">
                  <c:v>166</c:v>
                </c:pt>
                <c:pt idx="29">
                  <c:v>160</c:v>
                </c:pt>
                <c:pt idx="30">
                  <c:v>157</c:v>
                </c:pt>
                <c:pt idx="31">
                  <c:v>153</c:v>
                </c:pt>
                <c:pt idx="32">
                  <c:v>149</c:v>
                </c:pt>
                <c:pt idx="33">
                  <c:v>147</c:v>
                </c:pt>
                <c:pt idx="34">
                  <c:v>146</c:v>
                </c:pt>
                <c:pt idx="35">
                  <c:v>144</c:v>
                </c:pt>
                <c:pt idx="36">
                  <c:v>143</c:v>
                </c:pt>
                <c:pt idx="37">
                  <c:v>143</c:v>
                </c:pt>
                <c:pt idx="38">
                  <c:v>140</c:v>
                </c:pt>
                <c:pt idx="39">
                  <c:v>139</c:v>
                </c:pt>
                <c:pt idx="40">
                  <c:v>139</c:v>
                </c:pt>
                <c:pt idx="41">
                  <c:v>137</c:v>
                </c:pt>
                <c:pt idx="44">
                  <c:v>139</c:v>
                </c:pt>
                <c:pt idx="46">
                  <c:v>138</c:v>
                </c:pt>
                <c:pt idx="49">
                  <c:v>135</c:v>
                </c:pt>
              </c:numCache>
            </c:numRef>
          </c:yVal>
          <c:smooth val="0"/>
          <c:extLst>
            <c:ext xmlns:c16="http://schemas.microsoft.com/office/drawing/2014/chart" uri="{C3380CC4-5D6E-409C-BE32-E72D297353CC}">
              <c16:uniqueId val="{00000000-A141-417E-8942-90DB372F23D0}"/>
            </c:ext>
          </c:extLst>
        </c:ser>
        <c:dLbls>
          <c:showLegendKey val="0"/>
          <c:showVal val="0"/>
          <c:showCatName val="0"/>
          <c:showSerName val="0"/>
          <c:showPercent val="0"/>
          <c:showBubbleSize val="0"/>
        </c:dLbls>
        <c:axId val="1662648016"/>
        <c:axId val="38198368"/>
      </c:scatterChart>
      <c:valAx>
        <c:axId val="1662648016"/>
        <c:scaling>
          <c:orientation val="minMax"/>
          <c:max val="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d (cm)</a:t>
                </a:r>
                <a:endParaRPr lang="zh-TW" dirty="0"/>
              </a:p>
            </c:rich>
          </c:tx>
          <c:layout>
            <c:manualLayout>
              <c:xMode val="edge"/>
              <c:yMode val="edge"/>
              <c:x val="0.51565949074074069"/>
              <c:y val="0.8673628104160517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38198368"/>
        <c:crosses val="autoZero"/>
        <c:crossBetween val="midCat"/>
      </c:valAx>
      <c:valAx>
        <c:axId val="38198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CH1-CH2</a:t>
                </a:r>
                <a:r>
                  <a:rPr lang="zh-TW" dirty="0"/>
                  <a:t> </a:t>
                </a:r>
                <a:r>
                  <a:rPr lang="en-US" dirty="0"/>
                  <a:t>(mV)</a:t>
                </a:r>
                <a:endParaRPr lang="zh-TW"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16626480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zh-TW"/>
              <a:t>單線圈 直流測量</a:t>
            </a:r>
          </a:p>
        </c:rich>
      </c:tx>
      <c:layout>
        <c:manualLayout>
          <c:xMode val="edge"/>
          <c:yMode val="edge"/>
          <c:x val="0.34309657486079248"/>
          <c:y val="3.7037037037037035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8433611111111112"/>
          <c:y val="0.2097515873015873"/>
          <c:w val="0.76768611111111107"/>
          <c:h val="0.57955634920634924"/>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'2. I=1.4A'!$A$2:$A$51</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'2. I=1.4A'!$C$2:$C$51</c:f>
              <c:numCache>
                <c:formatCode>General</c:formatCode>
                <c:ptCount val="50"/>
                <c:pt idx="3">
                  <c:v>8</c:v>
                </c:pt>
                <c:pt idx="4">
                  <c:v>11</c:v>
                </c:pt>
                <c:pt idx="5">
                  <c:v>14</c:v>
                </c:pt>
                <c:pt idx="6">
                  <c:v>15</c:v>
                </c:pt>
                <c:pt idx="7">
                  <c:v>16</c:v>
                </c:pt>
                <c:pt idx="8">
                  <c:v>17</c:v>
                </c:pt>
                <c:pt idx="9">
                  <c:v>21</c:v>
                </c:pt>
                <c:pt idx="10">
                  <c:v>23</c:v>
                </c:pt>
                <c:pt idx="11">
                  <c:v>27</c:v>
                </c:pt>
                <c:pt idx="12">
                  <c:v>31</c:v>
                </c:pt>
                <c:pt idx="13">
                  <c:v>33</c:v>
                </c:pt>
                <c:pt idx="14">
                  <c:v>37</c:v>
                </c:pt>
                <c:pt idx="15">
                  <c:v>41</c:v>
                </c:pt>
                <c:pt idx="16">
                  <c:v>46</c:v>
                </c:pt>
                <c:pt idx="17">
                  <c:v>50</c:v>
                </c:pt>
                <c:pt idx="18">
                  <c:v>55</c:v>
                </c:pt>
                <c:pt idx="19">
                  <c:v>57</c:v>
                </c:pt>
                <c:pt idx="20">
                  <c:v>57</c:v>
                </c:pt>
                <c:pt idx="21">
                  <c:v>57</c:v>
                </c:pt>
                <c:pt idx="22">
                  <c:v>55</c:v>
                </c:pt>
                <c:pt idx="23">
                  <c:v>52</c:v>
                </c:pt>
                <c:pt idx="24">
                  <c:v>49</c:v>
                </c:pt>
                <c:pt idx="25">
                  <c:v>44</c:v>
                </c:pt>
                <c:pt idx="26">
                  <c:v>38</c:v>
                </c:pt>
                <c:pt idx="27">
                  <c:v>34</c:v>
                </c:pt>
                <c:pt idx="28">
                  <c:v>31</c:v>
                </c:pt>
                <c:pt idx="29">
                  <c:v>25</c:v>
                </c:pt>
                <c:pt idx="30">
                  <c:v>22</c:v>
                </c:pt>
                <c:pt idx="31">
                  <c:v>18</c:v>
                </c:pt>
                <c:pt idx="32">
                  <c:v>14</c:v>
                </c:pt>
                <c:pt idx="33">
                  <c:v>12</c:v>
                </c:pt>
                <c:pt idx="34">
                  <c:v>11</c:v>
                </c:pt>
                <c:pt idx="35">
                  <c:v>9</c:v>
                </c:pt>
                <c:pt idx="36">
                  <c:v>8</c:v>
                </c:pt>
                <c:pt idx="37">
                  <c:v>8</c:v>
                </c:pt>
                <c:pt idx="38">
                  <c:v>5</c:v>
                </c:pt>
                <c:pt idx="39">
                  <c:v>4</c:v>
                </c:pt>
                <c:pt idx="40">
                  <c:v>4</c:v>
                </c:pt>
                <c:pt idx="41">
                  <c:v>2</c:v>
                </c:pt>
                <c:pt idx="44">
                  <c:v>4</c:v>
                </c:pt>
                <c:pt idx="46">
                  <c:v>3</c:v>
                </c:pt>
                <c:pt idx="49">
                  <c:v>0</c:v>
                </c:pt>
              </c:numCache>
            </c:numRef>
          </c:yVal>
          <c:smooth val="0"/>
          <c:extLst>
            <c:ext xmlns:c16="http://schemas.microsoft.com/office/drawing/2014/chart" uri="{C3380CC4-5D6E-409C-BE32-E72D297353CC}">
              <c16:uniqueId val="{00000000-2C10-40D0-8DC2-2EA6E8753058}"/>
            </c:ext>
          </c:extLst>
        </c:ser>
        <c:dLbls>
          <c:showLegendKey val="0"/>
          <c:showVal val="0"/>
          <c:showCatName val="0"/>
          <c:showSerName val="0"/>
          <c:showPercent val="0"/>
          <c:showBubbleSize val="0"/>
        </c:dLbls>
        <c:axId val="1662648016"/>
        <c:axId val="38198368"/>
      </c:scatterChart>
      <c:valAx>
        <c:axId val="1662648016"/>
        <c:scaling>
          <c:orientation val="minMax"/>
          <c:max val="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d (cm)</a:t>
                </a:r>
                <a:endParaRPr lang="zh-TW"/>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38198368"/>
        <c:crosses val="autoZero"/>
        <c:crossBetween val="midCat"/>
      </c:valAx>
      <c:valAx>
        <c:axId val="38198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V</a:t>
                </a:r>
                <a:r>
                  <a:rPr lang="zh-TW"/>
                  <a:t> </a:t>
                </a:r>
                <a:r>
                  <a:rPr lang="en-US"/>
                  <a:t>(mV)</a:t>
                </a:r>
                <a:endParaRPr lang="zh-TW"/>
              </a:p>
            </c:rich>
          </c:tx>
          <c:layout>
            <c:manualLayout>
              <c:xMode val="edge"/>
              <c:yMode val="edge"/>
              <c:x val="3.8217592592592595E-2"/>
              <c:y val="0.4187559523809523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16626480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680" b="0" i="0" u="none" strike="noStrike" kern="1200" spc="0" baseline="0">
                <a:solidFill>
                  <a:schemeClr val="tx1">
                    <a:lumMod val="65000"/>
                    <a:lumOff val="35000"/>
                  </a:schemeClr>
                </a:solidFill>
                <a:latin typeface="+mn-lt"/>
                <a:ea typeface="+mn-ea"/>
                <a:cs typeface="+mn-cs"/>
              </a:defRPr>
            </a:pPr>
            <a:r>
              <a:rPr lang="zh-TW"/>
              <a:t>單線圈 交流測量</a:t>
            </a:r>
          </a:p>
        </c:rich>
      </c:tx>
      <c:overlay val="0"/>
      <c:spPr>
        <a:noFill/>
        <a:ln>
          <a:noFill/>
        </a:ln>
        <a:effectLst/>
      </c:spPr>
      <c:txPr>
        <a:bodyPr rot="0" spcFirstLastPara="1" vertOverflow="ellipsis" vert="horz" wrap="square" anchor="ctr" anchorCtr="1"/>
        <a:lstStyle/>
        <a:p>
          <a:pPr algn="ctr" rtl="0">
            <a:defRPr sz="168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7445833333333333"/>
          <c:y val="0.18455317460317461"/>
          <c:w val="0.77756388888888894"/>
          <c:h val="0.61483412698412709"/>
        </c:manualLayout>
      </c:layout>
      <c:scatterChart>
        <c:scatterStyle val="lineMarker"/>
        <c:varyColors val="0"/>
        <c:ser>
          <c:idx val="0"/>
          <c:order val="0"/>
          <c:tx>
            <c:strRef>
              <c:f>'2.單一線圈 AC=5.1kHz'!$B$1</c:f>
              <c:strCache>
                <c:ptCount val="1"/>
                <c:pt idx="0">
                  <c:v>Vpp (mV)</c:v>
                </c:pt>
              </c:strCache>
            </c:strRef>
          </c:tx>
          <c:spPr>
            <a:ln w="19050" cap="rnd">
              <a:noFill/>
              <a:round/>
            </a:ln>
            <a:effectLst/>
          </c:spPr>
          <c:marker>
            <c:symbol val="circle"/>
            <c:size val="5"/>
            <c:spPr>
              <a:solidFill>
                <a:schemeClr val="accent1"/>
              </a:solidFill>
              <a:ln w="9525">
                <a:solidFill>
                  <a:schemeClr val="accent1"/>
                </a:solidFill>
              </a:ln>
              <a:effectLst/>
            </c:spPr>
          </c:marker>
          <c:xVal>
            <c:numRef>
              <c:f>'2.單一線圈 AC=5.1kHz'!$A$2:$A$51</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'2.單一線圈 AC=5.1kHz'!$B$2:$B$51</c:f>
              <c:numCache>
                <c:formatCode>General</c:formatCode>
                <c:ptCount val="50"/>
                <c:pt idx="2">
                  <c:v>176</c:v>
                </c:pt>
                <c:pt idx="3">
                  <c:v>216</c:v>
                </c:pt>
                <c:pt idx="4">
                  <c:v>240</c:v>
                </c:pt>
                <c:pt idx="5">
                  <c:v>248</c:v>
                </c:pt>
                <c:pt idx="6">
                  <c:v>272</c:v>
                </c:pt>
                <c:pt idx="7">
                  <c:v>320</c:v>
                </c:pt>
                <c:pt idx="8">
                  <c:v>352</c:v>
                </c:pt>
                <c:pt idx="9">
                  <c:v>408</c:v>
                </c:pt>
                <c:pt idx="10">
                  <c:v>456</c:v>
                </c:pt>
                <c:pt idx="11">
                  <c:v>520</c:v>
                </c:pt>
                <c:pt idx="12">
                  <c:v>584</c:v>
                </c:pt>
                <c:pt idx="13">
                  <c:v>664</c:v>
                </c:pt>
                <c:pt idx="14">
                  <c:v>736</c:v>
                </c:pt>
                <c:pt idx="15">
                  <c:v>824</c:v>
                </c:pt>
                <c:pt idx="16">
                  <c:v>888</c:v>
                </c:pt>
                <c:pt idx="17">
                  <c:v>952</c:v>
                </c:pt>
                <c:pt idx="18">
                  <c:v>976</c:v>
                </c:pt>
                <c:pt idx="19">
                  <c:v>1000</c:v>
                </c:pt>
                <c:pt idx="20">
                  <c:v>976</c:v>
                </c:pt>
                <c:pt idx="21">
                  <c:v>936</c:v>
                </c:pt>
                <c:pt idx="22">
                  <c:v>888</c:v>
                </c:pt>
                <c:pt idx="23">
                  <c:v>816</c:v>
                </c:pt>
                <c:pt idx="24">
                  <c:v>720</c:v>
                </c:pt>
                <c:pt idx="25">
                  <c:v>656</c:v>
                </c:pt>
                <c:pt idx="26">
                  <c:v>560</c:v>
                </c:pt>
                <c:pt idx="27">
                  <c:v>496</c:v>
                </c:pt>
                <c:pt idx="28">
                  <c:v>448</c:v>
                </c:pt>
                <c:pt idx="29">
                  <c:v>384</c:v>
                </c:pt>
                <c:pt idx="30">
                  <c:v>336</c:v>
                </c:pt>
                <c:pt idx="31">
                  <c:v>296</c:v>
                </c:pt>
                <c:pt idx="32">
                  <c:v>248</c:v>
                </c:pt>
                <c:pt idx="33">
                  <c:v>224</c:v>
                </c:pt>
                <c:pt idx="34">
                  <c:v>200</c:v>
                </c:pt>
                <c:pt idx="35">
                  <c:v>184</c:v>
                </c:pt>
                <c:pt idx="36">
                  <c:v>168</c:v>
                </c:pt>
                <c:pt idx="37">
                  <c:v>152</c:v>
                </c:pt>
                <c:pt idx="38">
                  <c:v>136</c:v>
                </c:pt>
                <c:pt idx="39">
                  <c:v>120</c:v>
                </c:pt>
                <c:pt idx="40">
                  <c:v>108</c:v>
                </c:pt>
                <c:pt idx="41">
                  <c:v>100</c:v>
                </c:pt>
                <c:pt idx="42">
                  <c:v>96</c:v>
                </c:pt>
                <c:pt idx="43">
                  <c:v>88</c:v>
                </c:pt>
                <c:pt idx="44">
                  <c:v>80</c:v>
                </c:pt>
                <c:pt idx="45">
                  <c:v>72</c:v>
                </c:pt>
                <c:pt idx="46">
                  <c:v>68</c:v>
                </c:pt>
                <c:pt idx="47">
                  <c:v>68</c:v>
                </c:pt>
              </c:numCache>
            </c:numRef>
          </c:yVal>
          <c:smooth val="0"/>
          <c:extLst>
            <c:ext xmlns:c16="http://schemas.microsoft.com/office/drawing/2014/chart" uri="{C3380CC4-5D6E-409C-BE32-E72D297353CC}">
              <c16:uniqueId val="{00000000-F495-4039-9C7D-0B76E588CB96}"/>
            </c:ext>
          </c:extLst>
        </c:ser>
        <c:dLbls>
          <c:showLegendKey val="0"/>
          <c:showVal val="0"/>
          <c:showCatName val="0"/>
          <c:showSerName val="0"/>
          <c:showPercent val="0"/>
          <c:showBubbleSize val="0"/>
        </c:dLbls>
        <c:axId val="28177360"/>
        <c:axId val="1926494720"/>
      </c:scatterChart>
      <c:valAx>
        <c:axId val="28177360"/>
        <c:scaling>
          <c:orientation val="minMax"/>
          <c:max val="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d (cm)</a:t>
                </a:r>
                <a:endParaRPr lang="zh-TW"/>
              </a:p>
            </c:rich>
          </c:tx>
          <c:layout>
            <c:manualLayout>
              <c:xMode val="edge"/>
              <c:yMode val="edge"/>
              <c:x val="0.44718253968253968"/>
              <c:y val="0.8981795138888888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1926494720"/>
        <c:crosses val="autoZero"/>
        <c:crossBetween val="midCat"/>
      </c:valAx>
      <c:valAx>
        <c:axId val="1926494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Vpp (mV)</a:t>
                </a:r>
                <a:endParaRPr lang="zh-TW"/>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281773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zh-TW"/>
              <a:t>單線圈 直流測量</a:t>
            </a:r>
          </a:p>
        </c:rich>
      </c:tx>
      <c:layout>
        <c:manualLayout>
          <c:xMode val="edge"/>
          <c:yMode val="edge"/>
          <c:x val="0.38232662037037035"/>
          <c:y val="1.5119047619047619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571136574074074"/>
          <c:y val="0.151518253968254"/>
          <c:w val="0.79267430555555551"/>
          <c:h val="0.61959563492063496"/>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'I=1.46A'!$A$1:$A$182</c:f>
              <c:numCache>
                <c:formatCode>General</c:formatCode>
                <c:ptCount val="182"/>
                <c:pt idx="0">
                  <c:v>39.51</c:v>
                </c:pt>
                <c:pt idx="1">
                  <c:v>39.049999999999997</c:v>
                </c:pt>
                <c:pt idx="2">
                  <c:v>39.51</c:v>
                </c:pt>
                <c:pt idx="3">
                  <c:v>39.51</c:v>
                </c:pt>
                <c:pt idx="4">
                  <c:v>39.51</c:v>
                </c:pt>
                <c:pt idx="5">
                  <c:v>39.950000000000003</c:v>
                </c:pt>
                <c:pt idx="6">
                  <c:v>39.4</c:v>
                </c:pt>
                <c:pt idx="7">
                  <c:v>39.9</c:v>
                </c:pt>
                <c:pt idx="8">
                  <c:v>39.85</c:v>
                </c:pt>
                <c:pt idx="9">
                  <c:v>39.950000000000003</c:v>
                </c:pt>
                <c:pt idx="10">
                  <c:v>39.950000000000003</c:v>
                </c:pt>
                <c:pt idx="11">
                  <c:v>39.85</c:v>
                </c:pt>
                <c:pt idx="12">
                  <c:v>39.51</c:v>
                </c:pt>
                <c:pt idx="13">
                  <c:v>39.4</c:v>
                </c:pt>
                <c:pt idx="14">
                  <c:v>39.51</c:v>
                </c:pt>
                <c:pt idx="15">
                  <c:v>39.46</c:v>
                </c:pt>
                <c:pt idx="16">
                  <c:v>39.69</c:v>
                </c:pt>
                <c:pt idx="17">
                  <c:v>39.200000000000003</c:v>
                </c:pt>
                <c:pt idx="18">
                  <c:v>38.909999999999997</c:v>
                </c:pt>
                <c:pt idx="19">
                  <c:v>38.71</c:v>
                </c:pt>
                <c:pt idx="20">
                  <c:v>38.76</c:v>
                </c:pt>
                <c:pt idx="21">
                  <c:v>38.450000000000003</c:v>
                </c:pt>
                <c:pt idx="22">
                  <c:v>37.869999999999997</c:v>
                </c:pt>
                <c:pt idx="23">
                  <c:v>37.04</c:v>
                </c:pt>
                <c:pt idx="24">
                  <c:v>36.28</c:v>
                </c:pt>
                <c:pt idx="25">
                  <c:v>36.29</c:v>
                </c:pt>
                <c:pt idx="26">
                  <c:v>34.42</c:v>
                </c:pt>
                <c:pt idx="27">
                  <c:v>33.78</c:v>
                </c:pt>
                <c:pt idx="28">
                  <c:v>33.96</c:v>
                </c:pt>
                <c:pt idx="29">
                  <c:v>33.28</c:v>
                </c:pt>
                <c:pt idx="30">
                  <c:v>32.18</c:v>
                </c:pt>
                <c:pt idx="31">
                  <c:v>31.11</c:v>
                </c:pt>
                <c:pt idx="32">
                  <c:v>29.27</c:v>
                </c:pt>
                <c:pt idx="33">
                  <c:v>28.44</c:v>
                </c:pt>
                <c:pt idx="34">
                  <c:v>26.9</c:v>
                </c:pt>
                <c:pt idx="35">
                  <c:v>26.39</c:v>
                </c:pt>
                <c:pt idx="36">
                  <c:v>26.21</c:v>
                </c:pt>
                <c:pt idx="37">
                  <c:v>26.16</c:v>
                </c:pt>
                <c:pt idx="38">
                  <c:v>25.51</c:v>
                </c:pt>
                <c:pt idx="39">
                  <c:v>24.08</c:v>
                </c:pt>
                <c:pt idx="40">
                  <c:v>24.27</c:v>
                </c:pt>
                <c:pt idx="41">
                  <c:v>23.78</c:v>
                </c:pt>
                <c:pt idx="42">
                  <c:v>21.96</c:v>
                </c:pt>
                <c:pt idx="43">
                  <c:v>20.43</c:v>
                </c:pt>
                <c:pt idx="44">
                  <c:v>19.63</c:v>
                </c:pt>
                <c:pt idx="45">
                  <c:v>16.96</c:v>
                </c:pt>
                <c:pt idx="46">
                  <c:v>15.78</c:v>
                </c:pt>
                <c:pt idx="47">
                  <c:v>15.05</c:v>
                </c:pt>
                <c:pt idx="48">
                  <c:v>13.74</c:v>
                </c:pt>
                <c:pt idx="49">
                  <c:v>12.52</c:v>
                </c:pt>
                <c:pt idx="50">
                  <c:v>11.22</c:v>
                </c:pt>
                <c:pt idx="51">
                  <c:v>10.73</c:v>
                </c:pt>
                <c:pt idx="52">
                  <c:v>10.09</c:v>
                </c:pt>
                <c:pt idx="53">
                  <c:v>9.3000000000000007</c:v>
                </c:pt>
                <c:pt idx="54">
                  <c:v>8.76</c:v>
                </c:pt>
                <c:pt idx="55">
                  <c:v>8.32</c:v>
                </c:pt>
                <c:pt idx="56">
                  <c:v>9.1</c:v>
                </c:pt>
                <c:pt idx="57">
                  <c:v>8.84</c:v>
                </c:pt>
                <c:pt idx="58">
                  <c:v>6.79</c:v>
                </c:pt>
                <c:pt idx="59">
                  <c:v>6.63</c:v>
                </c:pt>
                <c:pt idx="60">
                  <c:v>7.77</c:v>
                </c:pt>
                <c:pt idx="61">
                  <c:v>6.72</c:v>
                </c:pt>
                <c:pt idx="62">
                  <c:v>6.34</c:v>
                </c:pt>
                <c:pt idx="63">
                  <c:v>6.79</c:v>
                </c:pt>
                <c:pt idx="64">
                  <c:v>5.88</c:v>
                </c:pt>
                <c:pt idx="65">
                  <c:v>5.99</c:v>
                </c:pt>
                <c:pt idx="66">
                  <c:v>5.54</c:v>
                </c:pt>
                <c:pt idx="67">
                  <c:v>5.49</c:v>
                </c:pt>
                <c:pt idx="68">
                  <c:v>5.8</c:v>
                </c:pt>
                <c:pt idx="69">
                  <c:v>5.26</c:v>
                </c:pt>
                <c:pt idx="70">
                  <c:v>4.6100000000000003</c:v>
                </c:pt>
                <c:pt idx="71">
                  <c:v>5.39</c:v>
                </c:pt>
                <c:pt idx="72">
                  <c:v>4.3499999999999996</c:v>
                </c:pt>
                <c:pt idx="73">
                  <c:v>4.4400000000000004</c:v>
                </c:pt>
                <c:pt idx="74">
                  <c:v>3.91</c:v>
                </c:pt>
                <c:pt idx="75">
                  <c:v>4.0599999999999996</c:v>
                </c:pt>
                <c:pt idx="76">
                  <c:v>3.52</c:v>
                </c:pt>
                <c:pt idx="77">
                  <c:v>3.81</c:v>
                </c:pt>
                <c:pt idx="78">
                  <c:v>3.71</c:v>
                </c:pt>
                <c:pt idx="79">
                  <c:v>3.57</c:v>
                </c:pt>
                <c:pt idx="80">
                  <c:v>2.93</c:v>
                </c:pt>
                <c:pt idx="81">
                  <c:v>3.32</c:v>
                </c:pt>
                <c:pt idx="82">
                  <c:v>3.21</c:v>
                </c:pt>
                <c:pt idx="83">
                  <c:v>2.72</c:v>
                </c:pt>
                <c:pt idx="84">
                  <c:v>2.96</c:v>
                </c:pt>
                <c:pt idx="85">
                  <c:v>2.98</c:v>
                </c:pt>
                <c:pt idx="86">
                  <c:v>2.77</c:v>
                </c:pt>
                <c:pt idx="87">
                  <c:v>2.59</c:v>
                </c:pt>
                <c:pt idx="88">
                  <c:v>2.77</c:v>
                </c:pt>
                <c:pt idx="89">
                  <c:v>2.82</c:v>
                </c:pt>
                <c:pt idx="90">
                  <c:v>2.74</c:v>
                </c:pt>
                <c:pt idx="91">
                  <c:v>2.59</c:v>
                </c:pt>
                <c:pt idx="92">
                  <c:v>2.59</c:v>
                </c:pt>
                <c:pt idx="93">
                  <c:v>2.48</c:v>
                </c:pt>
                <c:pt idx="94">
                  <c:v>2.57</c:v>
                </c:pt>
                <c:pt idx="95">
                  <c:v>2.59</c:v>
                </c:pt>
                <c:pt idx="96">
                  <c:v>2.59</c:v>
                </c:pt>
                <c:pt idx="97">
                  <c:v>2.48</c:v>
                </c:pt>
                <c:pt idx="98">
                  <c:v>2.57</c:v>
                </c:pt>
                <c:pt idx="99">
                  <c:v>2.59</c:v>
                </c:pt>
                <c:pt idx="100">
                  <c:v>2.57</c:v>
                </c:pt>
                <c:pt idx="101">
                  <c:v>2.57</c:v>
                </c:pt>
                <c:pt idx="102">
                  <c:v>2.48</c:v>
                </c:pt>
                <c:pt idx="103">
                  <c:v>2.59</c:v>
                </c:pt>
                <c:pt idx="104">
                  <c:v>2.59</c:v>
                </c:pt>
                <c:pt idx="105">
                  <c:v>2.59</c:v>
                </c:pt>
                <c:pt idx="106">
                  <c:v>2.48</c:v>
                </c:pt>
                <c:pt idx="107">
                  <c:v>2.59</c:v>
                </c:pt>
                <c:pt idx="108">
                  <c:v>2.59</c:v>
                </c:pt>
                <c:pt idx="109">
                  <c:v>2.57</c:v>
                </c:pt>
                <c:pt idx="110">
                  <c:v>2.59</c:v>
                </c:pt>
                <c:pt idx="111">
                  <c:v>2.57</c:v>
                </c:pt>
                <c:pt idx="112">
                  <c:v>2.57</c:v>
                </c:pt>
                <c:pt idx="113">
                  <c:v>2.59</c:v>
                </c:pt>
                <c:pt idx="114">
                  <c:v>2.59</c:v>
                </c:pt>
                <c:pt idx="115">
                  <c:v>2.4700000000000002</c:v>
                </c:pt>
                <c:pt idx="116">
                  <c:v>2.57</c:v>
                </c:pt>
                <c:pt idx="117">
                  <c:v>2.59</c:v>
                </c:pt>
              </c:numCache>
            </c:numRef>
          </c:xVal>
          <c:yVal>
            <c:numRef>
              <c:f>'I=1.46A'!$C$1:$C$182</c:f>
              <c:numCache>
                <c:formatCode>General</c:formatCode>
                <c:ptCount val="182"/>
                <c:pt idx="0">
                  <c:v>0</c:v>
                </c:pt>
                <c:pt idx="1">
                  <c:v>-1</c:v>
                </c:pt>
                <c:pt idx="2">
                  <c:v>0</c:v>
                </c:pt>
                <c:pt idx="3">
                  <c:v>0</c:v>
                </c:pt>
                <c:pt idx="4">
                  <c:v>0</c:v>
                </c:pt>
                <c:pt idx="5">
                  <c:v>1</c:v>
                </c:pt>
                <c:pt idx="6">
                  <c:v>-1</c:v>
                </c:pt>
                <c:pt idx="7">
                  <c:v>-1</c:v>
                </c:pt>
                <c:pt idx="8">
                  <c:v>1</c:v>
                </c:pt>
                <c:pt idx="9">
                  <c:v>-1</c:v>
                </c:pt>
                <c:pt idx="10">
                  <c:v>-1</c:v>
                </c:pt>
                <c:pt idx="11">
                  <c:v>-1</c:v>
                </c:pt>
                <c:pt idx="12">
                  <c:v>0</c:v>
                </c:pt>
                <c:pt idx="13">
                  <c:v>-1</c:v>
                </c:pt>
                <c:pt idx="14">
                  <c:v>1</c:v>
                </c:pt>
                <c:pt idx="15">
                  <c:v>-1</c:v>
                </c:pt>
                <c:pt idx="16">
                  <c:v>-1</c:v>
                </c:pt>
                <c:pt idx="17">
                  <c:v>-1</c:v>
                </c:pt>
                <c:pt idx="18">
                  <c:v>-1</c:v>
                </c:pt>
                <c:pt idx="19">
                  <c:v>0</c:v>
                </c:pt>
                <c:pt idx="20">
                  <c:v>0</c:v>
                </c:pt>
                <c:pt idx="21">
                  <c:v>0</c:v>
                </c:pt>
                <c:pt idx="22">
                  <c:v>0</c:v>
                </c:pt>
                <c:pt idx="23">
                  <c:v>0</c:v>
                </c:pt>
                <c:pt idx="24">
                  <c:v>1</c:v>
                </c:pt>
                <c:pt idx="25">
                  <c:v>0</c:v>
                </c:pt>
                <c:pt idx="26">
                  <c:v>0</c:v>
                </c:pt>
                <c:pt idx="27">
                  <c:v>2</c:v>
                </c:pt>
                <c:pt idx="28">
                  <c:v>1</c:v>
                </c:pt>
                <c:pt idx="29">
                  <c:v>1</c:v>
                </c:pt>
                <c:pt idx="30">
                  <c:v>1</c:v>
                </c:pt>
                <c:pt idx="31">
                  <c:v>3</c:v>
                </c:pt>
                <c:pt idx="32">
                  <c:v>4</c:v>
                </c:pt>
                <c:pt idx="33">
                  <c:v>5</c:v>
                </c:pt>
                <c:pt idx="34">
                  <c:v>6</c:v>
                </c:pt>
                <c:pt idx="35">
                  <c:v>8</c:v>
                </c:pt>
                <c:pt idx="36">
                  <c:v>7</c:v>
                </c:pt>
                <c:pt idx="37">
                  <c:v>9</c:v>
                </c:pt>
                <c:pt idx="38">
                  <c:v>12</c:v>
                </c:pt>
                <c:pt idx="39">
                  <c:v>12</c:v>
                </c:pt>
                <c:pt idx="40">
                  <c:v>15</c:v>
                </c:pt>
                <c:pt idx="41">
                  <c:v>16</c:v>
                </c:pt>
                <c:pt idx="42">
                  <c:v>17</c:v>
                </c:pt>
                <c:pt idx="43">
                  <c:v>21</c:v>
                </c:pt>
                <c:pt idx="44">
                  <c:v>22</c:v>
                </c:pt>
                <c:pt idx="45">
                  <c:v>25</c:v>
                </c:pt>
                <c:pt idx="46">
                  <c:v>27</c:v>
                </c:pt>
                <c:pt idx="47">
                  <c:v>26</c:v>
                </c:pt>
                <c:pt idx="48">
                  <c:v>25</c:v>
                </c:pt>
                <c:pt idx="49">
                  <c:v>23</c:v>
                </c:pt>
                <c:pt idx="50">
                  <c:v>18</c:v>
                </c:pt>
                <c:pt idx="51">
                  <c:v>16</c:v>
                </c:pt>
                <c:pt idx="52">
                  <c:v>15</c:v>
                </c:pt>
                <c:pt idx="53">
                  <c:v>14</c:v>
                </c:pt>
                <c:pt idx="54">
                  <c:v>13</c:v>
                </c:pt>
                <c:pt idx="55">
                  <c:v>12</c:v>
                </c:pt>
                <c:pt idx="56">
                  <c:v>12</c:v>
                </c:pt>
                <c:pt idx="57">
                  <c:v>11</c:v>
                </c:pt>
                <c:pt idx="58">
                  <c:v>9</c:v>
                </c:pt>
                <c:pt idx="59">
                  <c:v>7</c:v>
                </c:pt>
                <c:pt idx="60">
                  <c:v>9</c:v>
                </c:pt>
                <c:pt idx="61">
                  <c:v>8</c:v>
                </c:pt>
                <c:pt idx="62">
                  <c:v>8</c:v>
                </c:pt>
                <c:pt idx="63">
                  <c:v>7</c:v>
                </c:pt>
                <c:pt idx="64">
                  <c:v>5</c:v>
                </c:pt>
                <c:pt idx="65">
                  <c:v>7</c:v>
                </c:pt>
                <c:pt idx="66">
                  <c:v>6</c:v>
                </c:pt>
                <c:pt idx="67">
                  <c:v>7</c:v>
                </c:pt>
                <c:pt idx="68">
                  <c:v>7</c:v>
                </c:pt>
                <c:pt idx="69">
                  <c:v>7</c:v>
                </c:pt>
                <c:pt idx="70">
                  <c:v>6</c:v>
                </c:pt>
                <c:pt idx="71">
                  <c:v>6</c:v>
                </c:pt>
                <c:pt idx="72">
                  <c:v>5</c:v>
                </c:pt>
                <c:pt idx="73">
                  <c:v>6</c:v>
                </c:pt>
                <c:pt idx="74">
                  <c:v>4</c:v>
                </c:pt>
                <c:pt idx="75">
                  <c:v>3</c:v>
                </c:pt>
                <c:pt idx="76">
                  <c:v>5</c:v>
                </c:pt>
                <c:pt idx="77">
                  <c:v>4</c:v>
                </c:pt>
                <c:pt idx="78">
                  <c:v>4</c:v>
                </c:pt>
                <c:pt idx="79">
                  <c:v>5</c:v>
                </c:pt>
                <c:pt idx="80">
                  <c:v>4</c:v>
                </c:pt>
                <c:pt idx="81">
                  <c:v>4</c:v>
                </c:pt>
                <c:pt idx="82">
                  <c:v>5</c:v>
                </c:pt>
                <c:pt idx="83">
                  <c:v>4</c:v>
                </c:pt>
                <c:pt idx="84">
                  <c:v>4</c:v>
                </c:pt>
                <c:pt idx="85">
                  <c:v>3</c:v>
                </c:pt>
                <c:pt idx="86">
                  <c:v>4</c:v>
                </c:pt>
                <c:pt idx="87">
                  <c:v>3</c:v>
                </c:pt>
                <c:pt idx="88">
                  <c:v>3</c:v>
                </c:pt>
                <c:pt idx="89">
                  <c:v>2</c:v>
                </c:pt>
                <c:pt idx="90">
                  <c:v>3</c:v>
                </c:pt>
                <c:pt idx="91">
                  <c:v>3</c:v>
                </c:pt>
                <c:pt idx="92">
                  <c:v>2</c:v>
                </c:pt>
                <c:pt idx="93">
                  <c:v>3</c:v>
                </c:pt>
                <c:pt idx="94">
                  <c:v>4</c:v>
                </c:pt>
                <c:pt idx="95">
                  <c:v>2</c:v>
                </c:pt>
                <c:pt idx="96">
                  <c:v>4</c:v>
                </c:pt>
                <c:pt idx="97">
                  <c:v>2</c:v>
                </c:pt>
                <c:pt idx="98">
                  <c:v>2</c:v>
                </c:pt>
                <c:pt idx="99">
                  <c:v>2</c:v>
                </c:pt>
                <c:pt idx="100">
                  <c:v>2</c:v>
                </c:pt>
                <c:pt idx="101">
                  <c:v>4</c:v>
                </c:pt>
                <c:pt idx="102">
                  <c:v>3</c:v>
                </c:pt>
                <c:pt idx="103">
                  <c:v>4</c:v>
                </c:pt>
                <c:pt idx="104">
                  <c:v>2</c:v>
                </c:pt>
                <c:pt idx="105">
                  <c:v>4</c:v>
                </c:pt>
                <c:pt idx="106">
                  <c:v>3</c:v>
                </c:pt>
                <c:pt idx="107">
                  <c:v>3</c:v>
                </c:pt>
                <c:pt idx="108">
                  <c:v>2</c:v>
                </c:pt>
                <c:pt idx="109">
                  <c:v>3</c:v>
                </c:pt>
                <c:pt idx="110">
                  <c:v>3</c:v>
                </c:pt>
                <c:pt idx="111">
                  <c:v>3</c:v>
                </c:pt>
                <c:pt idx="112">
                  <c:v>4</c:v>
                </c:pt>
                <c:pt idx="113">
                  <c:v>3</c:v>
                </c:pt>
                <c:pt idx="114">
                  <c:v>4</c:v>
                </c:pt>
                <c:pt idx="115">
                  <c:v>2</c:v>
                </c:pt>
                <c:pt idx="116">
                  <c:v>2</c:v>
                </c:pt>
                <c:pt idx="117">
                  <c:v>3</c:v>
                </c:pt>
              </c:numCache>
            </c:numRef>
          </c:yVal>
          <c:smooth val="0"/>
          <c:extLst>
            <c:ext xmlns:c16="http://schemas.microsoft.com/office/drawing/2014/chart" uri="{C3380CC4-5D6E-409C-BE32-E72D297353CC}">
              <c16:uniqueId val="{00000000-8716-4106-9EFB-BBD24E24C4BF}"/>
            </c:ext>
          </c:extLst>
        </c:ser>
        <c:dLbls>
          <c:showLegendKey val="0"/>
          <c:showVal val="0"/>
          <c:showCatName val="0"/>
          <c:showSerName val="0"/>
          <c:showPercent val="0"/>
          <c:showBubbleSize val="0"/>
        </c:dLbls>
        <c:axId val="37150016"/>
        <c:axId val="28721552"/>
      </c:scatterChart>
      <c:valAx>
        <c:axId val="37150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d (cm)</a:t>
                </a:r>
                <a:endParaRPr lang="zh-TW"/>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crossAx val="28721552"/>
        <c:crosses val="autoZero"/>
        <c:crossBetween val="midCat"/>
      </c:valAx>
      <c:valAx>
        <c:axId val="2872155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crossAx val="371500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zh-TW"/>
              <a:t>單線圈 交流測量</a:t>
            </a:r>
          </a:p>
        </c:rich>
      </c:tx>
      <c:layout>
        <c:manualLayout>
          <c:xMode val="edge"/>
          <c:yMode val="edge"/>
          <c:x val="0.37432291666666667"/>
          <c:y val="1.5119047619047619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6608101851851853"/>
          <c:y val="0.1545803842264914"/>
          <c:w val="0.7906967592592592"/>
          <c:h val="0.6787936593871165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'單一線圈 AC=5.1kHz'!$A$2:$A$54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'單一線圈 AC=5.1kHz'!$B$2:$B$54</c:f>
              <c:numCache>
                <c:formatCode>General</c:formatCode>
                <c:ptCount val="53"/>
                <c:pt idx="4">
                  <c:v>180</c:v>
                </c:pt>
                <c:pt idx="5">
                  <c:v>200</c:v>
                </c:pt>
                <c:pt idx="6">
                  <c:v>220</c:v>
                </c:pt>
                <c:pt idx="7">
                  <c:v>240</c:v>
                </c:pt>
                <c:pt idx="8">
                  <c:v>260</c:v>
                </c:pt>
                <c:pt idx="9">
                  <c:v>280</c:v>
                </c:pt>
                <c:pt idx="10">
                  <c:v>320</c:v>
                </c:pt>
                <c:pt idx="11">
                  <c:v>340</c:v>
                </c:pt>
                <c:pt idx="12">
                  <c:v>400</c:v>
                </c:pt>
                <c:pt idx="13">
                  <c:v>440</c:v>
                </c:pt>
                <c:pt idx="14">
                  <c:v>520</c:v>
                </c:pt>
                <c:pt idx="15">
                  <c:v>580</c:v>
                </c:pt>
                <c:pt idx="16">
                  <c:v>640</c:v>
                </c:pt>
                <c:pt idx="17">
                  <c:v>760</c:v>
                </c:pt>
                <c:pt idx="18">
                  <c:v>840</c:v>
                </c:pt>
                <c:pt idx="19">
                  <c:v>940</c:v>
                </c:pt>
                <c:pt idx="20">
                  <c:v>1080</c:v>
                </c:pt>
                <c:pt idx="21">
                  <c:v>1200</c:v>
                </c:pt>
                <c:pt idx="22">
                  <c:v>1260</c:v>
                </c:pt>
                <c:pt idx="23">
                  <c:v>1280</c:v>
                </c:pt>
                <c:pt idx="24">
                  <c:v>1240</c:v>
                </c:pt>
                <c:pt idx="25">
                  <c:v>1200</c:v>
                </c:pt>
                <c:pt idx="26">
                  <c:v>1040</c:v>
                </c:pt>
                <c:pt idx="27">
                  <c:v>940</c:v>
                </c:pt>
                <c:pt idx="28">
                  <c:v>840</c:v>
                </c:pt>
                <c:pt idx="29">
                  <c:v>720</c:v>
                </c:pt>
                <c:pt idx="30">
                  <c:v>620</c:v>
                </c:pt>
                <c:pt idx="31">
                  <c:v>560</c:v>
                </c:pt>
                <c:pt idx="32">
                  <c:v>480</c:v>
                </c:pt>
                <c:pt idx="33">
                  <c:v>420</c:v>
                </c:pt>
                <c:pt idx="34">
                  <c:v>380</c:v>
                </c:pt>
                <c:pt idx="35">
                  <c:v>340</c:v>
                </c:pt>
                <c:pt idx="36">
                  <c:v>300</c:v>
                </c:pt>
                <c:pt idx="37">
                  <c:v>260</c:v>
                </c:pt>
                <c:pt idx="38">
                  <c:v>240</c:v>
                </c:pt>
                <c:pt idx="39">
                  <c:v>220</c:v>
                </c:pt>
                <c:pt idx="40">
                  <c:v>200</c:v>
                </c:pt>
                <c:pt idx="41">
                  <c:v>200</c:v>
                </c:pt>
                <c:pt idx="42">
                  <c:v>180</c:v>
                </c:pt>
                <c:pt idx="45">
                  <c:v>160</c:v>
                </c:pt>
                <c:pt idx="47">
                  <c:v>140</c:v>
                </c:pt>
                <c:pt idx="49">
                  <c:v>120</c:v>
                </c:pt>
              </c:numCache>
            </c:numRef>
          </c:yVal>
          <c:smooth val="0"/>
          <c:extLst>
            <c:ext xmlns:c16="http://schemas.microsoft.com/office/drawing/2014/chart" uri="{C3380CC4-5D6E-409C-BE32-E72D297353CC}">
              <c16:uniqueId val="{00000000-4A27-4508-9C3D-98288C8B8FDA}"/>
            </c:ext>
          </c:extLst>
        </c:ser>
        <c:dLbls>
          <c:showLegendKey val="0"/>
          <c:showVal val="0"/>
          <c:showCatName val="0"/>
          <c:showSerName val="0"/>
          <c:showPercent val="0"/>
          <c:showBubbleSize val="0"/>
        </c:dLbls>
        <c:axId val="26142640"/>
        <c:axId val="28714064"/>
      </c:scatterChart>
      <c:valAx>
        <c:axId val="26142640"/>
        <c:scaling>
          <c:orientation val="minMax"/>
          <c:max val="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d (cm)</a:t>
                </a:r>
                <a:endParaRPr lang="zh-TW"/>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crossAx val="28714064"/>
        <c:crosses val="autoZero"/>
        <c:crossBetween val="midCat"/>
      </c:valAx>
      <c:valAx>
        <c:axId val="28714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V</a:t>
                </a:r>
                <a:r>
                  <a:rPr lang="zh-TW"/>
                  <a:t> </a:t>
                </a:r>
                <a:r>
                  <a:rPr lang="en-US"/>
                  <a:t>pp (mV)</a:t>
                </a:r>
                <a:endParaRPr lang="zh-TW"/>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crossAx val="261426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3"/>
            <a:ext cx="2945863" cy="497333"/>
          </a:xfrm>
          <a:prstGeom prst="rect">
            <a:avLst/>
          </a:prstGeom>
        </p:spPr>
        <p:txBody>
          <a:bodyPr vert="horz" lIns="88203" tIns="44101" rIns="88203" bIns="44101" rtlCol="0"/>
          <a:lstStyle>
            <a:lvl1pPr algn="l">
              <a:defRPr sz="1200"/>
            </a:lvl1pPr>
          </a:lstStyle>
          <a:p>
            <a:endParaRPr lang="zh-TW" altLang="en-US"/>
          </a:p>
        </p:txBody>
      </p:sp>
      <p:sp>
        <p:nvSpPr>
          <p:cNvPr id="3" name="日期版面配置區 2"/>
          <p:cNvSpPr>
            <a:spLocks noGrp="1"/>
          </p:cNvSpPr>
          <p:nvPr>
            <p:ph type="dt" idx="1"/>
          </p:nvPr>
        </p:nvSpPr>
        <p:spPr>
          <a:xfrm>
            <a:off x="3850294" y="3"/>
            <a:ext cx="2945863" cy="497333"/>
          </a:xfrm>
          <a:prstGeom prst="rect">
            <a:avLst/>
          </a:prstGeom>
        </p:spPr>
        <p:txBody>
          <a:bodyPr vert="horz" lIns="88203" tIns="44101" rIns="88203" bIns="44101" rtlCol="0"/>
          <a:lstStyle>
            <a:lvl1pPr algn="r">
              <a:defRPr sz="1200"/>
            </a:lvl1pPr>
          </a:lstStyle>
          <a:p>
            <a:fld id="{C7AFE99D-BF0C-40C6-AA70-F88156EBE8EA}" type="datetimeFigureOut">
              <a:rPr lang="zh-TW" altLang="en-US" smtClean="0"/>
              <a:t>2023/5/19</a:t>
            </a:fld>
            <a:endParaRPr lang="zh-TW" altLang="en-US"/>
          </a:p>
        </p:txBody>
      </p:sp>
      <p:sp>
        <p:nvSpPr>
          <p:cNvPr id="4" name="投影片影像版面配置區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88203" tIns="44101" rIns="88203" bIns="44101" rtlCol="0" anchor="ctr"/>
          <a:lstStyle/>
          <a:p>
            <a:endParaRPr lang="zh-TW" altLang="en-US"/>
          </a:p>
        </p:txBody>
      </p:sp>
      <p:sp>
        <p:nvSpPr>
          <p:cNvPr id="5" name="備忘稿版面配置區 4"/>
          <p:cNvSpPr>
            <a:spLocks noGrp="1"/>
          </p:cNvSpPr>
          <p:nvPr>
            <p:ph type="body" sz="quarter" idx="3"/>
          </p:nvPr>
        </p:nvSpPr>
        <p:spPr>
          <a:xfrm>
            <a:off x="679464" y="4777782"/>
            <a:ext cx="5438748" cy="3907834"/>
          </a:xfrm>
          <a:prstGeom prst="rect">
            <a:avLst/>
          </a:prstGeom>
        </p:spPr>
        <p:txBody>
          <a:bodyPr vert="horz" lIns="88203" tIns="44101" rIns="88203" bIns="44101"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9306"/>
            <a:ext cx="2945863" cy="497333"/>
          </a:xfrm>
          <a:prstGeom prst="rect">
            <a:avLst/>
          </a:prstGeom>
        </p:spPr>
        <p:txBody>
          <a:bodyPr vert="horz" lIns="88203" tIns="44101" rIns="88203" bIns="44101"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294" y="9429306"/>
            <a:ext cx="2945863" cy="497333"/>
          </a:xfrm>
          <a:prstGeom prst="rect">
            <a:avLst/>
          </a:prstGeom>
        </p:spPr>
        <p:txBody>
          <a:bodyPr vert="horz" lIns="88203" tIns="44101" rIns="88203" bIns="44101" rtlCol="0" anchor="b"/>
          <a:lstStyle>
            <a:lvl1pPr algn="r">
              <a:defRPr sz="1200"/>
            </a:lvl1pPr>
          </a:lstStyle>
          <a:p>
            <a:fld id="{0D3A95E4-FE48-4BA2-ACFD-33EEDBC953B2}" type="slidenum">
              <a:rPr lang="zh-TW" altLang="en-US" smtClean="0"/>
              <a:t>‹#›</a:t>
            </a:fld>
            <a:endParaRPr lang="zh-TW" altLang="en-US"/>
          </a:p>
        </p:txBody>
      </p:sp>
    </p:spTree>
    <p:extLst>
      <p:ext uri="{BB962C8B-B14F-4D97-AF65-F5344CB8AC3E}">
        <p14:creationId xmlns:p14="http://schemas.microsoft.com/office/powerpoint/2010/main" val="353082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D3A95E4-FE48-4BA2-ACFD-33EEDBC953B2}" type="slidenum">
              <a:rPr lang="zh-TW" altLang="en-US" smtClean="0"/>
              <a:t>10</a:t>
            </a:fld>
            <a:endParaRPr lang="zh-TW" altLang="en-US"/>
          </a:p>
        </p:txBody>
      </p:sp>
    </p:spTree>
    <p:extLst>
      <p:ext uri="{BB962C8B-B14F-4D97-AF65-F5344CB8AC3E}">
        <p14:creationId xmlns:p14="http://schemas.microsoft.com/office/powerpoint/2010/main" val="1322666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D3A95E4-FE48-4BA2-ACFD-33EEDBC953B2}" type="slidenum">
              <a:rPr lang="zh-TW" altLang="en-US" smtClean="0"/>
              <a:t>47</a:t>
            </a:fld>
            <a:endParaRPr lang="zh-TW" altLang="en-US"/>
          </a:p>
        </p:txBody>
      </p:sp>
    </p:spTree>
    <p:extLst>
      <p:ext uri="{BB962C8B-B14F-4D97-AF65-F5344CB8AC3E}">
        <p14:creationId xmlns:p14="http://schemas.microsoft.com/office/powerpoint/2010/main" val="212346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D3A95E4-FE48-4BA2-ACFD-33EEDBC953B2}" type="slidenum">
              <a:rPr lang="zh-TW" altLang="en-US" smtClean="0"/>
              <a:t>11</a:t>
            </a:fld>
            <a:endParaRPr lang="zh-TW" altLang="en-US"/>
          </a:p>
        </p:txBody>
      </p:sp>
    </p:spTree>
    <p:extLst>
      <p:ext uri="{BB962C8B-B14F-4D97-AF65-F5344CB8AC3E}">
        <p14:creationId xmlns:p14="http://schemas.microsoft.com/office/powerpoint/2010/main" val="249486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D3A95E4-FE48-4BA2-ACFD-33EEDBC953B2}" type="slidenum">
              <a:rPr lang="zh-TW" altLang="en-US" smtClean="0"/>
              <a:t>14</a:t>
            </a:fld>
            <a:endParaRPr lang="zh-TW" altLang="en-US"/>
          </a:p>
        </p:txBody>
      </p:sp>
    </p:spTree>
    <p:extLst>
      <p:ext uri="{BB962C8B-B14F-4D97-AF65-F5344CB8AC3E}">
        <p14:creationId xmlns:p14="http://schemas.microsoft.com/office/powerpoint/2010/main" val="1026965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D3A95E4-FE48-4BA2-ACFD-33EEDBC953B2}" type="slidenum">
              <a:rPr lang="zh-TW" altLang="en-US" smtClean="0"/>
              <a:t>19</a:t>
            </a:fld>
            <a:endParaRPr lang="zh-TW" altLang="en-US"/>
          </a:p>
        </p:txBody>
      </p:sp>
    </p:spTree>
    <p:extLst>
      <p:ext uri="{BB962C8B-B14F-4D97-AF65-F5344CB8AC3E}">
        <p14:creationId xmlns:p14="http://schemas.microsoft.com/office/powerpoint/2010/main" val="394000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https://chioszrobots.com/2015/03/26/hall-magnetic-standard-linear-module-arduino-projects-robots-new/</a:t>
            </a:r>
          </a:p>
        </p:txBody>
      </p:sp>
      <p:sp>
        <p:nvSpPr>
          <p:cNvPr id="4" name="投影片編號版面配置區 3"/>
          <p:cNvSpPr>
            <a:spLocks noGrp="1"/>
          </p:cNvSpPr>
          <p:nvPr>
            <p:ph type="sldNum" sz="quarter" idx="10"/>
          </p:nvPr>
        </p:nvSpPr>
        <p:spPr/>
        <p:txBody>
          <a:bodyPr/>
          <a:lstStyle/>
          <a:p>
            <a:fld id="{81001C22-9F4E-49C2-BBD6-E9B35689C2A9}" type="slidenum">
              <a:rPr lang="en-US" smtClean="0"/>
              <a:t>30</a:t>
            </a:fld>
            <a:endParaRPr lang="en-US"/>
          </a:p>
        </p:txBody>
      </p:sp>
    </p:spTree>
    <p:extLst>
      <p:ext uri="{BB962C8B-B14F-4D97-AF65-F5344CB8AC3E}">
        <p14:creationId xmlns:p14="http://schemas.microsoft.com/office/powerpoint/2010/main" val="1201452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81001C22-9F4E-49C2-BBD6-E9B35689C2A9}" type="slidenum">
              <a:rPr lang="en-US" smtClean="0"/>
              <a:t>32</a:t>
            </a:fld>
            <a:endParaRPr lang="en-US"/>
          </a:p>
        </p:txBody>
      </p:sp>
    </p:spTree>
    <p:extLst>
      <p:ext uri="{BB962C8B-B14F-4D97-AF65-F5344CB8AC3E}">
        <p14:creationId xmlns:p14="http://schemas.microsoft.com/office/powerpoint/2010/main" val="175079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D3A95E4-FE48-4BA2-ACFD-33EEDBC953B2}" type="slidenum">
              <a:rPr lang="zh-TW" altLang="en-US" smtClean="0"/>
              <a:t>34</a:t>
            </a:fld>
            <a:endParaRPr lang="zh-TW" altLang="en-US"/>
          </a:p>
        </p:txBody>
      </p:sp>
    </p:spTree>
    <p:extLst>
      <p:ext uri="{BB962C8B-B14F-4D97-AF65-F5344CB8AC3E}">
        <p14:creationId xmlns:p14="http://schemas.microsoft.com/office/powerpoint/2010/main" val="296042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D3A95E4-FE48-4BA2-ACFD-33EEDBC953B2}" type="slidenum">
              <a:rPr lang="zh-TW" altLang="en-US" smtClean="0"/>
              <a:t>35</a:t>
            </a:fld>
            <a:endParaRPr lang="zh-TW" altLang="en-US"/>
          </a:p>
        </p:txBody>
      </p:sp>
    </p:spTree>
    <p:extLst>
      <p:ext uri="{BB962C8B-B14F-4D97-AF65-F5344CB8AC3E}">
        <p14:creationId xmlns:p14="http://schemas.microsoft.com/office/powerpoint/2010/main" val="2363288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D3A95E4-FE48-4BA2-ACFD-33EEDBC953B2}" type="slidenum">
              <a:rPr lang="zh-TW" altLang="en-US" smtClean="0"/>
              <a:t>40</a:t>
            </a:fld>
            <a:endParaRPr lang="zh-TW" altLang="en-US"/>
          </a:p>
        </p:txBody>
      </p:sp>
    </p:spTree>
    <p:extLst>
      <p:ext uri="{BB962C8B-B14F-4D97-AF65-F5344CB8AC3E}">
        <p14:creationId xmlns:p14="http://schemas.microsoft.com/office/powerpoint/2010/main" val="1331434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7" name="Rectangle 8"/>
          <p:cNvSpPr/>
          <p:nvPr/>
        </p:nvSpPr>
        <p:spPr>
          <a:xfrm flipV="1">
            <a:off x="0" y="197440"/>
            <a:ext cx="9144000" cy="7092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r">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576533B3-D74F-4DC5-8FA0-53144BA3DD4E}" type="slidenum">
              <a:rPr lang="en-US" altLang="zh-TW"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9744" y="6459786"/>
            <a:ext cx="2478564" cy="300082"/>
          </a:xfrm>
          <a:prstGeom prst="rect">
            <a:avLst/>
          </a:prstGeom>
        </p:spPr>
        <p:txBody>
          <a:bodyPr wrap="none">
            <a:spAutoFit/>
          </a:bodyPr>
          <a:lstStyle/>
          <a:p>
            <a:r>
              <a:rPr lang="zh-TW" altLang="en-US" sz="1350" b="1" dirty="0">
                <a:solidFill>
                  <a:schemeClr val="bg1"/>
                </a:solidFill>
                <a:latin typeface="微軟正黑體" panose="020B0604030504040204" pitchFamily="34" charset="-120"/>
                <a:ea typeface="微軟正黑體" panose="020B0604030504040204" pitchFamily="34" charset="-120"/>
              </a:rPr>
              <a:t>國立清華大學 普通物理實驗室</a:t>
            </a:r>
          </a:p>
        </p:txBody>
      </p:sp>
      <p:grpSp>
        <p:nvGrpSpPr>
          <p:cNvPr id="13" name="群組 12"/>
          <p:cNvGrpSpPr/>
          <p:nvPr/>
        </p:nvGrpSpPr>
        <p:grpSpPr>
          <a:xfrm>
            <a:off x="153201" y="57303"/>
            <a:ext cx="1826512" cy="393708"/>
            <a:chOff x="153201" y="57303"/>
            <a:chExt cx="1826512" cy="393708"/>
          </a:xfrm>
        </p:grpSpPr>
        <p:sp>
          <p:nvSpPr>
            <p:cNvPr id="12" name="矩形 11"/>
            <p:cNvSpPr/>
            <p:nvPr/>
          </p:nvSpPr>
          <p:spPr>
            <a:xfrm>
              <a:off x="153201" y="57303"/>
              <a:ext cx="1826512" cy="3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01" y="85709"/>
              <a:ext cx="1826512" cy="365302"/>
            </a:xfrm>
            <a:prstGeom prst="rect">
              <a:avLst/>
            </a:prstGeom>
            <a:ln>
              <a:noFill/>
            </a:ln>
          </p:spPr>
        </p:pic>
      </p:grpSp>
    </p:spTree>
    <p:extLst>
      <p:ext uri="{BB962C8B-B14F-4D97-AF65-F5344CB8AC3E}">
        <p14:creationId xmlns:p14="http://schemas.microsoft.com/office/powerpoint/2010/main" val="2025511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8CE51394-4CFF-472C-AA9F-6CE1F23260D4}" type="slidenum">
              <a:rPr lang="en-US" altLang="zh-TW" smtClean="0"/>
              <a:pPr>
                <a:defRPr/>
              </a:pPr>
              <a:t>‹#›</a:t>
            </a:fld>
            <a:endParaRPr lang="en-US" altLang="zh-TW"/>
          </a:p>
        </p:txBody>
      </p:sp>
    </p:spTree>
    <p:extLst>
      <p:ext uri="{BB962C8B-B14F-4D97-AF65-F5344CB8AC3E}">
        <p14:creationId xmlns:p14="http://schemas.microsoft.com/office/powerpoint/2010/main" val="63740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9"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71B65F29-DDBA-4306-ADDB-40F5585860B3}" type="slidenum">
              <a:rPr lang="en-US" altLang="zh-TW" smtClean="0"/>
              <a:pPr>
                <a:defRPr/>
              </a:pPr>
              <a:t>‹#›</a:t>
            </a:fld>
            <a:endParaRPr lang="en-US" altLang="zh-TW"/>
          </a:p>
        </p:txBody>
      </p:sp>
    </p:spTree>
    <p:extLst>
      <p:ext uri="{BB962C8B-B14F-4D97-AF65-F5344CB8AC3E}">
        <p14:creationId xmlns:p14="http://schemas.microsoft.com/office/powerpoint/2010/main" val="551916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1148CB2C-EF9F-4FDC-ACAD-39F205A7CDE0}" type="slidenum">
              <a:rPr lang="en-US" altLang="zh-TW" smtClean="0"/>
              <a:pPr>
                <a:defRPr/>
              </a:pPr>
              <a:t>‹#›</a:t>
            </a:fld>
            <a:endParaRPr lang="en-US" altLang="zh-TW"/>
          </a:p>
        </p:txBody>
      </p:sp>
    </p:spTree>
    <p:extLst>
      <p:ext uri="{BB962C8B-B14F-4D97-AF65-F5344CB8AC3E}">
        <p14:creationId xmlns:p14="http://schemas.microsoft.com/office/powerpoint/2010/main" val="99654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013714" y="484907"/>
            <a:ext cx="5587925" cy="617901"/>
          </a:xfrm>
        </p:spPr>
        <p:txBody>
          <a:bodyPr/>
          <a:lstStyle>
            <a:lvl1pPr>
              <a:defRPr>
                <a:solidFill>
                  <a:schemeClr val="tx1"/>
                </a:solidFill>
                <a:effectLst/>
              </a:defRPr>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6B9C74E3-1E96-4346-AF29-7169CA31CB78}" type="slidenum">
              <a:rPr lang="en-US" altLang="zh-TW" smtClean="0"/>
              <a:pPr>
                <a:defRPr/>
              </a:pPr>
              <a:t>‹#›</a:t>
            </a:fld>
            <a:endParaRPr lang="en-US" altLang="zh-TW"/>
          </a:p>
        </p:txBody>
      </p:sp>
    </p:spTree>
    <p:extLst>
      <p:ext uri="{BB962C8B-B14F-4D97-AF65-F5344CB8AC3E}">
        <p14:creationId xmlns:p14="http://schemas.microsoft.com/office/powerpoint/2010/main" val="368171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10"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1">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lgn="r">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1148CB2C-EF9F-4FDC-ACAD-39F205A7CDE0}" type="slidenum">
              <a:rPr lang="en-US" altLang="zh-TW"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497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4"/>
            <a:ext cx="370332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440" y="1845738"/>
            <a:ext cx="3703320" cy="40233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1148CB2C-EF9F-4FDC-ACAD-39F205A7CDE0}" type="slidenum">
              <a:rPr lang="en-US" altLang="zh-TW" smtClean="0"/>
              <a:pPr>
                <a:defRPr/>
              </a:pPr>
              <a:t>‹#›</a:t>
            </a:fld>
            <a:endParaRPr lang="en-US" altLang="zh-TW"/>
          </a:p>
        </p:txBody>
      </p:sp>
    </p:spTree>
    <p:extLst>
      <p:ext uri="{BB962C8B-B14F-4D97-AF65-F5344CB8AC3E}">
        <p14:creationId xmlns:p14="http://schemas.microsoft.com/office/powerpoint/2010/main" val="142129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822960" y="2582334"/>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663440" y="2582334"/>
            <a:ext cx="370332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endParaRPr lang="en-US" altLang="zh-TW"/>
          </a:p>
        </p:txBody>
      </p:sp>
      <p:sp>
        <p:nvSpPr>
          <p:cNvPr id="9" name="Slide Number Placeholder 8"/>
          <p:cNvSpPr>
            <a:spLocks noGrp="1"/>
          </p:cNvSpPr>
          <p:nvPr>
            <p:ph type="sldNum" sz="quarter" idx="12"/>
          </p:nvPr>
        </p:nvSpPr>
        <p:spPr/>
        <p:txBody>
          <a:bodyPr/>
          <a:lstStyle/>
          <a:p>
            <a:pPr>
              <a:defRPr/>
            </a:pPr>
            <a:fld id="{1148CB2C-EF9F-4FDC-ACAD-39F205A7CDE0}" type="slidenum">
              <a:rPr lang="en-US" altLang="zh-TW" smtClean="0"/>
              <a:pPr>
                <a:defRPr/>
              </a:pPr>
              <a:t>‹#›</a:t>
            </a:fld>
            <a:endParaRPr lang="en-US" altLang="zh-TW"/>
          </a:p>
        </p:txBody>
      </p:sp>
      <p:sp>
        <p:nvSpPr>
          <p:cNvPr id="11" name="Title Placeholder 1"/>
          <p:cNvSpPr txBox="1">
            <a:spLocks/>
          </p:cNvSpPr>
          <p:nvPr/>
        </p:nvSpPr>
        <p:spPr>
          <a:xfrm>
            <a:off x="2429133" y="241446"/>
            <a:ext cx="4194293" cy="1013912"/>
          </a:xfrm>
          <a:prstGeom prst="rect">
            <a:avLst/>
          </a:prstGeom>
        </p:spPr>
        <p:txBody>
          <a:bodyPr vert="horz" lIns="68580" tIns="34290" rIns="68580" bIns="34290" rtlCol="0" anchor="ctr" anchorCtr="0">
            <a:normAutofit/>
          </a:bodyPr>
          <a:lstStyle>
            <a:lvl1pPr algn="l" defTabSz="914400" rtl="0" eaLnBrk="1" latinLnBrk="0" hangingPunct="1">
              <a:lnSpc>
                <a:spcPct val="85000"/>
              </a:lnSpc>
              <a:spcBef>
                <a:spcPct val="0"/>
              </a:spcBef>
              <a:buNone/>
              <a:defRPr sz="3600" b="1" kern="1200" spc="-50" baseline="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sz="2700" dirty="0">
                <a:solidFill>
                  <a:sysClr val="windowText" lastClr="000000"/>
                </a:solidFill>
              </a:rPr>
              <a:t>按一下以編輯母片標題樣式</a:t>
            </a:r>
            <a:endParaRPr lang="en-US" sz="2700" dirty="0">
              <a:solidFill>
                <a:sysClr val="windowText" lastClr="000000"/>
              </a:solidFill>
            </a:endParaRPr>
          </a:p>
        </p:txBody>
      </p:sp>
    </p:spTree>
    <p:extLst>
      <p:ext uri="{BB962C8B-B14F-4D97-AF65-F5344CB8AC3E}">
        <p14:creationId xmlns:p14="http://schemas.microsoft.com/office/powerpoint/2010/main" val="1160651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2082540" y="108157"/>
            <a:ext cx="5224368" cy="807840"/>
          </a:xfrm>
          <a:solidFill>
            <a:schemeClr val="bg1"/>
          </a:solidFill>
        </p:spPr>
        <p:txBody>
          <a:bodyPr/>
          <a:lstStyle>
            <a:lvl1pPr>
              <a:defRPr sz="4000"/>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a:defRPr/>
            </a:pPr>
            <a:endParaRPr lang="en-US" altLang="zh-TW"/>
          </a:p>
        </p:txBody>
      </p:sp>
      <p:sp>
        <p:nvSpPr>
          <p:cNvPr id="4" name="Footer Placeholder 3"/>
          <p:cNvSpPr>
            <a:spLocks noGrp="1"/>
          </p:cNvSpPr>
          <p:nvPr>
            <p:ph type="ftr" sz="quarter" idx="11"/>
          </p:nvPr>
        </p:nvSpPr>
        <p:spPr/>
        <p:txBody>
          <a:bodyPr/>
          <a:lstStyle/>
          <a:p>
            <a:pPr>
              <a:defRPr/>
            </a:pPr>
            <a:endParaRPr lang="en-US" altLang="zh-TW" dirty="0"/>
          </a:p>
        </p:txBody>
      </p:sp>
      <p:sp>
        <p:nvSpPr>
          <p:cNvPr id="5" name="Slide Number Placeholder 4"/>
          <p:cNvSpPr>
            <a:spLocks noGrp="1"/>
          </p:cNvSpPr>
          <p:nvPr>
            <p:ph type="sldNum" sz="quarter" idx="12"/>
          </p:nvPr>
        </p:nvSpPr>
        <p:spPr/>
        <p:txBody>
          <a:bodyPr/>
          <a:lstStyle/>
          <a:p>
            <a:pPr>
              <a:defRPr/>
            </a:pPr>
            <a:fld id="{90BF3D28-B7B2-49E4-A9A7-DC1441220FA7}" type="slidenum">
              <a:rPr lang="en-US" altLang="zh-TW" smtClean="0"/>
              <a:pPr>
                <a:defRPr/>
              </a:pPr>
              <a:t>‹#›</a:t>
            </a:fld>
            <a:endParaRPr lang="en-US" altLang="zh-TW"/>
          </a:p>
        </p:txBody>
      </p:sp>
    </p:spTree>
    <p:extLst>
      <p:ext uri="{BB962C8B-B14F-4D97-AF65-F5344CB8AC3E}">
        <p14:creationId xmlns:p14="http://schemas.microsoft.com/office/powerpoint/2010/main" val="188958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0"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zh-TW"/>
          </a:p>
        </p:txBody>
      </p:sp>
      <p:sp>
        <p:nvSpPr>
          <p:cNvPr id="9" name="Slide Number Placeholder 8"/>
          <p:cNvSpPr>
            <a:spLocks noGrp="1"/>
          </p:cNvSpPr>
          <p:nvPr>
            <p:ph type="sldNum" sz="quarter" idx="12"/>
          </p:nvPr>
        </p:nvSpPr>
        <p:spPr/>
        <p:txBody>
          <a:bodyPr/>
          <a:lstStyle/>
          <a:p>
            <a:pPr>
              <a:defRPr/>
            </a:pPr>
            <a:fld id="{3D5DCB80-29D7-4DFA-9A12-AECC2D505591}" type="slidenum">
              <a:rPr lang="en-US" altLang="zh-TW" smtClean="0"/>
              <a:pPr>
                <a:defRPr/>
              </a:pPr>
              <a:t>‹#›</a:t>
            </a:fld>
            <a:endParaRPr lang="en-US" altLang="zh-TW"/>
          </a:p>
        </p:txBody>
      </p:sp>
    </p:spTree>
    <p:extLst>
      <p:ext uri="{BB962C8B-B14F-4D97-AF65-F5344CB8AC3E}">
        <p14:creationId xmlns:p14="http://schemas.microsoft.com/office/powerpoint/2010/main" val="294426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pPr>
              <a:defRPr/>
            </a:pPr>
            <a:endParaRPr lang="en-US" altLang="zh-TW"/>
          </a:p>
        </p:txBody>
      </p:sp>
      <p:sp>
        <p:nvSpPr>
          <p:cNvPr id="6" name="Footer Placeholder 5"/>
          <p:cNvSpPr>
            <a:spLocks noGrp="1"/>
          </p:cNvSpPr>
          <p:nvPr>
            <p:ph type="ftr" sz="quarter" idx="11"/>
          </p:nvPr>
        </p:nvSpPr>
        <p:spPr>
          <a:xfrm>
            <a:off x="3600450" y="6459788"/>
            <a:ext cx="3486150" cy="365125"/>
          </a:xfrm>
        </p:spPr>
        <p:txBody>
          <a:bodyPr/>
          <a:lstStyle>
            <a:lvl1pPr algn="ctr">
              <a:defRPr>
                <a:solidFill>
                  <a:srgbClr val="7030A0"/>
                </a:solidFill>
              </a:defRPr>
            </a:lvl1pPr>
          </a:lstStyle>
          <a:p>
            <a:pPr>
              <a:defRPr/>
            </a:pP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1620B6DE-5C71-4BCA-8BC4-0A8030767B11}" type="slidenum">
              <a:rPr lang="en-US" altLang="zh-TW" smtClean="0"/>
              <a:pPr>
                <a:defRPr/>
              </a:pPr>
              <a:t>‹#›</a:t>
            </a:fld>
            <a:endParaRPr lang="en-US" altLang="zh-TW"/>
          </a:p>
        </p:txBody>
      </p:sp>
    </p:spTree>
    <p:extLst>
      <p:ext uri="{BB962C8B-B14F-4D97-AF65-F5344CB8AC3E}">
        <p14:creationId xmlns:p14="http://schemas.microsoft.com/office/powerpoint/2010/main" val="3937315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78B0BAB2-467C-4304-9D9B-117C22C66B38}" type="slidenum">
              <a:rPr lang="en-US" altLang="zh-TW" smtClean="0"/>
              <a:pPr>
                <a:defRPr/>
              </a:pPr>
              <a:t>‹#›</a:t>
            </a:fld>
            <a:endParaRPr lang="en-US" altLang="zh-TW"/>
          </a:p>
        </p:txBody>
      </p:sp>
    </p:spTree>
    <p:extLst>
      <p:ext uri="{BB962C8B-B14F-4D97-AF65-F5344CB8AC3E}">
        <p14:creationId xmlns:p14="http://schemas.microsoft.com/office/powerpoint/2010/main" val="399268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8"/>
          <p:cNvSpPr/>
          <p:nvPr/>
        </p:nvSpPr>
        <p:spPr>
          <a:xfrm flipV="1">
            <a:off x="0" y="197440"/>
            <a:ext cx="9144000" cy="7092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1"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539551" y="1282389"/>
            <a:ext cx="8208913" cy="4835381"/>
          </a:xfrm>
          <a:prstGeom prst="rect">
            <a:avLst/>
          </a:prstGeom>
        </p:spPr>
        <p:txBody>
          <a:bodyPr vert="horz" lIns="0" tIns="45720" rIns="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pPr>
              <a:defRPr/>
            </a:pPr>
            <a:endParaRPr lang="en-US" altLang="zh-TW"/>
          </a:p>
        </p:txBody>
      </p:sp>
      <p:sp>
        <p:nvSpPr>
          <p:cNvPr id="2" name="Title Placeholder 1"/>
          <p:cNvSpPr>
            <a:spLocks noGrp="1"/>
          </p:cNvSpPr>
          <p:nvPr>
            <p:ph type="title"/>
          </p:nvPr>
        </p:nvSpPr>
        <p:spPr>
          <a:xfrm>
            <a:off x="2013714" y="484907"/>
            <a:ext cx="5224368" cy="617901"/>
          </a:xfrm>
          <a:prstGeom prst="rect">
            <a:avLst/>
          </a:prstGeom>
        </p:spPr>
        <p:txBody>
          <a:bodyPr vert="horz" lIns="91440" tIns="45720" rIns="91440" bIns="45720" rtlCol="0" anchor="ctr" anchorCtr="0">
            <a:noAutofit/>
          </a:bodyPr>
          <a:lstStyle/>
          <a:p>
            <a:r>
              <a:rPr lang="zh-TW" altLang="en-US" dirty="0"/>
              <a:t>按一下以編輯</a:t>
            </a:r>
            <a:endParaRPr lang="en-US" dirty="0"/>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1350" cap="all" baseline="0">
                <a:solidFill>
                  <a:srgbClr val="FFFFFF"/>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pPr>
              <a:defRPr/>
            </a:pPr>
            <a:fld id="{1148CB2C-EF9F-4FDC-ACAD-39F205A7CDE0}" type="slidenum">
              <a:rPr lang="en-US" altLang="zh-TW" smtClean="0"/>
              <a:pPr>
                <a:defRPr/>
              </a:pPr>
              <a:t>‹#›</a:t>
            </a:fld>
            <a:endParaRPr lang="en-US" altLang="zh-TW"/>
          </a:p>
        </p:txBody>
      </p:sp>
      <p:grpSp>
        <p:nvGrpSpPr>
          <p:cNvPr id="14" name="群組 13"/>
          <p:cNvGrpSpPr/>
          <p:nvPr/>
        </p:nvGrpSpPr>
        <p:grpSpPr>
          <a:xfrm>
            <a:off x="153201" y="57303"/>
            <a:ext cx="1826512" cy="393708"/>
            <a:chOff x="153201" y="57303"/>
            <a:chExt cx="1826512" cy="393708"/>
          </a:xfrm>
          <a:effectLst>
            <a:outerShdw blurRad="50800" dist="50800" dir="5400000" algn="ctr" rotWithShape="0">
              <a:schemeClr val="bg1"/>
            </a:outerShdw>
          </a:effectLst>
        </p:grpSpPr>
        <p:sp>
          <p:nvSpPr>
            <p:cNvPr id="15" name="矩形 14"/>
            <p:cNvSpPr/>
            <p:nvPr/>
          </p:nvSpPr>
          <p:spPr>
            <a:xfrm>
              <a:off x="153201" y="57303"/>
              <a:ext cx="1826512" cy="3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ffectLst/>
              </a:endParaRPr>
            </a:p>
          </p:txBody>
        </p:sp>
        <p:pic>
          <p:nvPicPr>
            <p:cNvPr id="16" name="圖片 15"/>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201" y="85709"/>
              <a:ext cx="1826512" cy="365302"/>
            </a:xfrm>
            <a:prstGeom prst="rect">
              <a:avLst/>
            </a:prstGeom>
          </p:spPr>
        </p:pic>
      </p:grpSp>
      <p:sp>
        <p:nvSpPr>
          <p:cNvPr id="17" name="矩形 16"/>
          <p:cNvSpPr/>
          <p:nvPr/>
        </p:nvSpPr>
        <p:spPr>
          <a:xfrm>
            <a:off x="39744" y="6459786"/>
            <a:ext cx="2478564" cy="300082"/>
          </a:xfrm>
          <a:prstGeom prst="rect">
            <a:avLst/>
          </a:prstGeom>
        </p:spPr>
        <p:txBody>
          <a:bodyPr wrap="none">
            <a:spAutoFit/>
          </a:bodyPr>
          <a:lstStyle/>
          <a:p>
            <a:r>
              <a:rPr lang="zh-TW" altLang="en-US" sz="1350" b="1" dirty="0">
                <a:solidFill>
                  <a:schemeClr val="bg1"/>
                </a:solidFill>
                <a:latin typeface="微軟正黑體" panose="020B0604030504040204" pitchFamily="34" charset="-120"/>
                <a:ea typeface="微軟正黑體" panose="020B0604030504040204" pitchFamily="34" charset="-120"/>
              </a:rPr>
              <a:t>國立清華大學 普通物理實驗室</a:t>
            </a:r>
          </a:p>
        </p:txBody>
      </p:sp>
      <p:sp>
        <p:nvSpPr>
          <p:cNvPr id="18" name="文字方塊 17">
            <a:extLst>
              <a:ext uri="{FF2B5EF4-FFF2-40B4-BE49-F238E27FC236}">
                <a16:creationId xmlns:a16="http://schemas.microsoft.com/office/drawing/2014/main" id="{D4DF27C1-B21C-46EA-B7EC-4025931BCA1D}"/>
              </a:ext>
            </a:extLst>
          </p:cNvPr>
          <p:cNvSpPr txBox="1"/>
          <p:nvPr/>
        </p:nvSpPr>
        <p:spPr>
          <a:xfrm>
            <a:off x="8040085" y="6411433"/>
            <a:ext cx="1095877" cy="400110"/>
          </a:xfrm>
          <a:prstGeom prst="rect">
            <a:avLst/>
          </a:prstGeom>
          <a:noFill/>
        </p:spPr>
        <p:txBody>
          <a:bodyPr wrap="none" rtlCol="0">
            <a:spAutoFit/>
          </a:bodyPr>
          <a:lstStyle/>
          <a:p>
            <a:r>
              <a:rPr lang="en-US" altLang="zh-TW" sz="2000" dirty="0">
                <a:solidFill>
                  <a:schemeClr val="bg1"/>
                </a:solidFill>
              </a:rPr>
              <a:t>By FYLEE</a:t>
            </a:r>
            <a:endParaRPr lang="zh-TW" altLang="en-US" sz="2000" dirty="0">
              <a:solidFill>
                <a:schemeClr val="bg1"/>
              </a:solidFill>
            </a:endParaRPr>
          </a:p>
        </p:txBody>
      </p:sp>
    </p:spTree>
    <p:extLst>
      <p:ext uri="{BB962C8B-B14F-4D97-AF65-F5344CB8AC3E}">
        <p14:creationId xmlns:p14="http://schemas.microsoft.com/office/powerpoint/2010/main" val="249366003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685800" rtl="0" eaLnBrk="1" latinLnBrk="0" hangingPunct="1">
        <a:lnSpc>
          <a:spcPct val="85000"/>
        </a:lnSpc>
        <a:spcBef>
          <a:spcPct val="0"/>
        </a:spcBef>
        <a:buNone/>
        <a:defRPr sz="4400" b="1" kern="1200" spc="-38" baseline="0">
          <a:solidFill>
            <a:schemeClr val="tx1"/>
          </a:solidFill>
          <a:effectLst/>
          <a:latin typeface="微軟正黑體" panose="020B0604030504040204" pitchFamily="34" charset="-120"/>
          <a:ea typeface="微軟正黑體" panose="020B0604030504040204" pitchFamily="34" charset="-120"/>
          <a:cs typeface="+mj-cs"/>
        </a:defRPr>
      </a:lvl1pPr>
    </p:titleStyle>
    <p:bodyStyle>
      <a:lvl1pPr marL="0" indent="0" algn="l" defTabSz="685800" rtl="0" eaLnBrk="1" latinLnBrk="0" hangingPunct="1">
        <a:lnSpc>
          <a:spcPct val="90000"/>
        </a:lnSpc>
        <a:spcBef>
          <a:spcPts val="900"/>
        </a:spcBef>
        <a:spcAft>
          <a:spcPts val="150"/>
        </a:spcAft>
        <a:buClr>
          <a:srgbClr val="9966FF"/>
        </a:buClr>
        <a:buSzPct val="100000"/>
        <a:buFont typeface="Wingdings" panose="05000000000000000000" pitchFamily="2" charset="2"/>
        <a:buNone/>
        <a:defRPr sz="1800" b="1" kern="1200">
          <a:solidFill>
            <a:schemeClr val="tx1"/>
          </a:solidFill>
          <a:latin typeface="微軟正黑體" panose="020B0604030504040204" pitchFamily="34" charset="-120"/>
          <a:ea typeface="微軟正黑體" panose="020B0604030504040204" pitchFamily="34" charset="-120"/>
          <a:cs typeface="+mn-cs"/>
        </a:defRPr>
      </a:lvl1pPr>
      <a:lvl2pPr marL="150019" indent="0" algn="l" defTabSz="685800" rtl="0" eaLnBrk="1" latinLnBrk="0" hangingPunct="1">
        <a:lnSpc>
          <a:spcPct val="90000"/>
        </a:lnSpc>
        <a:spcBef>
          <a:spcPts val="150"/>
        </a:spcBef>
        <a:spcAft>
          <a:spcPts val="300"/>
        </a:spcAft>
        <a:buClr>
          <a:srgbClr val="9966FF"/>
        </a:buClr>
        <a:buFont typeface="Wingdings" panose="05000000000000000000" pitchFamily="2" charset="2"/>
        <a:buNone/>
        <a:defRPr sz="1650" b="1" kern="1200">
          <a:solidFill>
            <a:schemeClr val="tx1"/>
          </a:solidFill>
          <a:latin typeface="微軟正黑體" panose="020B0604030504040204" pitchFamily="34" charset="-120"/>
          <a:ea typeface="微軟正黑體" panose="020B0604030504040204" pitchFamily="34" charset="-120"/>
          <a:cs typeface="+mn-cs"/>
        </a:defRPr>
      </a:lvl2pPr>
      <a:lvl3pPr marL="288036" indent="0" algn="l" defTabSz="685800" rtl="0" eaLnBrk="1" latinLnBrk="0" hangingPunct="1">
        <a:lnSpc>
          <a:spcPct val="90000"/>
        </a:lnSpc>
        <a:spcBef>
          <a:spcPts val="150"/>
        </a:spcBef>
        <a:spcAft>
          <a:spcPts val="300"/>
        </a:spcAft>
        <a:buClr>
          <a:srgbClr val="9966FF"/>
        </a:buClr>
        <a:buFont typeface="Arial" panose="020B0604020202020204" pitchFamily="34" charset="0"/>
        <a:buNone/>
        <a:defRPr sz="1500" b="1" kern="1200">
          <a:solidFill>
            <a:schemeClr val="tx1"/>
          </a:solidFill>
          <a:latin typeface="微軟正黑體" panose="020B0604030504040204" pitchFamily="34" charset="-120"/>
          <a:ea typeface="微軟正黑體" panose="020B0604030504040204" pitchFamily="34" charset="-120"/>
          <a:cs typeface="+mn-cs"/>
        </a:defRPr>
      </a:lvl3pPr>
      <a:lvl4pPr marL="425196" indent="0" algn="l" defTabSz="685800" rtl="0" eaLnBrk="1" latinLnBrk="0" hangingPunct="1">
        <a:lnSpc>
          <a:spcPct val="90000"/>
        </a:lnSpc>
        <a:spcBef>
          <a:spcPts val="150"/>
        </a:spcBef>
        <a:spcAft>
          <a:spcPts val="300"/>
        </a:spcAft>
        <a:buClr>
          <a:srgbClr val="9966FF"/>
        </a:buClr>
        <a:buFont typeface="Arial" panose="020B0604020202020204" pitchFamily="34" charset="0"/>
        <a:buNone/>
        <a:defRPr sz="1500" b="1" kern="1200">
          <a:solidFill>
            <a:schemeClr val="tx1"/>
          </a:solidFill>
          <a:latin typeface="微軟正黑體" panose="020B0604030504040204" pitchFamily="34" charset="-120"/>
          <a:ea typeface="微軟正黑體" panose="020B0604030504040204" pitchFamily="34" charset="-120"/>
          <a:cs typeface="+mn-cs"/>
        </a:defRPr>
      </a:lvl4pPr>
      <a:lvl5pPr marL="562356" indent="0" algn="l" defTabSz="685800" rtl="0" eaLnBrk="1" latinLnBrk="0" hangingPunct="1">
        <a:lnSpc>
          <a:spcPct val="90000"/>
        </a:lnSpc>
        <a:spcBef>
          <a:spcPts val="150"/>
        </a:spcBef>
        <a:spcAft>
          <a:spcPts val="300"/>
        </a:spcAft>
        <a:buClr>
          <a:srgbClr val="9966FF"/>
        </a:buClr>
        <a:buFont typeface="Arial" panose="020B0604020202020204" pitchFamily="34" charset="0"/>
        <a:buNone/>
        <a:defRPr sz="1500" b="1" kern="1200">
          <a:solidFill>
            <a:schemeClr val="tx1"/>
          </a:solidFill>
          <a:latin typeface="微軟正黑體" panose="020B0604030504040204" pitchFamily="34" charset="-120"/>
          <a:ea typeface="微軟正黑體" panose="020B0604030504040204" pitchFamily="34" charset="-120"/>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3.jpeg"/><Relationship Id="rId5" Type="http://schemas.openxmlformats.org/officeDocument/2006/relationships/image" Target="../media/image29.jpeg"/><Relationship Id="rId15" Type="http://schemas.openxmlformats.org/officeDocument/2006/relationships/image" Target="../media/image37.jpeg"/><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32.png"/><Relationship Id="rId1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0.png"/><Relationship Id="rId3" Type="http://schemas.openxmlformats.org/officeDocument/2006/relationships/image" Target="../media/image28.png"/><Relationship Id="rId7" Type="http://schemas.openxmlformats.org/officeDocument/2006/relationships/image" Target="../media/image47.png"/><Relationship Id="rId12"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30.jpeg"/><Relationship Id="rId5" Type="http://schemas.openxmlformats.org/officeDocument/2006/relationships/image" Target="../media/image46.png"/><Relationship Id="rId10" Type="http://schemas.openxmlformats.org/officeDocument/2006/relationships/image" Target="../media/image48.png"/><Relationship Id="rId4" Type="http://schemas.microsoft.com/office/2007/relationships/hdphoto" Target="../media/hdphoto4.wdp"/><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56.png"/><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chart" Target="../charts/chart1.xml"/><Relationship Id="rId5" Type="http://schemas.openxmlformats.org/officeDocument/2006/relationships/image" Target="../media/image20.emf"/><Relationship Id="rId10" Type="http://schemas.openxmlformats.org/officeDocument/2006/relationships/image" Target="../media/image57.png"/><Relationship Id="rId4" Type="http://schemas.openxmlformats.org/officeDocument/2006/relationships/oleObject" Target="../embeddings/oleObject9.bin"/><Relationship Id="rId9"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0.png"/><Relationship Id="rId7" Type="http://schemas.openxmlformats.org/officeDocument/2006/relationships/image" Target="../media/image61.png"/><Relationship Id="rId12"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5.wdp"/><Relationship Id="rId11" Type="http://schemas.microsoft.com/office/2007/relationships/hdphoto" Target="../media/hdphoto9.wdp"/><Relationship Id="rId5" Type="http://schemas.openxmlformats.org/officeDocument/2006/relationships/image" Target="../media/image31.png"/><Relationship Id="rId10" Type="http://schemas.openxmlformats.org/officeDocument/2006/relationships/image" Target="../media/image47.png"/><Relationship Id="rId4" Type="http://schemas.openxmlformats.org/officeDocument/2006/relationships/image" Target="../media/image30.jpe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5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1.wmf"/><Relationship Id="rId3" Type="http://schemas.openxmlformats.org/officeDocument/2006/relationships/image" Target="../media/image13.emf"/><Relationship Id="rId7" Type="http://schemas.openxmlformats.org/officeDocument/2006/relationships/image" Target="../media/image8.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0.wmf"/><Relationship Id="rId5" Type="http://schemas.openxmlformats.org/officeDocument/2006/relationships/image" Target="../media/image7.wmf"/><Relationship Id="rId15" Type="http://schemas.openxmlformats.org/officeDocument/2006/relationships/image" Target="../media/image1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9.wmf"/><Relationship Id="rId14" Type="http://schemas.openxmlformats.org/officeDocument/2006/relationships/oleObject" Target="../embeddings/oleObject6.bin"/></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hyperlink" Target="https://www.electroschematics.com/linear-hall-sensor/" TargetMode="External"/><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6.jpeg"/><Relationship Id="rId18" Type="http://schemas.microsoft.com/office/2007/relationships/hdphoto" Target="../media/hdphoto13.wdp"/><Relationship Id="rId3" Type="http://schemas.openxmlformats.org/officeDocument/2006/relationships/image" Target="../media/image73.png"/><Relationship Id="rId7" Type="http://schemas.openxmlformats.org/officeDocument/2006/relationships/image" Target="../media/image29.jpeg"/><Relationship Id="rId12" Type="http://schemas.microsoft.com/office/2007/relationships/hdphoto" Target="../media/hdphoto6.wdp"/><Relationship Id="rId17" Type="http://schemas.openxmlformats.org/officeDocument/2006/relationships/image" Target="../media/image76.png"/><Relationship Id="rId2" Type="http://schemas.openxmlformats.org/officeDocument/2006/relationships/notesSlide" Target="../notesSlides/notesSlide7.xml"/><Relationship Id="rId16" Type="http://schemas.openxmlformats.org/officeDocument/2006/relationships/image" Target="../media/image75.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4.png"/><Relationship Id="rId10" Type="http://schemas.microsoft.com/office/2007/relationships/hdphoto" Target="../media/hdphoto5.wdp"/><Relationship Id="rId4" Type="http://schemas.microsoft.com/office/2007/relationships/hdphoto" Target="../media/hdphoto12.wdp"/><Relationship Id="rId9" Type="http://schemas.openxmlformats.org/officeDocument/2006/relationships/image" Target="../media/image31.png"/><Relationship Id="rId14" Type="http://schemas.openxmlformats.org/officeDocument/2006/relationships/image" Target="../media/image7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hyperlink" Target="http://www.wch.cn/download/CH341SER_EXE.html" TargetMode="External"/><Relationship Id="rId2" Type="http://schemas.openxmlformats.org/officeDocument/2006/relationships/hyperlink" Target="http://www.wch.cn/download/CH341SER_MAC_ZIP.html" TargetMode="External"/><Relationship Id="rId1" Type="http://schemas.openxmlformats.org/officeDocument/2006/relationships/slideLayout" Target="../slideLayouts/slideLayout2.xml"/><Relationship Id="rId4" Type="http://schemas.openxmlformats.org/officeDocument/2006/relationships/hyperlink" Target="http://freeware.the-meiers.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6.png"/><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7.bin"/><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8.pn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46.png"/><Relationship Id="rId10" Type="http://schemas.microsoft.com/office/2007/relationships/hdphoto" Target="../media/hdphoto15.wdp"/><Relationship Id="rId4" Type="http://schemas.microsoft.com/office/2007/relationships/hdphoto" Target="../media/hdphoto4.wdp"/><Relationship Id="rId9"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chart" Target="../charts/chart4.xml"/><Relationship Id="rId4" Type="http://schemas.openxmlformats.org/officeDocument/2006/relationships/image" Target="../media/image2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31.png"/><Relationship Id="rId10" Type="http://schemas.microsoft.com/office/2007/relationships/hdphoto" Target="../media/hdphoto12.wdp"/><Relationship Id="rId4" Type="http://schemas.openxmlformats.org/officeDocument/2006/relationships/image" Target="../media/image30.jpeg"/><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arduinomodules.info/ky-024-linear-magnetic-hall-module/"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23604" t="25353"/>
          <a:stretch/>
        </p:blipFill>
        <p:spPr bwMode="auto">
          <a:xfrm>
            <a:off x="2279177" y="2348880"/>
            <a:ext cx="6669028" cy="3969563"/>
          </a:xfrm>
          <a:prstGeom prst="rect">
            <a:avLst/>
          </a:prstGeom>
          <a:noFill/>
          <a:ln w="9525">
            <a:noFill/>
            <a:miter lim="800000"/>
            <a:headEnd/>
            <a:tailEnd/>
          </a:ln>
          <a:effectLst>
            <a:softEdge rad="63500"/>
          </a:effectLst>
        </p:spPr>
      </p:pic>
      <p:sp>
        <p:nvSpPr>
          <p:cNvPr id="2050" name="Rectangle 2"/>
          <p:cNvSpPr>
            <a:spLocks noGrp="1" noChangeArrowheads="1"/>
          </p:cNvSpPr>
          <p:nvPr>
            <p:ph type="ctrTitle"/>
          </p:nvPr>
        </p:nvSpPr>
        <p:spPr>
          <a:xfrm>
            <a:off x="472008" y="570614"/>
            <a:ext cx="8416008" cy="1464343"/>
          </a:xfrm>
        </p:spPr>
        <p:txBody>
          <a:bodyPr>
            <a:noAutofit/>
          </a:bodyPr>
          <a:lstStyle/>
          <a:p>
            <a:pPr eaLnBrk="1" hangingPunct="1">
              <a:lnSpc>
                <a:spcPct val="150000"/>
              </a:lnSpc>
              <a:defRPr/>
            </a:pPr>
            <a:r>
              <a:rPr lang="zh-TW" altLang="en-US" sz="4000" b="1" dirty="0">
                <a:solidFill>
                  <a:srgbClr val="0000CC"/>
                </a:solidFill>
                <a:effectLst/>
                <a:latin typeface="+mn-ea"/>
                <a:ea typeface="+mn-ea"/>
                <a:cs typeface="Times New Roman" pitchFamily="18" charset="0"/>
              </a:rPr>
              <a:t>實驗：亥姆霍茲線圈磁場</a:t>
            </a:r>
            <a:br>
              <a:rPr lang="en-US" altLang="zh-TW" sz="4000" b="1" dirty="0">
                <a:solidFill>
                  <a:srgbClr val="0000CC"/>
                </a:solidFill>
                <a:effectLst/>
                <a:latin typeface="+mn-ea"/>
                <a:ea typeface="+mn-ea"/>
                <a:cs typeface="Times New Roman" pitchFamily="18" charset="0"/>
              </a:rPr>
            </a:br>
            <a:r>
              <a:rPr lang="en-US" altLang="zh-TW" sz="4000" dirty="0">
                <a:solidFill>
                  <a:srgbClr val="0000CC"/>
                </a:solidFill>
                <a:effectLst/>
                <a:latin typeface="+mn-ea"/>
                <a:ea typeface="+mn-ea"/>
                <a:cs typeface="Times New Roman" pitchFamily="18" charset="0"/>
              </a:rPr>
              <a:t>(Magnetic fields of Helmholtz Coil)</a:t>
            </a:r>
          </a:p>
        </p:txBody>
      </p:sp>
      <p:sp>
        <p:nvSpPr>
          <p:cNvPr id="2" name="文字方塊 1">
            <a:extLst>
              <a:ext uri="{FF2B5EF4-FFF2-40B4-BE49-F238E27FC236}">
                <a16:creationId xmlns:a16="http://schemas.microsoft.com/office/drawing/2014/main" id="{EB0D1D2F-EA3C-4E28-8EC1-7501C815BBF6}"/>
              </a:ext>
            </a:extLst>
          </p:cNvPr>
          <p:cNvSpPr txBox="1"/>
          <p:nvPr/>
        </p:nvSpPr>
        <p:spPr>
          <a:xfrm>
            <a:off x="5377997" y="5949280"/>
            <a:ext cx="3570208" cy="830997"/>
          </a:xfrm>
          <a:prstGeom prst="rect">
            <a:avLst/>
          </a:prstGeom>
          <a:noFill/>
        </p:spPr>
        <p:txBody>
          <a:bodyPr wrap="none" rtlCol="0">
            <a:spAutoFit/>
          </a:bodyPr>
          <a:lstStyle/>
          <a:p>
            <a:pPr algn="r"/>
            <a:r>
              <a:rPr lang="zh-TW" altLang="en-US" sz="2400" dirty="0">
                <a:solidFill>
                  <a:srgbClr val="0000CC"/>
                </a:solidFill>
              </a:rPr>
              <a:t>國立清華大學普物實驗室</a:t>
            </a:r>
            <a:endParaRPr lang="en-US" altLang="zh-TW" sz="2400" dirty="0">
              <a:solidFill>
                <a:srgbClr val="0000CC"/>
              </a:solidFill>
            </a:endParaRPr>
          </a:p>
          <a:p>
            <a:pPr algn="r"/>
            <a:r>
              <a:rPr lang="en-US" altLang="zh-TW" sz="2400" dirty="0" err="1">
                <a:solidFill>
                  <a:srgbClr val="0000CC"/>
                </a:solidFill>
              </a:rPr>
              <a:t>FYLee</a:t>
            </a:r>
            <a:endParaRPr lang="zh-TW" altLang="en-US" sz="2400" dirty="0">
              <a:solidFill>
                <a:srgbClr val="0000CC"/>
              </a:solidFill>
            </a:endParaRPr>
          </a:p>
        </p:txBody>
      </p:sp>
      <p:sp>
        <p:nvSpPr>
          <p:cNvPr id="5" name="矩形: 剪去並圓角化單一角落 4">
            <a:extLst>
              <a:ext uri="{FF2B5EF4-FFF2-40B4-BE49-F238E27FC236}">
                <a16:creationId xmlns:a16="http://schemas.microsoft.com/office/drawing/2014/main" id="{778BD44A-C782-4469-AC9D-2C7822B911C1}"/>
              </a:ext>
            </a:extLst>
          </p:cNvPr>
          <p:cNvSpPr/>
          <p:nvPr/>
        </p:nvSpPr>
        <p:spPr>
          <a:xfrm>
            <a:off x="4788024" y="4941168"/>
            <a:ext cx="2098794" cy="364354"/>
          </a:xfrm>
          <a:custGeom>
            <a:avLst/>
            <a:gdLst>
              <a:gd name="connsiteX0" fmla="*/ 0 w 1944216"/>
              <a:gd name="connsiteY0" fmla="*/ 0 h 360000"/>
              <a:gd name="connsiteX1" fmla="*/ 1825762 w 1944216"/>
              <a:gd name="connsiteY1" fmla="*/ 0 h 360000"/>
              <a:gd name="connsiteX2" fmla="*/ 1944216 w 1944216"/>
              <a:gd name="connsiteY2" fmla="*/ 118454 h 360000"/>
              <a:gd name="connsiteX3" fmla="*/ 1944216 w 1944216"/>
              <a:gd name="connsiteY3" fmla="*/ 360000 h 360000"/>
              <a:gd name="connsiteX4" fmla="*/ 0 w 1944216"/>
              <a:gd name="connsiteY4" fmla="*/ 360000 h 360000"/>
              <a:gd name="connsiteX5" fmla="*/ 0 w 1944216"/>
              <a:gd name="connsiteY5" fmla="*/ 0 h 360000"/>
              <a:gd name="connsiteX6" fmla="*/ 0 w 1944216"/>
              <a:gd name="connsiteY6" fmla="*/ 0 h 360000"/>
              <a:gd name="connsiteX0" fmla="*/ 0 w 2124919"/>
              <a:gd name="connsiteY0" fmla="*/ 0 h 360000"/>
              <a:gd name="connsiteX1" fmla="*/ 1825762 w 2124919"/>
              <a:gd name="connsiteY1" fmla="*/ 0 h 360000"/>
              <a:gd name="connsiteX2" fmla="*/ 1944216 w 2124919"/>
              <a:gd name="connsiteY2" fmla="*/ 118454 h 360000"/>
              <a:gd name="connsiteX3" fmla="*/ 2124919 w 2124919"/>
              <a:gd name="connsiteY3" fmla="*/ 355646 h 360000"/>
              <a:gd name="connsiteX4" fmla="*/ 0 w 2124919"/>
              <a:gd name="connsiteY4" fmla="*/ 360000 h 360000"/>
              <a:gd name="connsiteX5" fmla="*/ 0 w 2124919"/>
              <a:gd name="connsiteY5" fmla="*/ 0 h 360000"/>
              <a:gd name="connsiteX6" fmla="*/ 0 w 2124919"/>
              <a:gd name="connsiteY6" fmla="*/ 0 h 360000"/>
              <a:gd name="connsiteX0" fmla="*/ 0 w 2085731"/>
              <a:gd name="connsiteY0" fmla="*/ 0 h 360000"/>
              <a:gd name="connsiteX1" fmla="*/ 1825762 w 2085731"/>
              <a:gd name="connsiteY1" fmla="*/ 0 h 360000"/>
              <a:gd name="connsiteX2" fmla="*/ 1944216 w 2085731"/>
              <a:gd name="connsiteY2" fmla="*/ 118454 h 360000"/>
              <a:gd name="connsiteX3" fmla="*/ 2085731 w 2085731"/>
              <a:gd name="connsiteY3" fmla="*/ 355646 h 360000"/>
              <a:gd name="connsiteX4" fmla="*/ 0 w 2085731"/>
              <a:gd name="connsiteY4" fmla="*/ 360000 h 360000"/>
              <a:gd name="connsiteX5" fmla="*/ 0 w 2085731"/>
              <a:gd name="connsiteY5" fmla="*/ 0 h 360000"/>
              <a:gd name="connsiteX6" fmla="*/ 0 w 2085731"/>
              <a:gd name="connsiteY6" fmla="*/ 0 h 360000"/>
              <a:gd name="connsiteX0" fmla="*/ 0 w 2085731"/>
              <a:gd name="connsiteY0" fmla="*/ 8709 h 368709"/>
              <a:gd name="connsiteX1" fmla="*/ 1849710 w 2085731"/>
              <a:gd name="connsiteY1" fmla="*/ 0 h 368709"/>
              <a:gd name="connsiteX2" fmla="*/ 1944216 w 2085731"/>
              <a:gd name="connsiteY2" fmla="*/ 127163 h 368709"/>
              <a:gd name="connsiteX3" fmla="*/ 2085731 w 2085731"/>
              <a:gd name="connsiteY3" fmla="*/ 364355 h 368709"/>
              <a:gd name="connsiteX4" fmla="*/ 0 w 2085731"/>
              <a:gd name="connsiteY4" fmla="*/ 368709 h 368709"/>
              <a:gd name="connsiteX5" fmla="*/ 0 w 2085731"/>
              <a:gd name="connsiteY5" fmla="*/ 8709 h 368709"/>
              <a:gd name="connsiteX6" fmla="*/ 0 w 2085731"/>
              <a:gd name="connsiteY6" fmla="*/ 8709 h 368709"/>
              <a:gd name="connsiteX0" fmla="*/ 0 w 2085731"/>
              <a:gd name="connsiteY0" fmla="*/ 8709 h 368709"/>
              <a:gd name="connsiteX1" fmla="*/ 1849710 w 2085731"/>
              <a:gd name="connsiteY1" fmla="*/ 0 h 368709"/>
              <a:gd name="connsiteX2" fmla="*/ 2085731 w 2085731"/>
              <a:gd name="connsiteY2" fmla="*/ 364355 h 368709"/>
              <a:gd name="connsiteX3" fmla="*/ 0 w 2085731"/>
              <a:gd name="connsiteY3" fmla="*/ 368709 h 368709"/>
              <a:gd name="connsiteX4" fmla="*/ 0 w 2085731"/>
              <a:gd name="connsiteY4" fmla="*/ 8709 h 368709"/>
              <a:gd name="connsiteX5" fmla="*/ 0 w 2085731"/>
              <a:gd name="connsiteY5" fmla="*/ 8709 h 368709"/>
              <a:gd name="connsiteX0" fmla="*/ 0 w 2085731"/>
              <a:gd name="connsiteY0" fmla="*/ 8709 h 364355"/>
              <a:gd name="connsiteX1" fmla="*/ 1849710 w 2085731"/>
              <a:gd name="connsiteY1" fmla="*/ 0 h 364355"/>
              <a:gd name="connsiteX2" fmla="*/ 2085731 w 2085731"/>
              <a:gd name="connsiteY2" fmla="*/ 364355 h 364355"/>
              <a:gd name="connsiteX3" fmla="*/ 19594 w 2085731"/>
              <a:gd name="connsiteY3" fmla="*/ 364354 h 364355"/>
              <a:gd name="connsiteX4" fmla="*/ 0 w 2085731"/>
              <a:gd name="connsiteY4" fmla="*/ 8709 h 364355"/>
              <a:gd name="connsiteX5" fmla="*/ 0 w 2085731"/>
              <a:gd name="connsiteY5" fmla="*/ 8709 h 364355"/>
              <a:gd name="connsiteX0" fmla="*/ 0 w 2098794"/>
              <a:gd name="connsiteY0" fmla="*/ 8709 h 364354"/>
              <a:gd name="connsiteX1" fmla="*/ 1849710 w 2098794"/>
              <a:gd name="connsiteY1" fmla="*/ 0 h 364354"/>
              <a:gd name="connsiteX2" fmla="*/ 2098794 w 2098794"/>
              <a:gd name="connsiteY2" fmla="*/ 362178 h 364354"/>
              <a:gd name="connsiteX3" fmla="*/ 19594 w 2098794"/>
              <a:gd name="connsiteY3" fmla="*/ 364354 h 364354"/>
              <a:gd name="connsiteX4" fmla="*/ 0 w 2098794"/>
              <a:gd name="connsiteY4" fmla="*/ 8709 h 364354"/>
              <a:gd name="connsiteX5" fmla="*/ 0 w 2098794"/>
              <a:gd name="connsiteY5" fmla="*/ 8709 h 36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8794" h="364354">
                <a:moveTo>
                  <a:pt x="0" y="8709"/>
                </a:moveTo>
                <a:lnTo>
                  <a:pt x="1849710" y="0"/>
                </a:lnTo>
                <a:lnTo>
                  <a:pt x="2098794" y="362178"/>
                </a:lnTo>
                <a:lnTo>
                  <a:pt x="19594" y="364354"/>
                </a:lnTo>
                <a:lnTo>
                  <a:pt x="0" y="8709"/>
                </a:lnTo>
                <a:lnTo>
                  <a:pt x="0" y="8709"/>
                </a:lnTo>
                <a:close/>
              </a:path>
            </a:pathLst>
          </a:custGeom>
          <a:solidFill>
            <a:srgbClr val="404040">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48936" y="80704"/>
            <a:ext cx="6223464" cy="684000"/>
          </a:xfrm>
          <a:solidFill>
            <a:schemeClr val="bg1"/>
          </a:solidFill>
        </p:spPr>
        <p:txBody>
          <a:bodyPr/>
          <a:lstStyle/>
          <a:p>
            <a:pPr algn="l"/>
            <a:r>
              <a:rPr lang="zh-TW" altLang="en-US" sz="4000" dirty="0">
                <a:solidFill>
                  <a:srgbClr val="0000CC"/>
                </a:solidFill>
                <a:effectLst/>
                <a:cs typeface="Arial Unicode MS" pitchFamily="34" charset="-120"/>
              </a:rPr>
              <a:t>實驗器材</a:t>
            </a:r>
            <a:r>
              <a:rPr lang="en-US" altLang="zh-TW" sz="4000" dirty="0">
                <a:solidFill>
                  <a:srgbClr val="0000CC"/>
                </a:solidFill>
                <a:effectLst/>
                <a:cs typeface="Arial Unicode MS" pitchFamily="34" charset="-120"/>
              </a:rPr>
              <a:t>A</a:t>
            </a:r>
            <a:r>
              <a:rPr lang="zh-TW" altLang="en-US" sz="4000" dirty="0">
                <a:solidFill>
                  <a:srgbClr val="0000CC"/>
                </a:solidFill>
                <a:effectLst/>
                <a:cs typeface="Arial Unicode MS" pitchFamily="34" charset="-120"/>
              </a:rPr>
              <a:t>組</a:t>
            </a:r>
            <a:r>
              <a:rPr lang="en-US" altLang="zh-TW" sz="4000" dirty="0">
                <a:solidFill>
                  <a:srgbClr val="0000CC"/>
                </a:solidFill>
                <a:effectLst/>
                <a:cs typeface="Arial Unicode MS" pitchFamily="34" charset="-120"/>
              </a:rPr>
              <a:t>-type </a:t>
            </a:r>
            <a:r>
              <a:rPr lang="zh-TW" altLang="en-US" sz="4000" dirty="0">
                <a:solidFill>
                  <a:srgbClr val="0000CC"/>
                </a:solidFill>
                <a:effectLst/>
                <a:cs typeface="Arial Unicode MS" pitchFamily="34" charset="-120"/>
              </a:rPr>
              <a:t>透明管</a:t>
            </a:r>
            <a:endParaRPr lang="zh-TW" altLang="en-US" sz="4000" dirty="0">
              <a:effectLst/>
            </a:endParaRPr>
          </a:p>
        </p:txBody>
      </p:sp>
      <p:pic>
        <p:nvPicPr>
          <p:cNvPr id="6" name="圖片 5" descr="實驗室.jpg"/>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326301" y="2317080"/>
            <a:ext cx="2007183" cy="993038"/>
          </a:xfrm>
          <a:prstGeom prst="roundRect">
            <a:avLst>
              <a:gd name="adj" fmla="val 5730"/>
            </a:avLst>
          </a:prstGeom>
          <a:noFill/>
          <a:ln w="9525">
            <a:noFill/>
            <a:miter lim="800000"/>
            <a:headEnd/>
            <a:tailEnd/>
          </a:ln>
        </p:spPr>
      </p:pic>
      <p:sp>
        <p:nvSpPr>
          <p:cNvPr id="7" name="矩形 6"/>
          <p:cNvSpPr/>
          <p:nvPr/>
        </p:nvSpPr>
        <p:spPr>
          <a:xfrm>
            <a:off x="7336124" y="769446"/>
            <a:ext cx="521539" cy="400110"/>
          </a:xfrm>
          <a:prstGeom prst="rect">
            <a:avLst/>
          </a:prstGeom>
        </p:spPr>
        <p:txBody>
          <a:bodyPr wrap="square">
            <a:spAutoFit/>
          </a:bodyPr>
          <a:lstStyle/>
          <a:p>
            <a:pPr algn="ctr"/>
            <a:r>
              <a:rPr lang="en-US" altLang="zh-TW" sz="2000" dirty="0">
                <a:latin typeface="+mn-ea"/>
                <a:cs typeface="Times New Roman" pitchFamily="18" charset="0"/>
              </a:rPr>
              <a:t>3.</a:t>
            </a:r>
          </a:p>
        </p:txBody>
      </p:sp>
      <p:pic>
        <p:nvPicPr>
          <p:cNvPr id="10" name="圖片 9" descr="線圈.jpg"/>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5235" y="814230"/>
            <a:ext cx="1100047" cy="1243787"/>
          </a:xfrm>
          <a:prstGeom prst="rect">
            <a:avLst/>
          </a:prstGeom>
        </p:spPr>
      </p:pic>
      <p:sp>
        <p:nvSpPr>
          <p:cNvPr id="11" name="矩形 10"/>
          <p:cNvSpPr/>
          <p:nvPr/>
        </p:nvSpPr>
        <p:spPr>
          <a:xfrm>
            <a:off x="4428303" y="775936"/>
            <a:ext cx="422604" cy="400110"/>
          </a:xfrm>
          <a:prstGeom prst="rect">
            <a:avLst/>
          </a:prstGeom>
        </p:spPr>
        <p:txBody>
          <a:bodyPr wrap="square">
            <a:spAutoFit/>
          </a:bodyPr>
          <a:lstStyle/>
          <a:p>
            <a:r>
              <a:rPr lang="en-US" altLang="zh-TW" sz="2000" dirty="0">
                <a:latin typeface="+mn-ea"/>
                <a:cs typeface="Times New Roman" pitchFamily="18" charset="0"/>
              </a:rPr>
              <a:t>1.</a:t>
            </a:r>
            <a:endParaRPr lang="zh-TW" altLang="en-US" sz="2000" dirty="0">
              <a:latin typeface="+mn-ea"/>
              <a:cs typeface="Times New Roman" pitchFamily="18" charset="0"/>
            </a:endParaRPr>
          </a:p>
        </p:txBody>
      </p:sp>
      <p:sp>
        <p:nvSpPr>
          <p:cNvPr id="35" name="矩形 34"/>
          <p:cNvSpPr/>
          <p:nvPr/>
        </p:nvSpPr>
        <p:spPr>
          <a:xfrm>
            <a:off x="413745" y="3577594"/>
            <a:ext cx="4219655" cy="1651606"/>
          </a:xfrm>
          <a:prstGeom prst="rect">
            <a:avLst/>
          </a:prstGeom>
        </p:spPr>
        <p:txBody>
          <a:bodyPr wrap="square">
            <a:spAutoFit/>
          </a:bodyPr>
          <a:lstStyle/>
          <a:p>
            <a:pPr marL="269875" indent="-269875">
              <a:lnSpc>
                <a:spcPct val="110000"/>
              </a:lnSpc>
              <a:spcBef>
                <a:spcPts val="600"/>
              </a:spcBef>
            </a:pPr>
            <a:r>
              <a:rPr lang="en-US" altLang="zh-TW" sz="2000" dirty="0">
                <a:latin typeface="+mn-ea"/>
                <a:cs typeface="Arial Unicode MS" pitchFamily="34" charset="-120"/>
              </a:rPr>
              <a:t>5.</a:t>
            </a:r>
            <a:r>
              <a:rPr lang="zh-TW" altLang="en-US" sz="2000" dirty="0">
                <a:latin typeface="+mn-ea"/>
                <a:cs typeface="Arial Unicode MS" pitchFamily="34" charset="-120"/>
              </a:rPr>
              <a:t> 直流電流供應器</a:t>
            </a:r>
            <a:r>
              <a:rPr lang="en-US" altLang="zh-TW" sz="1400" dirty="0">
                <a:latin typeface="+mn-ea"/>
                <a:cs typeface="Arial Unicode MS" pitchFamily="34" charset="-120"/>
              </a:rPr>
              <a:t>(ROTECH</a:t>
            </a:r>
            <a:r>
              <a:rPr lang="zh-TW" altLang="en-US" sz="1400" dirty="0">
                <a:latin typeface="+mn-ea"/>
                <a:cs typeface="Arial Unicode MS" pitchFamily="34" charset="-120"/>
              </a:rPr>
              <a:t> </a:t>
            </a:r>
            <a:r>
              <a:rPr lang="en-US" altLang="zh-TW" sz="1400" dirty="0">
                <a:latin typeface="+mn-ea"/>
                <a:cs typeface="Arial Unicode MS" pitchFamily="34" charset="-120"/>
              </a:rPr>
              <a:t>LPS-305)</a:t>
            </a:r>
          </a:p>
          <a:p>
            <a:pPr marL="269875" indent="-269875">
              <a:lnSpc>
                <a:spcPct val="110000"/>
              </a:lnSpc>
              <a:spcBef>
                <a:spcPts val="600"/>
              </a:spcBef>
              <a:buNone/>
            </a:pPr>
            <a:r>
              <a:rPr lang="en-US" altLang="zh-TW" sz="2000" dirty="0">
                <a:latin typeface="+mn-ea"/>
                <a:cs typeface="Arial Unicode MS" pitchFamily="34" charset="-120"/>
              </a:rPr>
              <a:t>6. </a:t>
            </a:r>
            <a:r>
              <a:rPr lang="zh-TW" altLang="en-US" sz="2000" dirty="0">
                <a:latin typeface="+mn-ea"/>
                <a:cs typeface="Arial Unicode MS" pitchFamily="34" charset="-120"/>
              </a:rPr>
              <a:t>直流霍爾磁場感應器 </a:t>
            </a:r>
            <a:r>
              <a:rPr lang="en-US" altLang="zh-TW" sz="2000" dirty="0">
                <a:latin typeface="+mn-ea"/>
                <a:cs typeface="Arial Unicode MS" pitchFamily="34" charset="-120"/>
              </a:rPr>
              <a:t>(</a:t>
            </a:r>
            <a:r>
              <a:rPr lang="zh-TW" altLang="en-US" sz="2000" dirty="0">
                <a:latin typeface="+mn-ea"/>
                <a:cs typeface="Arial Unicode MS" pitchFamily="34" charset="-120"/>
              </a:rPr>
              <a:t>探測長管內</a:t>
            </a:r>
            <a:r>
              <a:rPr lang="en-US" altLang="zh-TW" sz="2000" dirty="0">
                <a:latin typeface="+mn-ea"/>
                <a:cs typeface="Arial Unicode MS" pitchFamily="34" charset="-120"/>
              </a:rPr>
              <a:t>)</a:t>
            </a:r>
          </a:p>
          <a:p>
            <a:pPr marL="269875" indent="-269875">
              <a:lnSpc>
                <a:spcPct val="110000"/>
              </a:lnSpc>
              <a:spcBef>
                <a:spcPts val="600"/>
              </a:spcBef>
              <a:buNone/>
            </a:pPr>
            <a:r>
              <a:rPr lang="en-US" altLang="zh-TW" sz="2000" dirty="0">
                <a:latin typeface="+mn-ea"/>
                <a:cs typeface="Arial Unicode MS" pitchFamily="34" charset="-120"/>
              </a:rPr>
              <a:t>7. </a:t>
            </a:r>
            <a:r>
              <a:rPr lang="zh-TW" altLang="en-US" sz="2000" dirty="0">
                <a:latin typeface="+mn-ea"/>
                <a:cs typeface="Arial Unicode MS" pitchFamily="34" charset="-120"/>
              </a:rPr>
              <a:t>電腦自備</a:t>
            </a:r>
            <a:endParaRPr lang="en-US" altLang="zh-TW" sz="2000" dirty="0">
              <a:latin typeface="+mn-ea"/>
              <a:cs typeface="Arial Unicode MS" pitchFamily="34" charset="-120"/>
            </a:endParaRPr>
          </a:p>
          <a:p>
            <a:pPr marL="269875" indent="-269875">
              <a:lnSpc>
                <a:spcPct val="110000"/>
              </a:lnSpc>
              <a:spcBef>
                <a:spcPts val="600"/>
              </a:spcBef>
            </a:pPr>
            <a:r>
              <a:rPr lang="en-US" altLang="zh-TW" sz="2000" dirty="0">
                <a:latin typeface="+mn-ea"/>
                <a:cs typeface="Arial Unicode MS" pitchFamily="34" charset="-120"/>
              </a:rPr>
              <a:t>8. </a:t>
            </a:r>
            <a:r>
              <a:rPr lang="zh-TW" altLang="en-US" sz="2000" dirty="0">
                <a:latin typeface="+mn-ea"/>
                <a:cs typeface="Arial Unicode MS" pitchFamily="34" charset="-120"/>
              </a:rPr>
              <a:t>數位式波器</a:t>
            </a:r>
            <a:r>
              <a:rPr lang="en-US" altLang="zh-TW" sz="1400" dirty="0">
                <a:latin typeface="+mn-ea"/>
                <a:cs typeface="Arial Unicode MS" pitchFamily="34" charset="-120"/>
              </a:rPr>
              <a:t>(TDS2002)</a:t>
            </a:r>
          </a:p>
        </p:txBody>
      </p:sp>
      <p:sp>
        <p:nvSpPr>
          <p:cNvPr id="37" name="標題 1"/>
          <p:cNvSpPr txBox="1">
            <a:spLocks/>
          </p:cNvSpPr>
          <p:nvPr/>
        </p:nvSpPr>
        <p:spPr bwMode="auto">
          <a:xfrm>
            <a:off x="188689" y="3073538"/>
            <a:ext cx="3879255" cy="576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9pPr>
          </a:lstStyle>
          <a:p>
            <a:pPr algn="l"/>
            <a:r>
              <a:rPr lang="zh-TW" altLang="en-US" sz="2000" b="1" kern="0" dirty="0">
                <a:solidFill>
                  <a:srgbClr val="0000CC"/>
                </a:solidFill>
                <a:effectLst/>
                <a:latin typeface="+mn-ea"/>
                <a:ea typeface="+mn-ea"/>
                <a:cs typeface="Arial Unicode MS" pitchFamily="34" charset="-120"/>
              </a:rPr>
              <a:t>實驗</a:t>
            </a:r>
            <a:r>
              <a:rPr lang="en-US" altLang="zh-TW" sz="2000" b="1" kern="0" dirty="0">
                <a:solidFill>
                  <a:srgbClr val="0000CC"/>
                </a:solidFill>
                <a:effectLst/>
                <a:latin typeface="+mn-ea"/>
                <a:ea typeface="+mn-ea"/>
                <a:cs typeface="Arial Unicode MS" pitchFamily="34" charset="-120"/>
              </a:rPr>
              <a:t>1</a:t>
            </a:r>
            <a:r>
              <a:rPr lang="zh-TW" altLang="en-US" sz="2000" b="1" kern="0" dirty="0">
                <a:solidFill>
                  <a:srgbClr val="0000CC"/>
                </a:solidFill>
                <a:effectLst/>
                <a:latin typeface="+mn-ea"/>
                <a:ea typeface="+mn-ea"/>
                <a:cs typeface="Arial Unicode MS" pitchFamily="34" charset="-120"/>
              </a:rPr>
              <a:t>器材</a:t>
            </a:r>
            <a:r>
              <a:rPr lang="en-US" altLang="zh-TW" sz="2000" b="1" kern="0" dirty="0">
                <a:solidFill>
                  <a:srgbClr val="0000CC"/>
                </a:solidFill>
                <a:effectLst/>
                <a:latin typeface="+mn-ea"/>
                <a:ea typeface="+mn-ea"/>
                <a:cs typeface="Arial Unicode MS" pitchFamily="34" charset="-120"/>
              </a:rPr>
              <a:t>---</a:t>
            </a:r>
            <a:r>
              <a:rPr lang="zh-TW" altLang="en-US" sz="2000" b="1" kern="0" dirty="0">
                <a:solidFill>
                  <a:srgbClr val="0000CC"/>
                </a:solidFill>
                <a:effectLst/>
                <a:latin typeface="+mn-ea"/>
                <a:ea typeface="+mn-ea"/>
                <a:cs typeface="Arial Unicode MS" pitchFamily="34" charset="-120"/>
              </a:rPr>
              <a:t>直流量測法</a:t>
            </a:r>
            <a:endParaRPr lang="zh-TW" altLang="en-US" sz="2000" b="1" kern="0" dirty="0">
              <a:effectLst/>
              <a:latin typeface="+mn-ea"/>
              <a:ea typeface="+mn-ea"/>
            </a:endParaRPr>
          </a:p>
        </p:txBody>
      </p:sp>
      <p:sp>
        <p:nvSpPr>
          <p:cNvPr id="39" name="矩形 38"/>
          <p:cNvSpPr/>
          <p:nvPr/>
        </p:nvSpPr>
        <p:spPr>
          <a:xfrm>
            <a:off x="364297" y="5649276"/>
            <a:ext cx="6368956" cy="1236108"/>
          </a:xfrm>
          <a:prstGeom prst="rect">
            <a:avLst/>
          </a:prstGeom>
          <a:solidFill>
            <a:schemeClr val="bg1"/>
          </a:solidFill>
        </p:spPr>
        <p:txBody>
          <a:bodyPr wrap="square">
            <a:spAutoFit/>
          </a:bodyPr>
          <a:lstStyle/>
          <a:p>
            <a:pPr marL="269875" indent="-269875">
              <a:lnSpc>
                <a:spcPct val="110000"/>
              </a:lnSpc>
              <a:spcBef>
                <a:spcPts val="600"/>
              </a:spcBef>
            </a:pPr>
            <a:r>
              <a:rPr lang="en-US" altLang="zh-TW" sz="2000" dirty="0">
                <a:latin typeface="+mn-ea"/>
                <a:cs typeface="Arial Unicode MS" pitchFamily="34" charset="-120"/>
              </a:rPr>
              <a:t>8. </a:t>
            </a:r>
            <a:r>
              <a:rPr lang="zh-TW" altLang="en-US" sz="2000" dirty="0">
                <a:latin typeface="+mn-ea"/>
                <a:cs typeface="Arial Unicode MS" pitchFamily="34" charset="-120"/>
              </a:rPr>
              <a:t>數位示波器</a:t>
            </a:r>
            <a:r>
              <a:rPr lang="en-US" altLang="zh-TW" sz="1400" dirty="0">
                <a:latin typeface="+mn-ea"/>
                <a:cs typeface="Arial Unicode MS" pitchFamily="34" charset="-120"/>
              </a:rPr>
              <a:t>(TDS2002)</a:t>
            </a:r>
          </a:p>
          <a:p>
            <a:pPr marL="269875" indent="-269875">
              <a:lnSpc>
                <a:spcPct val="110000"/>
              </a:lnSpc>
              <a:spcBef>
                <a:spcPts val="600"/>
              </a:spcBef>
              <a:buNone/>
            </a:pPr>
            <a:r>
              <a:rPr lang="en-US" altLang="zh-TW" sz="2000" dirty="0">
                <a:latin typeface="+mn-ea"/>
                <a:cs typeface="Arial Unicode MS" pitchFamily="34" charset="-120"/>
              </a:rPr>
              <a:t>9. </a:t>
            </a:r>
            <a:r>
              <a:rPr lang="zh-TW" altLang="en-US" sz="2000" dirty="0">
                <a:latin typeface="+mn-ea"/>
                <a:cs typeface="Arial Unicode MS" pitchFamily="34" charset="-120"/>
              </a:rPr>
              <a:t>信號產生器</a:t>
            </a:r>
            <a:r>
              <a:rPr lang="en-US" altLang="zh-TW" sz="1400" dirty="0">
                <a:latin typeface="+mn-ea"/>
                <a:cs typeface="Arial Unicode MS" pitchFamily="34" charset="-120"/>
              </a:rPr>
              <a:t>(KENWOOD AG203D)</a:t>
            </a:r>
          </a:p>
          <a:p>
            <a:pPr marL="269875" indent="-269875">
              <a:lnSpc>
                <a:spcPct val="110000"/>
              </a:lnSpc>
              <a:spcBef>
                <a:spcPts val="600"/>
              </a:spcBef>
              <a:buNone/>
            </a:pPr>
            <a:r>
              <a:rPr lang="en-US" altLang="zh-TW" sz="2000" dirty="0">
                <a:latin typeface="+mn-ea"/>
                <a:cs typeface="Arial Unicode MS" pitchFamily="34" charset="-120"/>
              </a:rPr>
              <a:t>10.</a:t>
            </a:r>
            <a:r>
              <a:rPr lang="zh-TW" altLang="en-US" sz="2000" dirty="0">
                <a:latin typeface="+mn-ea"/>
              </a:rPr>
              <a:t>共振拾波線圈</a:t>
            </a:r>
            <a:r>
              <a:rPr lang="en-US" altLang="zh-TW" sz="2000" dirty="0">
                <a:latin typeface="+mn-ea"/>
              </a:rPr>
              <a:t>(resonant pick-up coil) </a:t>
            </a:r>
            <a:r>
              <a:rPr lang="en-US" altLang="zh-TW" sz="2000" dirty="0">
                <a:latin typeface="+mn-ea"/>
                <a:cs typeface="Arial Unicode MS" pitchFamily="34" charset="-120"/>
              </a:rPr>
              <a:t>(</a:t>
            </a:r>
            <a:r>
              <a:rPr lang="zh-TW" altLang="en-US" sz="2000" dirty="0">
                <a:latin typeface="+mn-ea"/>
                <a:cs typeface="Arial Unicode MS" pitchFamily="34" charset="-120"/>
              </a:rPr>
              <a:t>探測長管內</a:t>
            </a:r>
            <a:r>
              <a:rPr lang="en-US" altLang="zh-TW" sz="2000" dirty="0">
                <a:latin typeface="+mn-ea"/>
                <a:cs typeface="Arial Unicode MS" pitchFamily="34" charset="-120"/>
              </a:rPr>
              <a:t>)</a:t>
            </a:r>
          </a:p>
        </p:txBody>
      </p:sp>
      <p:sp>
        <p:nvSpPr>
          <p:cNvPr id="40" name="標題 1"/>
          <p:cNvSpPr txBox="1">
            <a:spLocks/>
          </p:cNvSpPr>
          <p:nvPr/>
        </p:nvSpPr>
        <p:spPr bwMode="auto">
          <a:xfrm>
            <a:off x="260697" y="5145098"/>
            <a:ext cx="3879255" cy="5881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9pPr>
          </a:lstStyle>
          <a:p>
            <a:pPr algn="l"/>
            <a:r>
              <a:rPr lang="zh-TW" altLang="en-US" sz="2000" b="1" kern="0" dirty="0">
                <a:solidFill>
                  <a:srgbClr val="0000CC"/>
                </a:solidFill>
                <a:effectLst/>
                <a:latin typeface="+mn-ea"/>
                <a:ea typeface="+mn-ea"/>
                <a:cs typeface="Arial Unicode MS" pitchFamily="34" charset="-120"/>
              </a:rPr>
              <a:t>實驗</a:t>
            </a:r>
            <a:r>
              <a:rPr lang="en-US" altLang="zh-TW" sz="2000" b="1" kern="0" dirty="0">
                <a:solidFill>
                  <a:srgbClr val="0000CC"/>
                </a:solidFill>
                <a:effectLst/>
                <a:latin typeface="+mn-ea"/>
                <a:ea typeface="+mn-ea"/>
                <a:cs typeface="Arial Unicode MS" pitchFamily="34" charset="-120"/>
              </a:rPr>
              <a:t>2</a:t>
            </a:r>
            <a:r>
              <a:rPr lang="zh-TW" altLang="en-US" sz="2000" b="1" kern="0" dirty="0">
                <a:solidFill>
                  <a:srgbClr val="0000CC"/>
                </a:solidFill>
                <a:effectLst/>
                <a:latin typeface="+mn-ea"/>
                <a:ea typeface="+mn-ea"/>
                <a:cs typeface="Arial Unicode MS" pitchFamily="34" charset="-120"/>
              </a:rPr>
              <a:t>器材</a:t>
            </a:r>
            <a:r>
              <a:rPr lang="en-US" altLang="zh-TW" sz="2000" b="1" kern="0" dirty="0">
                <a:solidFill>
                  <a:srgbClr val="0000CC"/>
                </a:solidFill>
                <a:effectLst/>
                <a:latin typeface="+mn-ea"/>
                <a:ea typeface="+mn-ea"/>
                <a:cs typeface="Arial Unicode MS" pitchFamily="34" charset="-120"/>
              </a:rPr>
              <a:t>---</a:t>
            </a:r>
            <a:r>
              <a:rPr lang="zh-TW" altLang="en-US" sz="2000" b="1" kern="0" dirty="0">
                <a:solidFill>
                  <a:srgbClr val="0000CC"/>
                </a:solidFill>
                <a:effectLst/>
                <a:latin typeface="+mn-ea"/>
                <a:ea typeface="+mn-ea"/>
                <a:cs typeface="Arial Unicode MS" pitchFamily="34" charset="-120"/>
              </a:rPr>
              <a:t>交流量測法</a:t>
            </a:r>
            <a:endParaRPr lang="zh-TW" altLang="en-US" sz="2000" b="1" kern="0" dirty="0">
              <a:effectLst/>
              <a:latin typeface="+mn-ea"/>
              <a:ea typeface="+mn-ea"/>
            </a:endParaRPr>
          </a:p>
        </p:txBody>
      </p:sp>
      <p:sp>
        <p:nvSpPr>
          <p:cNvPr id="42" name="矩形 41"/>
          <p:cNvSpPr/>
          <p:nvPr/>
        </p:nvSpPr>
        <p:spPr>
          <a:xfrm>
            <a:off x="4853930" y="4998056"/>
            <a:ext cx="370614" cy="369332"/>
          </a:xfrm>
          <a:prstGeom prst="rect">
            <a:avLst/>
          </a:prstGeom>
        </p:spPr>
        <p:txBody>
          <a:bodyPr wrap="none">
            <a:spAutoFit/>
          </a:bodyPr>
          <a:lstStyle/>
          <a:p>
            <a:r>
              <a:rPr lang="en-US" altLang="zh-TW" dirty="0">
                <a:latin typeface="+mn-ea"/>
                <a:cs typeface="Arial Unicode MS" pitchFamily="34" charset="-120"/>
              </a:rPr>
              <a:t>9.</a:t>
            </a:r>
            <a:endParaRPr lang="en-US" dirty="0">
              <a:latin typeface="+mn-ea"/>
            </a:endParaRPr>
          </a:p>
        </p:txBody>
      </p:sp>
      <p:sp>
        <p:nvSpPr>
          <p:cNvPr id="43" name="矩形 42"/>
          <p:cNvSpPr/>
          <p:nvPr/>
        </p:nvSpPr>
        <p:spPr>
          <a:xfrm>
            <a:off x="6733252" y="4829593"/>
            <a:ext cx="370614" cy="369332"/>
          </a:xfrm>
          <a:prstGeom prst="rect">
            <a:avLst/>
          </a:prstGeom>
        </p:spPr>
        <p:txBody>
          <a:bodyPr wrap="none">
            <a:spAutoFit/>
          </a:bodyPr>
          <a:lstStyle/>
          <a:p>
            <a:r>
              <a:rPr lang="en-US" altLang="zh-TW" dirty="0">
                <a:latin typeface="+mn-ea"/>
                <a:cs typeface="Arial Unicode MS" pitchFamily="34" charset="-120"/>
              </a:rPr>
              <a:t>8.</a:t>
            </a:r>
            <a:endParaRPr lang="en-US" dirty="0">
              <a:latin typeface="+mn-ea"/>
            </a:endParaRPr>
          </a:p>
        </p:txBody>
      </p:sp>
      <p:pic>
        <p:nvPicPr>
          <p:cNvPr id="44" name="Picture 2"/>
          <p:cNvPicPr>
            <a:picLocks noChangeAspect="1" noChangeArrowheads="1"/>
          </p:cNvPicPr>
          <p:nvPr/>
        </p:nvPicPr>
        <p:blipFill>
          <a:blip r:embed="rId6"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6895885" y="5269598"/>
            <a:ext cx="2106673" cy="1058496"/>
          </a:xfrm>
          <a:prstGeom prst="rect">
            <a:avLst/>
          </a:prstGeom>
          <a:noFill/>
          <a:ln w="9525">
            <a:noFill/>
            <a:miter lim="800000"/>
            <a:headEnd/>
            <a:tailEnd/>
          </a:ln>
        </p:spPr>
      </p:pic>
      <p:sp>
        <p:nvSpPr>
          <p:cNvPr id="47" name="矩形 46"/>
          <p:cNvSpPr/>
          <p:nvPr/>
        </p:nvSpPr>
        <p:spPr>
          <a:xfrm>
            <a:off x="4721763" y="2099269"/>
            <a:ext cx="521539" cy="400110"/>
          </a:xfrm>
          <a:prstGeom prst="rect">
            <a:avLst/>
          </a:prstGeom>
        </p:spPr>
        <p:txBody>
          <a:bodyPr wrap="square">
            <a:spAutoFit/>
          </a:bodyPr>
          <a:lstStyle/>
          <a:p>
            <a:pPr algn="ctr"/>
            <a:r>
              <a:rPr lang="en-US" altLang="zh-TW" sz="2000" dirty="0">
                <a:latin typeface="+mn-ea"/>
                <a:cs typeface="Times New Roman" pitchFamily="18" charset="0"/>
              </a:rPr>
              <a:t>5.</a:t>
            </a:r>
          </a:p>
        </p:txBody>
      </p:sp>
      <p:sp>
        <p:nvSpPr>
          <p:cNvPr id="52" name="矩形 51"/>
          <p:cNvSpPr/>
          <p:nvPr/>
        </p:nvSpPr>
        <p:spPr>
          <a:xfrm>
            <a:off x="4718190" y="3457210"/>
            <a:ext cx="521539" cy="369332"/>
          </a:xfrm>
          <a:prstGeom prst="rect">
            <a:avLst/>
          </a:prstGeom>
        </p:spPr>
        <p:txBody>
          <a:bodyPr wrap="square">
            <a:spAutoFit/>
          </a:bodyPr>
          <a:lstStyle/>
          <a:p>
            <a:pPr algn="ctr"/>
            <a:r>
              <a:rPr lang="en-US" altLang="zh-TW" dirty="0">
                <a:latin typeface="+mn-ea"/>
                <a:cs typeface="Times New Roman" pitchFamily="18" charset="0"/>
              </a:rPr>
              <a:t>6.</a:t>
            </a:r>
          </a:p>
        </p:txBody>
      </p:sp>
      <p:pic>
        <p:nvPicPr>
          <p:cNvPr id="34" name="圖片 33">
            <a:extLst>
              <a:ext uri="{FF2B5EF4-FFF2-40B4-BE49-F238E27FC236}">
                <a16:creationId xmlns:a16="http://schemas.microsoft.com/office/drawing/2014/main" id="{E04A4C96-460C-41F0-8EF1-214ED215273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a:stretch/>
        </p:blipFill>
        <p:spPr>
          <a:xfrm>
            <a:off x="5427005" y="5124216"/>
            <a:ext cx="876117" cy="1283556"/>
          </a:xfrm>
          <a:prstGeom prst="rect">
            <a:avLst/>
          </a:prstGeom>
        </p:spPr>
      </p:pic>
      <p:pic>
        <p:nvPicPr>
          <p:cNvPr id="36" name="圖片 35">
            <a:extLst>
              <a:ext uri="{FF2B5EF4-FFF2-40B4-BE49-F238E27FC236}">
                <a16:creationId xmlns:a16="http://schemas.microsoft.com/office/drawing/2014/main" id="{7BC37D1A-8778-42AC-BFDF-96CA06B3B5AE}"/>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l="24839" b="12771"/>
          <a:stretch/>
        </p:blipFill>
        <p:spPr>
          <a:xfrm flipH="1">
            <a:off x="5679154" y="3519782"/>
            <a:ext cx="866644" cy="298943"/>
          </a:xfrm>
          <a:prstGeom prst="rect">
            <a:avLst/>
          </a:prstGeom>
        </p:spPr>
      </p:pic>
      <p:pic>
        <p:nvPicPr>
          <p:cNvPr id="20" name="Picture 2" descr="Amazon.com: Sumnacon 5 件式香蕉插頭測試導線組,4 公釐可堆疊香蕉插頭線測試導線,適用於萬用表,電氣測試線1000V/15A :  工業與科學">
            <a:extLst>
              <a:ext uri="{FF2B5EF4-FFF2-40B4-BE49-F238E27FC236}">
                <a16:creationId xmlns:a16="http://schemas.microsoft.com/office/drawing/2014/main" id="{0D8A4FE5-E6BD-48DE-8C10-0723DF327D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83302" y="764704"/>
            <a:ext cx="962557" cy="962557"/>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a:extLst>
              <a:ext uri="{FF2B5EF4-FFF2-40B4-BE49-F238E27FC236}">
                <a16:creationId xmlns:a16="http://schemas.microsoft.com/office/drawing/2014/main" id="{B4390AC6-52D5-484E-9428-FA6B0278E6B5}"/>
              </a:ext>
            </a:extLst>
          </p:cNvPr>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l="65006" t="33313" r="449" b="41743"/>
          <a:stretch/>
        </p:blipFill>
        <p:spPr>
          <a:xfrm flipH="1">
            <a:off x="5425488" y="3789218"/>
            <a:ext cx="1317808" cy="636585"/>
          </a:xfrm>
          <a:prstGeom prst="rect">
            <a:avLst/>
          </a:prstGeom>
        </p:spPr>
      </p:pic>
      <p:sp>
        <p:nvSpPr>
          <p:cNvPr id="3" name="橢圓 2">
            <a:extLst>
              <a:ext uri="{FF2B5EF4-FFF2-40B4-BE49-F238E27FC236}">
                <a16:creationId xmlns:a16="http://schemas.microsoft.com/office/drawing/2014/main" id="{A10B89CA-2E48-4E3B-A4E9-35B228767A00}"/>
              </a:ext>
            </a:extLst>
          </p:cNvPr>
          <p:cNvSpPr>
            <a:spLocks noChangeAspect="1"/>
          </p:cNvSpPr>
          <p:nvPr/>
        </p:nvSpPr>
        <p:spPr>
          <a:xfrm>
            <a:off x="5292080" y="3952006"/>
            <a:ext cx="504000" cy="503944"/>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23" name="矩形 22">
            <a:extLst>
              <a:ext uri="{FF2B5EF4-FFF2-40B4-BE49-F238E27FC236}">
                <a16:creationId xmlns:a16="http://schemas.microsoft.com/office/drawing/2014/main" id="{8B700305-D612-4706-B356-87CB90D45DD3}"/>
              </a:ext>
            </a:extLst>
          </p:cNvPr>
          <p:cNvSpPr/>
          <p:nvPr/>
        </p:nvSpPr>
        <p:spPr>
          <a:xfrm>
            <a:off x="6895885" y="3519782"/>
            <a:ext cx="684000" cy="400110"/>
          </a:xfrm>
          <a:prstGeom prst="rect">
            <a:avLst/>
          </a:prstGeom>
        </p:spPr>
        <p:txBody>
          <a:bodyPr wrap="square">
            <a:spAutoFit/>
          </a:bodyPr>
          <a:lstStyle/>
          <a:p>
            <a:pPr algn="ctr"/>
            <a:r>
              <a:rPr lang="en-US" altLang="zh-TW" sz="2000" dirty="0">
                <a:latin typeface="+mn-ea"/>
                <a:cs typeface="Times New Roman" pitchFamily="18" charset="0"/>
              </a:rPr>
              <a:t>10.</a:t>
            </a:r>
          </a:p>
        </p:txBody>
      </p:sp>
      <p:sp>
        <p:nvSpPr>
          <p:cNvPr id="5" name="矩形 4">
            <a:extLst>
              <a:ext uri="{FF2B5EF4-FFF2-40B4-BE49-F238E27FC236}">
                <a16:creationId xmlns:a16="http://schemas.microsoft.com/office/drawing/2014/main" id="{8DFD471F-F3C7-47DF-BFD9-83889EB0AC5D}"/>
              </a:ext>
            </a:extLst>
          </p:cNvPr>
          <p:cNvSpPr/>
          <p:nvPr/>
        </p:nvSpPr>
        <p:spPr>
          <a:xfrm>
            <a:off x="198141" y="404664"/>
            <a:ext cx="4572000" cy="2804999"/>
          </a:xfrm>
          <a:prstGeom prst="rect">
            <a:avLst/>
          </a:prstGeom>
        </p:spPr>
        <p:txBody>
          <a:bodyPr>
            <a:spAutoFit/>
          </a:bodyPr>
          <a:lstStyle/>
          <a:p>
            <a:pPr marL="269875" lvl="0" indent="-269875" defTabSz="685800">
              <a:lnSpc>
                <a:spcPct val="120000"/>
              </a:lnSpc>
              <a:spcAft>
                <a:spcPts val="150"/>
              </a:spcAft>
              <a:buClr>
                <a:srgbClr val="9966FF"/>
              </a:buClr>
              <a:buSzPct val="100000"/>
            </a:pPr>
            <a:r>
              <a:rPr lang="zh-TW" altLang="en-US" sz="2000" b="1" dirty="0">
                <a:solidFill>
                  <a:srgbClr val="0000CC"/>
                </a:solidFill>
                <a:latin typeface="微軟正黑體"/>
                <a:cs typeface="Arial Unicode MS" pitchFamily="34" charset="-120"/>
              </a:rPr>
              <a:t>器材</a:t>
            </a:r>
            <a:r>
              <a:rPr lang="en-US" altLang="zh-TW" sz="2000" b="1" dirty="0">
                <a:solidFill>
                  <a:srgbClr val="0000CC"/>
                </a:solidFill>
                <a:latin typeface="微軟正黑體"/>
                <a:cs typeface="Arial Unicode MS" pitchFamily="34" charset="-120"/>
              </a:rPr>
              <a:t>:</a:t>
            </a:r>
          </a:p>
          <a:p>
            <a:pPr marL="176213" lvl="0" defTabSz="685800">
              <a:lnSpc>
                <a:spcPct val="120000"/>
              </a:lnSpc>
              <a:spcAft>
                <a:spcPts val="150"/>
              </a:spcAft>
              <a:buClr>
                <a:srgbClr val="9966FF"/>
              </a:buClr>
              <a:buSzPct val="100000"/>
            </a:pPr>
            <a:r>
              <a:rPr lang="en-US" altLang="zh-TW" sz="2000" dirty="0">
                <a:solidFill>
                  <a:prstClr val="black"/>
                </a:solidFill>
                <a:latin typeface="微軟正黑體"/>
                <a:cs typeface="Arial Unicode MS" pitchFamily="34" charset="-120"/>
              </a:rPr>
              <a:t>1.</a:t>
            </a:r>
            <a:r>
              <a:rPr lang="zh-TW" altLang="en-US" sz="2000" dirty="0">
                <a:solidFill>
                  <a:prstClr val="black"/>
                </a:solidFill>
                <a:latin typeface="微軟正黑體"/>
                <a:cs typeface="Arial Unicode MS" pitchFamily="34" charset="-120"/>
              </a:rPr>
              <a:t> 磁場線圈組</a:t>
            </a:r>
            <a:r>
              <a:rPr lang="en-US" altLang="zh-TW" sz="2000" dirty="0">
                <a:solidFill>
                  <a:prstClr val="black"/>
                </a:solidFill>
                <a:latin typeface="微軟正黑體"/>
                <a:cs typeface="Arial Unicode MS" pitchFamily="34" charset="-120"/>
              </a:rPr>
              <a:t>(</a:t>
            </a:r>
            <a:r>
              <a:rPr lang="zh-TW" altLang="en-US" sz="2000" dirty="0">
                <a:solidFill>
                  <a:prstClr val="black"/>
                </a:solidFill>
                <a:latin typeface="微軟正黑體"/>
                <a:cs typeface="Arial Unicode MS" pitchFamily="34" charset="-120"/>
              </a:rPr>
              <a:t>含座</a:t>
            </a:r>
            <a:r>
              <a:rPr lang="en-US" altLang="zh-TW" sz="2000" dirty="0">
                <a:solidFill>
                  <a:prstClr val="black"/>
                </a:solidFill>
                <a:latin typeface="微軟正黑體"/>
                <a:cs typeface="Arial Unicode MS" pitchFamily="34" charset="-120"/>
              </a:rPr>
              <a:t>) </a:t>
            </a:r>
          </a:p>
          <a:p>
            <a:pPr marL="176213" lvl="0" defTabSz="685800">
              <a:lnSpc>
                <a:spcPct val="120000"/>
              </a:lnSpc>
              <a:spcAft>
                <a:spcPts val="150"/>
              </a:spcAft>
              <a:buClr>
                <a:srgbClr val="9966FF"/>
              </a:buClr>
              <a:buSzPct val="100000"/>
            </a:pPr>
            <a:r>
              <a:rPr lang="en-US" altLang="zh-TW" sz="2000" dirty="0">
                <a:solidFill>
                  <a:prstClr val="black"/>
                </a:solidFill>
                <a:latin typeface="微軟正黑體"/>
                <a:cs typeface="Arial Unicode MS" pitchFamily="34" charset="-120"/>
              </a:rPr>
              <a:t>2.</a:t>
            </a:r>
            <a:r>
              <a:rPr lang="zh-TW" altLang="en-US" sz="2000" dirty="0">
                <a:solidFill>
                  <a:prstClr val="black"/>
                </a:solidFill>
                <a:latin typeface="微軟正黑體"/>
                <a:cs typeface="Arial Unicode MS" pitchFamily="34" charset="-120"/>
              </a:rPr>
              <a:t> 探測組件用支架</a:t>
            </a:r>
            <a:endParaRPr lang="en-US" altLang="zh-TW" sz="2000" dirty="0">
              <a:solidFill>
                <a:prstClr val="black"/>
              </a:solidFill>
              <a:latin typeface="微軟正黑體"/>
              <a:cs typeface="Arial Unicode MS" pitchFamily="34" charset="-120"/>
            </a:endParaRPr>
          </a:p>
          <a:p>
            <a:pPr marL="176213" lvl="0" defTabSz="685800">
              <a:lnSpc>
                <a:spcPct val="120000"/>
              </a:lnSpc>
              <a:spcAft>
                <a:spcPts val="150"/>
              </a:spcAft>
              <a:buClr>
                <a:srgbClr val="9966FF"/>
              </a:buClr>
              <a:buSzPct val="100000"/>
            </a:pPr>
            <a:r>
              <a:rPr lang="en-US" altLang="zh-TW" sz="2000" dirty="0">
                <a:solidFill>
                  <a:prstClr val="black"/>
                </a:solidFill>
                <a:latin typeface="微軟正黑體"/>
                <a:cs typeface="Arial Unicode MS" pitchFamily="34" charset="-120"/>
              </a:rPr>
              <a:t>3. </a:t>
            </a:r>
            <a:r>
              <a:rPr lang="zh-TW" altLang="en-US" sz="2000" dirty="0">
                <a:solidFill>
                  <a:prstClr val="black"/>
                </a:solidFill>
                <a:latin typeface="微軟正黑體"/>
                <a:cs typeface="Arial Unicode MS" pitchFamily="34" charset="-120"/>
              </a:rPr>
              <a:t>可堆疊香蕉接頭導線*</a:t>
            </a:r>
            <a:r>
              <a:rPr lang="en-US" altLang="zh-TW" sz="2000" dirty="0">
                <a:solidFill>
                  <a:prstClr val="black"/>
                </a:solidFill>
                <a:latin typeface="微軟正黑體"/>
                <a:cs typeface="Arial Unicode MS" pitchFamily="34" charset="-120"/>
              </a:rPr>
              <a:t>3(</a:t>
            </a:r>
            <a:r>
              <a:rPr lang="zh-TW" altLang="en-US" sz="2000" dirty="0">
                <a:solidFill>
                  <a:prstClr val="black"/>
                </a:solidFill>
                <a:latin typeface="微軟正黑體"/>
                <a:cs typeface="Arial Unicode MS" pitchFamily="34" charset="-120"/>
              </a:rPr>
              <a:t>備</a:t>
            </a:r>
            <a:r>
              <a:rPr lang="en-US" altLang="zh-TW" sz="2000" dirty="0">
                <a:solidFill>
                  <a:prstClr val="black"/>
                </a:solidFill>
                <a:latin typeface="微軟正黑體"/>
                <a:cs typeface="Arial Unicode MS" pitchFamily="34" charset="-120"/>
              </a:rPr>
              <a:t>3)</a:t>
            </a:r>
            <a:r>
              <a:rPr lang="zh-TW" altLang="en-US" sz="2000" dirty="0">
                <a:solidFill>
                  <a:prstClr val="black"/>
                </a:solidFill>
                <a:latin typeface="微軟正黑體"/>
                <a:cs typeface="Arial Unicode MS" pitchFamily="34" charset="-120"/>
              </a:rPr>
              <a:t>、</a:t>
            </a:r>
            <a:endParaRPr lang="en-US" altLang="zh-TW" sz="2000" dirty="0">
              <a:solidFill>
                <a:prstClr val="black"/>
              </a:solidFill>
              <a:latin typeface="微軟正黑體"/>
              <a:cs typeface="Arial Unicode MS" pitchFamily="34" charset="-120"/>
            </a:endParaRPr>
          </a:p>
          <a:p>
            <a:pPr marL="176213" lvl="0" defTabSz="266700">
              <a:lnSpc>
                <a:spcPct val="120000"/>
              </a:lnSpc>
              <a:spcAft>
                <a:spcPts val="150"/>
              </a:spcAft>
              <a:buClr>
                <a:srgbClr val="9966FF"/>
              </a:buClr>
              <a:buSzPct val="100000"/>
            </a:pPr>
            <a:r>
              <a:rPr lang="en-US" altLang="zh-TW" sz="2000" dirty="0">
                <a:solidFill>
                  <a:prstClr val="black"/>
                </a:solidFill>
                <a:latin typeface="微軟正黑體"/>
                <a:cs typeface="Arial Unicode MS" pitchFamily="34" charset="-120"/>
              </a:rPr>
              <a:t>	</a:t>
            </a:r>
            <a:r>
              <a:rPr lang="zh-TW" altLang="en-US" sz="2000" dirty="0">
                <a:solidFill>
                  <a:prstClr val="black"/>
                </a:solidFill>
                <a:latin typeface="微軟正黑體"/>
                <a:cs typeface="Arial Unicode MS" pitchFamily="34" charset="-120"/>
              </a:rPr>
              <a:t>香蕉鱷魚接線*</a:t>
            </a:r>
            <a:r>
              <a:rPr lang="en-US" altLang="zh-TW" sz="2000" dirty="0">
                <a:solidFill>
                  <a:prstClr val="black"/>
                </a:solidFill>
                <a:latin typeface="微軟正黑體"/>
                <a:cs typeface="Arial Unicode MS" pitchFamily="34" charset="-120"/>
              </a:rPr>
              <a:t>1 </a:t>
            </a:r>
            <a:r>
              <a:rPr lang="zh-TW" altLang="en-US" sz="2000" dirty="0">
                <a:solidFill>
                  <a:prstClr val="black"/>
                </a:solidFill>
                <a:latin typeface="微軟正黑體"/>
                <a:cs typeface="Arial Unicode MS" pitchFamily="34" charset="-120"/>
              </a:rPr>
              <a:t>、</a:t>
            </a:r>
            <a:r>
              <a:rPr lang="en-US" altLang="zh-TW" sz="2000" dirty="0">
                <a:solidFill>
                  <a:prstClr val="black"/>
                </a:solidFill>
                <a:latin typeface="微軟正黑體"/>
                <a:cs typeface="Arial Unicode MS" pitchFamily="34" charset="-120"/>
              </a:rPr>
              <a:t>	BNC-</a:t>
            </a:r>
            <a:r>
              <a:rPr lang="zh-TW" altLang="en-US" sz="2000" dirty="0">
                <a:solidFill>
                  <a:prstClr val="black"/>
                </a:solidFill>
                <a:latin typeface="微軟正黑體"/>
                <a:cs typeface="Arial Unicode MS" pitchFamily="34" charset="-120"/>
              </a:rPr>
              <a:t>鱷魚接線*</a:t>
            </a:r>
            <a:r>
              <a:rPr lang="en-US" altLang="zh-TW" sz="2000" dirty="0">
                <a:solidFill>
                  <a:prstClr val="black"/>
                </a:solidFill>
                <a:latin typeface="微軟正黑體"/>
                <a:cs typeface="Arial Unicode MS" pitchFamily="34" charset="-120"/>
              </a:rPr>
              <a:t>2</a:t>
            </a:r>
          </a:p>
          <a:p>
            <a:pPr marL="176213" lvl="0" defTabSz="265113">
              <a:lnSpc>
                <a:spcPct val="120000"/>
              </a:lnSpc>
              <a:spcAft>
                <a:spcPts val="150"/>
              </a:spcAft>
              <a:buClr>
                <a:srgbClr val="9966FF"/>
              </a:buClr>
              <a:buSzPct val="100000"/>
            </a:pPr>
            <a:r>
              <a:rPr lang="en-US" altLang="zh-TW" sz="2000" dirty="0">
                <a:solidFill>
                  <a:prstClr val="black"/>
                </a:solidFill>
                <a:latin typeface="微軟正黑體"/>
              </a:rPr>
              <a:t>	(BNC-BNC</a:t>
            </a:r>
            <a:r>
              <a:rPr lang="zh-TW" altLang="en-US" sz="2000" dirty="0">
                <a:solidFill>
                  <a:prstClr val="black"/>
                </a:solidFill>
                <a:latin typeface="微軟正黑體"/>
              </a:rPr>
              <a:t>、</a:t>
            </a:r>
            <a:r>
              <a:rPr lang="en-US" altLang="zh-TW" sz="2000" dirty="0">
                <a:solidFill>
                  <a:prstClr val="black"/>
                </a:solidFill>
                <a:latin typeface="微軟正黑體"/>
              </a:rPr>
              <a:t>T</a:t>
            </a:r>
            <a:r>
              <a:rPr lang="zh-TW" altLang="en-US" sz="2000" dirty="0">
                <a:solidFill>
                  <a:prstClr val="black"/>
                </a:solidFill>
                <a:latin typeface="微軟正黑體"/>
              </a:rPr>
              <a:t>型分接頭</a:t>
            </a:r>
            <a:r>
              <a:rPr lang="en-US" altLang="zh-TW" sz="2000" dirty="0">
                <a:solidFill>
                  <a:prstClr val="black"/>
                </a:solidFill>
                <a:latin typeface="微軟正黑體"/>
              </a:rPr>
              <a:t>)</a:t>
            </a:r>
          </a:p>
          <a:p>
            <a:pPr marL="176213" lvl="0" defTabSz="685800">
              <a:lnSpc>
                <a:spcPct val="120000"/>
              </a:lnSpc>
              <a:spcAft>
                <a:spcPts val="150"/>
              </a:spcAft>
              <a:buClr>
                <a:srgbClr val="9966FF"/>
              </a:buClr>
              <a:buSzPct val="100000"/>
            </a:pPr>
            <a:r>
              <a:rPr lang="en-US" altLang="zh-TW" sz="2000" dirty="0">
                <a:solidFill>
                  <a:prstClr val="black"/>
                </a:solidFill>
                <a:latin typeface="微軟正黑體"/>
                <a:cs typeface="Arial Unicode MS" pitchFamily="34" charset="-120"/>
              </a:rPr>
              <a:t>4. 100</a:t>
            </a:r>
            <a:r>
              <a:rPr lang="zh-TW" altLang="en-US" sz="2000" dirty="0">
                <a:solidFill>
                  <a:prstClr val="black"/>
                </a:solidFill>
                <a:latin typeface="微軟正黑體"/>
                <a:cs typeface="Arial Unicode MS" pitchFamily="34" charset="-120"/>
              </a:rPr>
              <a:t> </a:t>
            </a:r>
            <a:r>
              <a:rPr lang="en-US" altLang="zh-TW" sz="2000" dirty="0">
                <a:solidFill>
                  <a:prstClr val="black"/>
                </a:solidFill>
                <a:latin typeface="微軟正黑體"/>
                <a:cs typeface="Arial Unicode MS" pitchFamily="34" charset="-120"/>
              </a:rPr>
              <a:t>cm</a:t>
            </a:r>
            <a:r>
              <a:rPr lang="zh-TW" altLang="en-US" sz="2000" dirty="0">
                <a:solidFill>
                  <a:prstClr val="black"/>
                </a:solidFill>
                <a:latin typeface="微軟正黑體"/>
                <a:cs typeface="Arial Unicode MS" pitchFamily="34" charset="-120"/>
              </a:rPr>
              <a:t>長尺</a:t>
            </a:r>
            <a:endParaRPr lang="zh-TW" altLang="en-US" sz="1600" dirty="0"/>
          </a:p>
        </p:txBody>
      </p:sp>
      <p:pic>
        <p:nvPicPr>
          <p:cNvPr id="8" name="圖片 7">
            <a:extLst>
              <a:ext uri="{FF2B5EF4-FFF2-40B4-BE49-F238E27FC236}">
                <a16:creationId xmlns:a16="http://schemas.microsoft.com/office/drawing/2014/main" id="{56B7BBD3-4EE8-4F03-8E9B-C47B4F2A89C8}"/>
              </a:ext>
            </a:extLst>
          </p:cNvPr>
          <p:cNvPicPr>
            <a:picLocks noChangeAspect="1"/>
          </p:cNvPicPr>
          <p:nvPr/>
        </p:nvPicPr>
        <p:blipFill rotWithShape="1">
          <a:blip r:embed="rId13"/>
          <a:srcRect t="4642"/>
          <a:stretch/>
        </p:blipFill>
        <p:spPr>
          <a:xfrm flipH="1">
            <a:off x="7474310" y="3462013"/>
            <a:ext cx="1341659" cy="892907"/>
          </a:xfrm>
          <a:prstGeom prst="rect">
            <a:avLst/>
          </a:prstGeom>
        </p:spPr>
      </p:pic>
      <p:sp>
        <p:nvSpPr>
          <p:cNvPr id="4" name="文字方塊 3">
            <a:extLst>
              <a:ext uri="{FF2B5EF4-FFF2-40B4-BE49-F238E27FC236}">
                <a16:creationId xmlns:a16="http://schemas.microsoft.com/office/drawing/2014/main" id="{EDD2388A-199F-8C07-15BA-03495044BCE0}"/>
              </a:ext>
            </a:extLst>
          </p:cNvPr>
          <p:cNvSpPr txBox="1"/>
          <p:nvPr/>
        </p:nvSpPr>
        <p:spPr>
          <a:xfrm>
            <a:off x="5644218" y="4444334"/>
            <a:ext cx="1317808" cy="307777"/>
          </a:xfrm>
          <a:prstGeom prst="rect">
            <a:avLst/>
          </a:prstGeom>
          <a:noFill/>
        </p:spPr>
        <p:txBody>
          <a:bodyPr wrap="square" rtlCol="0">
            <a:spAutoFit/>
          </a:bodyPr>
          <a:lstStyle/>
          <a:p>
            <a:r>
              <a:rPr lang="zh-TW" altLang="en-US" sz="1400" dirty="0"/>
              <a:t>霍爾感測器</a:t>
            </a:r>
          </a:p>
        </p:txBody>
      </p:sp>
      <p:sp>
        <p:nvSpPr>
          <p:cNvPr id="27" name="文字方塊 26">
            <a:extLst>
              <a:ext uri="{FF2B5EF4-FFF2-40B4-BE49-F238E27FC236}">
                <a16:creationId xmlns:a16="http://schemas.microsoft.com/office/drawing/2014/main" id="{43527550-6B0C-45E9-B81F-6254BC34DE1A}"/>
              </a:ext>
            </a:extLst>
          </p:cNvPr>
          <p:cNvSpPr txBox="1"/>
          <p:nvPr/>
        </p:nvSpPr>
        <p:spPr>
          <a:xfrm>
            <a:off x="7653509" y="4388172"/>
            <a:ext cx="1317808" cy="307777"/>
          </a:xfrm>
          <a:prstGeom prst="rect">
            <a:avLst/>
          </a:prstGeom>
          <a:noFill/>
        </p:spPr>
        <p:txBody>
          <a:bodyPr wrap="square" rtlCol="0">
            <a:spAutoFit/>
          </a:bodyPr>
          <a:lstStyle/>
          <a:p>
            <a:r>
              <a:rPr lang="zh-TW" altLang="en-US" sz="1400" dirty="0">
                <a:latin typeface="+mn-ea"/>
                <a:cs typeface="Arial Unicode MS" pitchFamily="34" charset="-120"/>
              </a:rPr>
              <a:t>拾波線圈</a:t>
            </a:r>
            <a:endParaRPr lang="zh-TW" altLang="en-US" sz="1400" dirty="0"/>
          </a:p>
        </p:txBody>
      </p:sp>
      <p:sp>
        <p:nvSpPr>
          <p:cNvPr id="28" name="橢圓 27">
            <a:extLst>
              <a:ext uri="{FF2B5EF4-FFF2-40B4-BE49-F238E27FC236}">
                <a16:creationId xmlns:a16="http://schemas.microsoft.com/office/drawing/2014/main" id="{BD8DE5EA-6636-4407-AF4B-EDEA8800A8C6}"/>
              </a:ext>
            </a:extLst>
          </p:cNvPr>
          <p:cNvSpPr>
            <a:spLocks noChangeAspect="1"/>
          </p:cNvSpPr>
          <p:nvPr/>
        </p:nvSpPr>
        <p:spPr>
          <a:xfrm>
            <a:off x="5589816" y="3446772"/>
            <a:ext cx="396000" cy="395956"/>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pic>
        <p:nvPicPr>
          <p:cNvPr id="29" name="圖片 28">
            <a:extLst>
              <a:ext uri="{FF2B5EF4-FFF2-40B4-BE49-F238E27FC236}">
                <a16:creationId xmlns:a16="http://schemas.microsoft.com/office/drawing/2014/main" id="{289D4DAF-3516-4C21-B75E-C7D6B308ECD2}"/>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34898"/>
          <a:stretch/>
        </p:blipFill>
        <p:spPr>
          <a:xfrm flipH="1">
            <a:off x="6537228" y="792568"/>
            <a:ext cx="832440" cy="1263121"/>
          </a:xfrm>
          <a:prstGeom prst="roundRect">
            <a:avLst>
              <a:gd name="adj" fmla="val 6649"/>
            </a:avLst>
          </a:prstGeom>
        </p:spPr>
      </p:pic>
      <p:sp>
        <p:nvSpPr>
          <p:cNvPr id="30" name="矩形 29">
            <a:extLst>
              <a:ext uri="{FF2B5EF4-FFF2-40B4-BE49-F238E27FC236}">
                <a16:creationId xmlns:a16="http://schemas.microsoft.com/office/drawing/2014/main" id="{CFED5396-AF9E-4488-A58E-1906D3307CDF}"/>
              </a:ext>
            </a:extLst>
          </p:cNvPr>
          <p:cNvSpPr/>
          <p:nvPr/>
        </p:nvSpPr>
        <p:spPr>
          <a:xfrm>
            <a:off x="5990976" y="775936"/>
            <a:ext cx="422604" cy="400110"/>
          </a:xfrm>
          <a:prstGeom prst="rect">
            <a:avLst/>
          </a:prstGeom>
        </p:spPr>
        <p:txBody>
          <a:bodyPr wrap="square">
            <a:spAutoFit/>
          </a:bodyPr>
          <a:lstStyle/>
          <a:p>
            <a:r>
              <a:rPr lang="en-US" altLang="zh-TW" sz="2000" dirty="0">
                <a:latin typeface="+mn-ea"/>
                <a:cs typeface="Times New Roman" pitchFamily="18" charset="0"/>
              </a:rPr>
              <a:t>2.</a:t>
            </a:r>
            <a:endParaRPr lang="zh-TW" altLang="en-US" sz="2000" dirty="0">
              <a:latin typeface="+mn-ea"/>
              <a:cs typeface="Times New Roman" pitchFamily="18" charset="0"/>
            </a:endParaRPr>
          </a:p>
        </p:txBody>
      </p:sp>
      <p:pic>
        <p:nvPicPr>
          <p:cNvPr id="31" name="Picture 2" descr="BNC 轉鱷魚夾信號產生器輸出線總長108公分【L5-02】 | 露天市集| 全台最大的網路購物市集">
            <a:extLst>
              <a:ext uri="{FF2B5EF4-FFF2-40B4-BE49-F238E27FC236}">
                <a16:creationId xmlns:a16="http://schemas.microsoft.com/office/drawing/2014/main" id="{650BD90C-EF4E-4F80-808A-2F8DB4CD4D2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5382" t="23258" r="11404" b="17692"/>
          <a:stretch/>
        </p:blipFill>
        <p:spPr bwMode="auto">
          <a:xfrm flipH="1">
            <a:off x="7841811" y="2297621"/>
            <a:ext cx="1215331" cy="649921"/>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2949668F-1DDD-4B96-B718-F2AD4702A20B}"/>
              </a:ext>
            </a:extLst>
          </p:cNvPr>
          <p:cNvPicPr>
            <a:picLocks noChangeAspect="1"/>
          </p:cNvPicPr>
          <p:nvPr/>
        </p:nvPicPr>
        <p:blipFill>
          <a:blip r:embed="rId16"/>
          <a:stretch>
            <a:fillRect/>
          </a:stretch>
        </p:blipFill>
        <p:spPr>
          <a:xfrm>
            <a:off x="7837201" y="1861920"/>
            <a:ext cx="1215331" cy="387538"/>
          </a:xfrm>
          <a:prstGeom prst="rect">
            <a:avLst/>
          </a:prstGeom>
        </p:spPr>
      </p:pic>
    </p:spTree>
    <p:extLst>
      <p:ext uri="{BB962C8B-B14F-4D97-AF65-F5344CB8AC3E}">
        <p14:creationId xmlns:p14="http://schemas.microsoft.com/office/powerpoint/2010/main" val="17399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5421E2-648B-4EB1-BB0E-9BFEA937266F}"/>
              </a:ext>
            </a:extLst>
          </p:cNvPr>
          <p:cNvSpPr>
            <a:spLocks noGrp="1"/>
          </p:cNvSpPr>
          <p:nvPr>
            <p:ph type="title"/>
          </p:nvPr>
        </p:nvSpPr>
        <p:spPr>
          <a:xfrm>
            <a:off x="3101180" y="-7239"/>
            <a:ext cx="2941639" cy="801952"/>
          </a:xfrm>
        </p:spPr>
        <p:txBody>
          <a:bodyPr/>
          <a:lstStyle/>
          <a:p>
            <a:r>
              <a:rPr lang="zh-TW" altLang="en-US" dirty="0">
                <a:solidFill>
                  <a:srgbClr val="0000CC"/>
                </a:solidFill>
                <a:cs typeface="Arial Unicode MS" pitchFamily="34" charset="-120"/>
              </a:rPr>
              <a:t>透明管</a:t>
            </a:r>
            <a:r>
              <a:rPr lang="zh-TW" altLang="en-US" dirty="0">
                <a:effectLst/>
                <a:latin typeface="+mn-ea"/>
                <a:ea typeface="+mn-ea"/>
              </a:rPr>
              <a:t>接線</a:t>
            </a:r>
          </a:p>
        </p:txBody>
      </p:sp>
      <p:grpSp>
        <p:nvGrpSpPr>
          <p:cNvPr id="9" name="群組 8">
            <a:extLst>
              <a:ext uri="{FF2B5EF4-FFF2-40B4-BE49-F238E27FC236}">
                <a16:creationId xmlns:a16="http://schemas.microsoft.com/office/drawing/2014/main" id="{7D09EBD6-07F6-4D87-9066-B0387E4F0326}"/>
              </a:ext>
            </a:extLst>
          </p:cNvPr>
          <p:cNvGrpSpPr/>
          <p:nvPr/>
        </p:nvGrpSpPr>
        <p:grpSpPr>
          <a:xfrm flipH="1">
            <a:off x="-5964" y="744741"/>
            <a:ext cx="9149964" cy="6107055"/>
            <a:chOff x="-5964" y="744741"/>
            <a:chExt cx="9149964" cy="6107055"/>
          </a:xfrm>
        </p:grpSpPr>
        <p:sp>
          <p:nvSpPr>
            <p:cNvPr id="78" name="矩形 77">
              <a:extLst>
                <a:ext uri="{FF2B5EF4-FFF2-40B4-BE49-F238E27FC236}">
                  <a16:creationId xmlns:a16="http://schemas.microsoft.com/office/drawing/2014/main" id="{A268C330-F511-4DB3-9BA5-153A95A20BE9}"/>
                </a:ext>
              </a:extLst>
            </p:cNvPr>
            <p:cNvSpPr/>
            <p:nvPr/>
          </p:nvSpPr>
          <p:spPr>
            <a:xfrm>
              <a:off x="-5964" y="6317957"/>
              <a:ext cx="9149964" cy="533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id="{3528F137-E4E5-4D91-B26E-4C3AC20FA105}"/>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 t="1" r="449" b="68328"/>
            <a:stretch/>
          </p:blipFill>
          <p:spPr>
            <a:xfrm>
              <a:off x="3583608" y="2721609"/>
              <a:ext cx="3538353" cy="1012872"/>
            </a:xfrm>
            <a:prstGeom prst="rect">
              <a:avLst/>
            </a:prstGeom>
          </p:spPr>
        </p:pic>
        <p:sp>
          <p:nvSpPr>
            <p:cNvPr id="15" name="文字方塊 14">
              <a:extLst>
                <a:ext uri="{FF2B5EF4-FFF2-40B4-BE49-F238E27FC236}">
                  <a16:creationId xmlns:a16="http://schemas.microsoft.com/office/drawing/2014/main" id="{CFF665F8-88B0-4147-BA1B-7F1A30CFCAEC}"/>
                </a:ext>
              </a:extLst>
            </p:cNvPr>
            <p:cNvSpPr txBox="1"/>
            <p:nvPr/>
          </p:nvSpPr>
          <p:spPr>
            <a:xfrm>
              <a:off x="7368268" y="4030423"/>
              <a:ext cx="1723549" cy="400110"/>
            </a:xfrm>
            <a:prstGeom prst="rect">
              <a:avLst/>
            </a:prstGeom>
            <a:noFill/>
          </p:spPr>
          <p:txBody>
            <a:bodyPr wrap="none" rtlCol="0">
              <a:spAutoFit/>
            </a:bodyPr>
            <a:lstStyle/>
            <a:p>
              <a:pPr algn="r"/>
              <a:r>
                <a:rPr lang="zh-TW" altLang="en-US" sz="2000" dirty="0">
                  <a:latin typeface="+mn-ea"/>
                  <a:cs typeface="Times New Roman" panose="02020603050405020304" pitchFamily="18" charset="0"/>
                </a:rPr>
                <a:t>霍爾感測模組</a:t>
              </a:r>
              <a:endParaRPr lang="en-US" altLang="zh-TW" sz="2000" dirty="0">
                <a:latin typeface="+mn-ea"/>
                <a:cs typeface="Times New Roman" panose="02020603050405020304" pitchFamily="18" charset="0"/>
              </a:endParaRPr>
            </a:p>
          </p:txBody>
        </p:sp>
        <p:sp>
          <p:nvSpPr>
            <p:cNvPr id="16" name="文字方塊 15">
              <a:extLst>
                <a:ext uri="{FF2B5EF4-FFF2-40B4-BE49-F238E27FC236}">
                  <a16:creationId xmlns:a16="http://schemas.microsoft.com/office/drawing/2014/main" id="{6698E9BA-D1B8-4DFE-986F-AB71545A82BD}"/>
                </a:ext>
              </a:extLst>
            </p:cNvPr>
            <p:cNvSpPr txBox="1"/>
            <p:nvPr/>
          </p:nvSpPr>
          <p:spPr>
            <a:xfrm>
              <a:off x="6948264" y="2808034"/>
              <a:ext cx="2031325" cy="461665"/>
            </a:xfrm>
            <a:prstGeom prst="rect">
              <a:avLst/>
            </a:prstGeom>
            <a:noFill/>
          </p:spPr>
          <p:txBody>
            <a:bodyPr wrap="none" rtlCol="0">
              <a:spAutoFit/>
            </a:bodyPr>
            <a:lstStyle/>
            <a:p>
              <a:r>
                <a:rPr lang="zh-TW" altLang="en-US" sz="2400" dirty="0">
                  <a:latin typeface="+mn-ea"/>
                  <a:cs typeface="Times New Roman" panose="02020603050405020304" pitchFamily="18" charset="0"/>
                </a:rPr>
                <a:t>參考電壓電路</a:t>
              </a:r>
            </a:p>
          </p:txBody>
        </p:sp>
        <p:sp>
          <p:nvSpPr>
            <p:cNvPr id="17" name="文字方塊 16">
              <a:extLst>
                <a:ext uri="{FF2B5EF4-FFF2-40B4-BE49-F238E27FC236}">
                  <a16:creationId xmlns:a16="http://schemas.microsoft.com/office/drawing/2014/main" id="{E7FFA29D-14BD-4869-ACA6-5420DB765BFF}"/>
                </a:ext>
              </a:extLst>
            </p:cNvPr>
            <p:cNvSpPr txBox="1"/>
            <p:nvPr/>
          </p:nvSpPr>
          <p:spPr>
            <a:xfrm>
              <a:off x="7377897" y="5950116"/>
              <a:ext cx="1723549" cy="461665"/>
            </a:xfrm>
            <a:prstGeom prst="rect">
              <a:avLst/>
            </a:prstGeom>
            <a:noFill/>
          </p:spPr>
          <p:txBody>
            <a:bodyPr wrap="none" rtlCol="0">
              <a:spAutoFit/>
            </a:bodyPr>
            <a:lstStyle/>
            <a:p>
              <a:r>
                <a:rPr lang="zh-TW" altLang="en-US" sz="2400" dirty="0">
                  <a:latin typeface="+mn-ea"/>
                  <a:cs typeface="Times New Roman" panose="02020603050405020304" pitchFamily="18" charset="0"/>
                </a:rPr>
                <a:t>拾波器電路</a:t>
              </a:r>
            </a:p>
          </p:txBody>
        </p:sp>
        <p:sp>
          <p:nvSpPr>
            <p:cNvPr id="13" name="文字方塊 12">
              <a:extLst>
                <a:ext uri="{FF2B5EF4-FFF2-40B4-BE49-F238E27FC236}">
                  <a16:creationId xmlns:a16="http://schemas.microsoft.com/office/drawing/2014/main" id="{9A6A9EFE-B5AE-4F6E-8423-9BE3EB9D47B7}"/>
                </a:ext>
              </a:extLst>
            </p:cNvPr>
            <p:cNvSpPr txBox="1"/>
            <p:nvPr/>
          </p:nvSpPr>
          <p:spPr>
            <a:xfrm>
              <a:off x="2920636" y="6444044"/>
              <a:ext cx="715260" cy="369332"/>
            </a:xfrm>
            <a:prstGeom prst="rect">
              <a:avLst/>
            </a:prstGeom>
            <a:noFill/>
            <a:ln>
              <a:noFill/>
            </a:ln>
          </p:spPr>
          <p:txBody>
            <a:bodyPr wrap="none" rtlCol="0" anchor="ctr">
              <a:spAutoFit/>
            </a:bodyPr>
            <a:lstStyle/>
            <a:p>
              <a:r>
                <a:rPr lang="en-US" altLang="zh-TW" dirty="0">
                  <a:latin typeface="+mn-ea"/>
                  <a:cs typeface="Times New Roman" panose="02020603050405020304" pitchFamily="18" charset="0"/>
                </a:rPr>
                <a:t>GND</a:t>
              </a:r>
              <a:endParaRPr lang="zh-TW" altLang="en-US" dirty="0">
                <a:latin typeface="+mn-ea"/>
                <a:cs typeface="Times New Roman" panose="02020603050405020304" pitchFamily="18" charset="0"/>
              </a:endParaRPr>
            </a:p>
          </p:txBody>
        </p:sp>
        <p:pic>
          <p:nvPicPr>
            <p:cNvPr id="19" name="圖片 18">
              <a:extLst>
                <a:ext uri="{FF2B5EF4-FFF2-40B4-BE49-F238E27FC236}">
                  <a16:creationId xmlns:a16="http://schemas.microsoft.com/office/drawing/2014/main" id="{5364E1CD-C53F-4682-B12F-96172731AD8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564643" y="744741"/>
              <a:ext cx="4689170" cy="486995"/>
            </a:xfrm>
            <a:prstGeom prst="roundRect">
              <a:avLst/>
            </a:prstGeom>
          </p:spPr>
        </p:pic>
        <p:sp>
          <p:nvSpPr>
            <p:cNvPr id="3" name="矩形 2">
              <a:extLst>
                <a:ext uri="{FF2B5EF4-FFF2-40B4-BE49-F238E27FC236}">
                  <a16:creationId xmlns:a16="http://schemas.microsoft.com/office/drawing/2014/main" id="{2D3994E2-D85A-414F-B6D1-FB63BDB5E23E}"/>
                </a:ext>
              </a:extLst>
            </p:cNvPr>
            <p:cNvSpPr/>
            <p:nvPr/>
          </p:nvSpPr>
          <p:spPr>
            <a:xfrm>
              <a:off x="6917806" y="1371231"/>
              <a:ext cx="2061783" cy="461665"/>
            </a:xfrm>
            <a:prstGeom prst="rect">
              <a:avLst/>
            </a:prstGeom>
          </p:spPr>
          <p:txBody>
            <a:bodyPr wrap="none">
              <a:spAutoFit/>
            </a:bodyPr>
            <a:lstStyle/>
            <a:p>
              <a:r>
                <a:rPr lang="en-US" altLang="zh-TW" sz="2400" b="1" kern="0" dirty="0">
                  <a:solidFill>
                    <a:srgbClr val="0000CC"/>
                  </a:solidFill>
                  <a:latin typeface="+mn-ea"/>
                  <a:cs typeface="Arial Unicode MS" pitchFamily="34" charset="-120"/>
                </a:rPr>
                <a:t>1. </a:t>
              </a:r>
              <a:r>
                <a:rPr lang="zh-TW" altLang="en-US" sz="2400" b="1" kern="0" dirty="0">
                  <a:solidFill>
                    <a:srgbClr val="0000CC"/>
                  </a:solidFill>
                  <a:latin typeface="+mn-ea"/>
                  <a:cs typeface="Arial Unicode MS" pitchFamily="34" charset="-120"/>
                </a:rPr>
                <a:t>直流量測法</a:t>
              </a:r>
              <a:endParaRPr lang="zh-TW" altLang="en-US" sz="2400" dirty="0">
                <a:latin typeface="+mn-ea"/>
              </a:endParaRPr>
            </a:p>
          </p:txBody>
        </p:sp>
        <p:sp>
          <p:nvSpPr>
            <p:cNvPr id="4" name="矩形 3">
              <a:extLst>
                <a:ext uri="{FF2B5EF4-FFF2-40B4-BE49-F238E27FC236}">
                  <a16:creationId xmlns:a16="http://schemas.microsoft.com/office/drawing/2014/main" id="{FE32C866-0C1D-4449-8542-6FC58C793B0F}"/>
                </a:ext>
              </a:extLst>
            </p:cNvPr>
            <p:cNvSpPr/>
            <p:nvPr/>
          </p:nvSpPr>
          <p:spPr>
            <a:xfrm>
              <a:off x="6917806" y="4755057"/>
              <a:ext cx="2061783" cy="461665"/>
            </a:xfrm>
            <a:prstGeom prst="rect">
              <a:avLst/>
            </a:prstGeom>
          </p:spPr>
          <p:txBody>
            <a:bodyPr wrap="none">
              <a:spAutoFit/>
            </a:bodyPr>
            <a:lstStyle/>
            <a:p>
              <a:r>
                <a:rPr lang="en-US" altLang="zh-TW" sz="2400" b="1" kern="0" dirty="0">
                  <a:solidFill>
                    <a:srgbClr val="0000CC"/>
                  </a:solidFill>
                  <a:latin typeface="+mn-ea"/>
                  <a:cs typeface="Arial Unicode MS" pitchFamily="34" charset="-120"/>
                </a:rPr>
                <a:t>2. </a:t>
              </a:r>
              <a:r>
                <a:rPr lang="zh-TW" altLang="en-US" sz="2400" b="1" kern="0" dirty="0">
                  <a:solidFill>
                    <a:srgbClr val="0000CC"/>
                  </a:solidFill>
                  <a:latin typeface="+mn-ea"/>
                  <a:cs typeface="Arial Unicode MS" pitchFamily="34" charset="-120"/>
                </a:rPr>
                <a:t>交流量測法</a:t>
              </a:r>
              <a:endParaRPr lang="zh-TW" altLang="en-US" sz="2400" dirty="0">
                <a:latin typeface="+mn-ea"/>
              </a:endParaRPr>
            </a:p>
          </p:txBody>
        </p:sp>
        <p:pic>
          <p:nvPicPr>
            <p:cNvPr id="47" name="圖片 46">
              <a:extLst>
                <a:ext uri="{FF2B5EF4-FFF2-40B4-BE49-F238E27FC236}">
                  <a16:creationId xmlns:a16="http://schemas.microsoft.com/office/drawing/2014/main" id="{97508B2D-E941-4E91-AB8A-B9C95B26B00E}"/>
                </a:ext>
              </a:extLst>
            </p:cNvPr>
            <p:cNvPicPr>
              <a:picLocks noChangeAspect="1"/>
            </p:cNvPicPr>
            <p:nvPr/>
          </p:nvPicPr>
          <p:blipFill>
            <a:blip r:embed="rId6"/>
            <a:stretch>
              <a:fillRect/>
            </a:stretch>
          </p:blipFill>
          <p:spPr>
            <a:xfrm flipV="1">
              <a:off x="2015808" y="6309320"/>
              <a:ext cx="828000" cy="356541"/>
            </a:xfrm>
            <a:prstGeom prst="rect">
              <a:avLst/>
            </a:prstGeom>
          </p:spPr>
        </p:pic>
        <p:sp>
          <p:nvSpPr>
            <p:cNvPr id="49" name="文字方塊 48">
              <a:extLst>
                <a:ext uri="{FF2B5EF4-FFF2-40B4-BE49-F238E27FC236}">
                  <a16:creationId xmlns:a16="http://schemas.microsoft.com/office/drawing/2014/main" id="{837ED371-7341-453E-BDAC-E6848F988206}"/>
                </a:ext>
              </a:extLst>
            </p:cNvPr>
            <p:cNvSpPr txBox="1"/>
            <p:nvPr/>
          </p:nvSpPr>
          <p:spPr>
            <a:xfrm>
              <a:off x="1175945" y="5105620"/>
              <a:ext cx="1080120" cy="783193"/>
            </a:xfrm>
            <a:prstGeom prst="roundRect">
              <a:avLst/>
            </a:prstGeom>
            <a:solidFill>
              <a:schemeClr val="bg1">
                <a:lumMod val="85000"/>
              </a:schemeClr>
            </a:solidFill>
            <a:ln>
              <a:noFill/>
            </a:ln>
            <a:scene3d>
              <a:camera prst="orthographicFront"/>
              <a:lightRig rig="threePt" dir="t"/>
            </a:scene3d>
            <a:sp3d>
              <a:bevelT/>
            </a:sp3d>
          </p:spPr>
          <p:txBody>
            <a:bodyPr wrap="square" rtlCol="0" anchor="ctr">
              <a:spAutoFit/>
            </a:bodyPr>
            <a:lstStyle/>
            <a:p>
              <a:pPr marL="269875" indent="-269875" algn="ctr">
                <a:buNone/>
              </a:pPr>
              <a:r>
                <a:rPr lang="zh-TW" altLang="en-US" sz="2000" dirty="0">
                  <a:latin typeface="+mn-ea"/>
                  <a:cs typeface="Arial Unicode MS" pitchFamily="34" charset="-120"/>
                </a:rPr>
                <a:t>信號</a:t>
              </a:r>
              <a:endParaRPr lang="en-US" altLang="zh-TW" sz="2000" dirty="0">
                <a:latin typeface="+mn-ea"/>
                <a:cs typeface="Arial Unicode MS" pitchFamily="34" charset="-120"/>
              </a:endParaRPr>
            </a:p>
            <a:p>
              <a:pPr marL="269875" indent="-269875" algn="ctr">
                <a:buNone/>
              </a:pPr>
              <a:r>
                <a:rPr lang="zh-TW" altLang="en-US" sz="2000" dirty="0">
                  <a:latin typeface="+mn-ea"/>
                  <a:cs typeface="Arial Unicode MS" pitchFamily="34" charset="-120"/>
                </a:rPr>
                <a:t>產生器</a:t>
              </a:r>
              <a:endParaRPr lang="en-US" altLang="zh-TW" sz="2000" dirty="0">
                <a:latin typeface="+mn-ea"/>
                <a:cs typeface="Arial Unicode MS" pitchFamily="34" charset="-120"/>
              </a:endParaRPr>
            </a:p>
          </p:txBody>
        </p:sp>
        <p:grpSp>
          <p:nvGrpSpPr>
            <p:cNvPr id="79" name="群組 78">
              <a:extLst>
                <a:ext uri="{FF2B5EF4-FFF2-40B4-BE49-F238E27FC236}">
                  <a16:creationId xmlns:a16="http://schemas.microsoft.com/office/drawing/2014/main" id="{0EE265C8-8635-4AAB-BC71-15EC586AB33F}"/>
                </a:ext>
              </a:extLst>
            </p:cNvPr>
            <p:cNvGrpSpPr>
              <a:grpSpLocks noChangeAspect="1"/>
            </p:cNvGrpSpPr>
            <p:nvPr/>
          </p:nvGrpSpPr>
          <p:grpSpPr>
            <a:xfrm>
              <a:off x="13611" y="2573100"/>
              <a:ext cx="3605045" cy="2102179"/>
              <a:chOff x="-870425" y="1945743"/>
              <a:chExt cx="4051180" cy="2362332"/>
            </a:xfrm>
          </p:grpSpPr>
          <p:pic>
            <p:nvPicPr>
              <p:cNvPr id="61" name="圖片 60">
                <a:extLst>
                  <a:ext uri="{FF2B5EF4-FFF2-40B4-BE49-F238E27FC236}">
                    <a16:creationId xmlns:a16="http://schemas.microsoft.com/office/drawing/2014/main" id="{0B6C6D7A-DFA7-49FE-9BEF-75FBDCAC4F0C}"/>
                  </a:ext>
                </a:extLst>
              </p:cNvPr>
              <p:cNvPicPr>
                <a:picLocks noChangeAspect="1"/>
              </p:cNvPicPr>
              <p:nvPr/>
            </p:nvPicPr>
            <p:blipFill>
              <a:blip r:embed="rId7"/>
              <a:stretch>
                <a:fillRect/>
              </a:stretch>
            </p:blipFill>
            <p:spPr>
              <a:xfrm>
                <a:off x="1845811" y="3561894"/>
                <a:ext cx="540000" cy="118683"/>
              </a:xfrm>
              <a:prstGeom prst="rect">
                <a:avLst/>
              </a:prstGeom>
            </p:spPr>
          </p:pic>
          <p:pic>
            <p:nvPicPr>
              <p:cNvPr id="60" name="圖片 59">
                <a:extLst>
                  <a:ext uri="{FF2B5EF4-FFF2-40B4-BE49-F238E27FC236}">
                    <a16:creationId xmlns:a16="http://schemas.microsoft.com/office/drawing/2014/main" id="{4209987E-6A32-43E4-BF87-74FE02A2D4C0}"/>
                  </a:ext>
                </a:extLst>
              </p:cNvPr>
              <p:cNvPicPr>
                <a:picLocks noChangeAspect="1"/>
              </p:cNvPicPr>
              <p:nvPr/>
            </p:nvPicPr>
            <p:blipFill>
              <a:blip r:embed="rId8"/>
              <a:stretch>
                <a:fillRect/>
              </a:stretch>
            </p:blipFill>
            <p:spPr>
              <a:xfrm>
                <a:off x="1277039" y="2501196"/>
                <a:ext cx="504000" cy="100800"/>
              </a:xfrm>
              <a:prstGeom prst="rect">
                <a:avLst/>
              </a:prstGeom>
            </p:spPr>
          </p:pic>
          <p:sp>
            <p:nvSpPr>
              <p:cNvPr id="5" name="文字方塊 4">
                <a:extLst>
                  <a:ext uri="{FF2B5EF4-FFF2-40B4-BE49-F238E27FC236}">
                    <a16:creationId xmlns:a16="http://schemas.microsoft.com/office/drawing/2014/main" id="{9C0A18E4-4F19-4E85-8343-2B4AB63324C9}"/>
                  </a:ext>
                </a:extLst>
              </p:cNvPr>
              <p:cNvSpPr txBox="1"/>
              <p:nvPr/>
            </p:nvSpPr>
            <p:spPr>
              <a:xfrm>
                <a:off x="2299364" y="1945743"/>
                <a:ext cx="738926" cy="323641"/>
              </a:xfrm>
              <a:prstGeom prst="rect">
                <a:avLst/>
              </a:prstGeom>
              <a:noFill/>
              <a:ln>
                <a:noFill/>
              </a:ln>
            </p:spPr>
            <p:txBody>
              <a:bodyPr wrap="none" rtlCol="0" anchor="ctr">
                <a:spAutoFit/>
              </a:bodyPr>
              <a:lstStyle/>
              <a:p>
                <a:r>
                  <a:rPr lang="en-US" altLang="zh-TW" sz="1600" dirty="0">
                    <a:latin typeface="+mn-ea"/>
                    <a:cs typeface="Times New Roman" panose="02020603050405020304" pitchFamily="18" charset="0"/>
                  </a:rPr>
                  <a:t>GND</a:t>
                </a:r>
                <a:endParaRPr lang="zh-TW" altLang="en-US" sz="1600" dirty="0">
                  <a:latin typeface="+mn-ea"/>
                  <a:cs typeface="Times New Roman" panose="02020603050405020304" pitchFamily="18" charset="0"/>
                </a:endParaRPr>
              </a:p>
            </p:txBody>
          </p:sp>
          <p:sp>
            <p:nvSpPr>
              <p:cNvPr id="6" name="文字方塊 5">
                <a:extLst>
                  <a:ext uri="{FF2B5EF4-FFF2-40B4-BE49-F238E27FC236}">
                    <a16:creationId xmlns:a16="http://schemas.microsoft.com/office/drawing/2014/main" id="{29B8DE11-EFDC-430D-BADC-9781CF300FD3}"/>
                  </a:ext>
                </a:extLst>
              </p:cNvPr>
              <p:cNvSpPr txBox="1"/>
              <p:nvPr/>
            </p:nvSpPr>
            <p:spPr>
              <a:xfrm>
                <a:off x="1625805" y="2286076"/>
                <a:ext cx="1554950" cy="415038"/>
              </a:xfrm>
              <a:prstGeom prst="rect">
                <a:avLst/>
              </a:prstGeom>
              <a:solidFill>
                <a:srgbClr val="FFFF00"/>
              </a:solidFill>
              <a:ln>
                <a:solidFill>
                  <a:schemeClr val="bg1">
                    <a:lumMod val="85000"/>
                  </a:schemeClr>
                </a:solidFill>
              </a:ln>
            </p:spPr>
            <p:txBody>
              <a:bodyPr wrap="none" rtlCol="0" anchor="ctr">
                <a:spAutoFit/>
              </a:bodyPr>
              <a:lstStyle/>
              <a:p>
                <a:r>
                  <a:rPr lang="en-US" altLang="zh-TW" dirty="0">
                    <a:latin typeface="+mn-ea"/>
                    <a:cs typeface="Times New Roman" panose="02020603050405020304" pitchFamily="18" charset="0"/>
                  </a:rPr>
                  <a:t>CH2</a:t>
                </a:r>
                <a:r>
                  <a:rPr lang="zh-TW" altLang="en-US" dirty="0">
                    <a:latin typeface="+mn-ea"/>
                    <a:cs typeface="Times New Roman" panose="02020603050405020304" pitchFamily="18" charset="0"/>
                  </a:rPr>
                  <a:t> </a:t>
                </a:r>
                <a:r>
                  <a:rPr lang="en-US" altLang="zh-TW" dirty="0">
                    <a:latin typeface="+mn-ea"/>
                    <a:cs typeface="Times New Roman" panose="02020603050405020304" pitchFamily="18" charset="0"/>
                  </a:rPr>
                  <a:t>(2.5 V)</a:t>
                </a:r>
                <a:endParaRPr lang="zh-TW" altLang="en-US" dirty="0">
                  <a:latin typeface="+mn-ea"/>
                  <a:cs typeface="Times New Roman" panose="02020603050405020304" pitchFamily="18" charset="0"/>
                </a:endParaRPr>
              </a:p>
            </p:txBody>
          </p:sp>
          <p:sp>
            <p:nvSpPr>
              <p:cNvPr id="7" name="文字方塊 6">
                <a:extLst>
                  <a:ext uri="{FF2B5EF4-FFF2-40B4-BE49-F238E27FC236}">
                    <a16:creationId xmlns:a16="http://schemas.microsoft.com/office/drawing/2014/main" id="{E464EC40-7BE4-4057-BA46-E9000A763E90}"/>
                  </a:ext>
                </a:extLst>
              </p:cNvPr>
              <p:cNvSpPr txBox="1"/>
              <p:nvPr/>
            </p:nvSpPr>
            <p:spPr>
              <a:xfrm>
                <a:off x="2471855" y="2907600"/>
                <a:ext cx="493939" cy="323641"/>
              </a:xfrm>
              <a:prstGeom prst="rect">
                <a:avLst/>
              </a:prstGeom>
              <a:noFill/>
              <a:ln>
                <a:noFill/>
              </a:ln>
            </p:spPr>
            <p:txBody>
              <a:bodyPr wrap="none" rtlCol="0">
                <a:spAutoFit/>
              </a:bodyPr>
              <a:lstStyle/>
              <a:p>
                <a:r>
                  <a:rPr lang="en-US" altLang="zh-TW" sz="1600" dirty="0">
                    <a:latin typeface="+mn-ea"/>
                    <a:cs typeface="Times New Roman" panose="02020603050405020304" pitchFamily="18" charset="0"/>
                  </a:rPr>
                  <a:t>5V</a:t>
                </a:r>
                <a:endParaRPr lang="zh-TW" altLang="en-US" sz="1600" dirty="0">
                  <a:latin typeface="+mn-ea"/>
                  <a:cs typeface="Times New Roman" panose="02020603050405020304" pitchFamily="18" charset="0"/>
                </a:endParaRPr>
              </a:p>
            </p:txBody>
          </p:sp>
          <p:sp>
            <p:nvSpPr>
              <p:cNvPr id="8" name="文字方塊 7">
                <a:extLst>
                  <a:ext uri="{FF2B5EF4-FFF2-40B4-BE49-F238E27FC236}">
                    <a16:creationId xmlns:a16="http://schemas.microsoft.com/office/drawing/2014/main" id="{41A65828-CCA1-48AA-AD4B-D68E62C2DA82}"/>
                  </a:ext>
                </a:extLst>
              </p:cNvPr>
              <p:cNvSpPr txBox="1"/>
              <p:nvPr/>
            </p:nvSpPr>
            <p:spPr>
              <a:xfrm>
                <a:off x="2390936" y="3381120"/>
                <a:ext cx="728118" cy="415038"/>
              </a:xfrm>
              <a:prstGeom prst="rect">
                <a:avLst/>
              </a:prstGeom>
              <a:solidFill>
                <a:srgbClr val="0000CC"/>
              </a:solidFill>
            </p:spPr>
            <p:txBody>
              <a:bodyPr wrap="none" rtlCol="0" anchor="ctr">
                <a:spAutoFit/>
              </a:bodyPr>
              <a:lstStyle/>
              <a:p>
                <a:r>
                  <a:rPr lang="en-US" altLang="zh-TW" dirty="0">
                    <a:solidFill>
                      <a:schemeClr val="bg1">
                        <a:lumMod val="85000"/>
                      </a:schemeClr>
                    </a:solidFill>
                    <a:latin typeface="+mn-ea"/>
                    <a:cs typeface="Times New Roman" panose="02020603050405020304" pitchFamily="18" charset="0"/>
                  </a:rPr>
                  <a:t>CH1</a:t>
                </a:r>
                <a:endParaRPr lang="zh-TW" altLang="en-US" sz="1600" dirty="0">
                  <a:solidFill>
                    <a:schemeClr val="bg1">
                      <a:lumMod val="85000"/>
                    </a:schemeClr>
                  </a:solidFill>
                  <a:latin typeface="+mn-ea"/>
                  <a:cs typeface="Times New Roman" panose="02020603050405020304" pitchFamily="18" charset="0"/>
                </a:endParaRPr>
              </a:p>
            </p:txBody>
          </p:sp>
          <p:sp>
            <p:nvSpPr>
              <p:cNvPr id="11" name="文字方塊 10">
                <a:extLst>
                  <a:ext uri="{FF2B5EF4-FFF2-40B4-BE49-F238E27FC236}">
                    <a16:creationId xmlns:a16="http://schemas.microsoft.com/office/drawing/2014/main" id="{2C92846A-A354-47E4-8A27-D9EEDAD618A7}"/>
                  </a:ext>
                </a:extLst>
              </p:cNvPr>
              <p:cNvSpPr txBox="1"/>
              <p:nvPr/>
            </p:nvSpPr>
            <p:spPr>
              <a:xfrm>
                <a:off x="2380283" y="3716757"/>
                <a:ext cx="738926" cy="323641"/>
              </a:xfrm>
              <a:prstGeom prst="rect">
                <a:avLst/>
              </a:prstGeom>
              <a:noFill/>
              <a:ln>
                <a:noFill/>
              </a:ln>
            </p:spPr>
            <p:txBody>
              <a:bodyPr wrap="none" rtlCol="0">
                <a:spAutoFit/>
              </a:bodyPr>
              <a:lstStyle/>
              <a:p>
                <a:r>
                  <a:rPr lang="en-US" altLang="zh-TW" sz="1600" dirty="0">
                    <a:latin typeface="+mn-ea"/>
                    <a:cs typeface="Times New Roman" panose="02020603050405020304" pitchFamily="18" charset="0"/>
                  </a:rPr>
                  <a:t>GND</a:t>
                </a:r>
                <a:endParaRPr lang="zh-TW" altLang="en-US" sz="1600" dirty="0">
                  <a:latin typeface="+mn-ea"/>
                  <a:cs typeface="Times New Roman" panose="02020603050405020304" pitchFamily="18" charset="0"/>
                </a:endParaRPr>
              </a:p>
            </p:txBody>
          </p:sp>
          <p:sp>
            <p:nvSpPr>
              <p:cNvPr id="12" name="文字方塊 11">
                <a:extLst>
                  <a:ext uri="{FF2B5EF4-FFF2-40B4-BE49-F238E27FC236}">
                    <a16:creationId xmlns:a16="http://schemas.microsoft.com/office/drawing/2014/main" id="{49DA19D1-3E01-4021-A859-2F5258709763}"/>
                  </a:ext>
                </a:extLst>
              </p:cNvPr>
              <p:cNvSpPr txBox="1"/>
              <p:nvPr/>
            </p:nvSpPr>
            <p:spPr>
              <a:xfrm>
                <a:off x="2544352" y="3984434"/>
                <a:ext cx="493939" cy="323641"/>
              </a:xfrm>
              <a:prstGeom prst="rect">
                <a:avLst/>
              </a:prstGeom>
              <a:noFill/>
              <a:ln>
                <a:noFill/>
              </a:ln>
            </p:spPr>
            <p:txBody>
              <a:bodyPr wrap="none" rtlCol="0">
                <a:spAutoFit/>
              </a:bodyPr>
              <a:lstStyle/>
              <a:p>
                <a:r>
                  <a:rPr lang="en-US" altLang="zh-TW" sz="1600" dirty="0">
                    <a:latin typeface="+mn-ea"/>
                    <a:cs typeface="Times New Roman" panose="02020603050405020304" pitchFamily="18" charset="0"/>
                  </a:rPr>
                  <a:t>5V</a:t>
                </a:r>
                <a:endParaRPr lang="zh-TW" altLang="en-US" sz="1600" dirty="0">
                  <a:latin typeface="+mn-ea"/>
                  <a:cs typeface="Times New Roman" panose="02020603050405020304" pitchFamily="18" charset="0"/>
                </a:endParaRPr>
              </a:p>
            </p:txBody>
          </p:sp>
          <p:sp>
            <p:nvSpPr>
              <p:cNvPr id="20" name="矩形 19">
                <a:extLst>
                  <a:ext uri="{FF2B5EF4-FFF2-40B4-BE49-F238E27FC236}">
                    <a16:creationId xmlns:a16="http://schemas.microsoft.com/office/drawing/2014/main" id="{658054A8-F75B-4B4F-A714-C2431FC15C9B}"/>
                  </a:ext>
                </a:extLst>
              </p:cNvPr>
              <p:cNvSpPr/>
              <p:nvPr/>
            </p:nvSpPr>
            <p:spPr>
              <a:xfrm>
                <a:off x="-870425" y="3466893"/>
                <a:ext cx="1360402" cy="449625"/>
              </a:xfrm>
              <a:prstGeom prst="rect">
                <a:avLst/>
              </a:prstGeom>
            </p:spPr>
            <p:txBody>
              <a:bodyPr wrap="none">
                <a:spAutoFit/>
              </a:bodyPr>
              <a:lstStyle/>
              <a:p>
                <a:r>
                  <a:rPr lang="zh-TW" altLang="en-US" sz="2000" dirty="0">
                    <a:latin typeface="+mn-ea"/>
                  </a:rPr>
                  <a:t>筆電供電</a:t>
                </a:r>
              </a:p>
            </p:txBody>
          </p:sp>
          <p:cxnSp>
            <p:nvCxnSpPr>
              <p:cNvPr id="18" name="直線接點 17">
                <a:extLst>
                  <a:ext uri="{FF2B5EF4-FFF2-40B4-BE49-F238E27FC236}">
                    <a16:creationId xmlns:a16="http://schemas.microsoft.com/office/drawing/2014/main" id="{82329DB8-1C25-47DB-98EF-7950C637BFD1}"/>
                  </a:ext>
                </a:extLst>
              </p:cNvPr>
              <p:cNvCxnSpPr/>
              <p:nvPr/>
            </p:nvCxnSpPr>
            <p:spPr>
              <a:xfrm flipH="1">
                <a:off x="1591910" y="3083366"/>
                <a:ext cx="768647"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DAA0BB54-0774-4F04-8216-93A3CD025A25}"/>
                  </a:ext>
                </a:extLst>
              </p:cNvPr>
              <p:cNvCxnSpPr/>
              <p:nvPr/>
            </p:nvCxnSpPr>
            <p:spPr>
              <a:xfrm rot="5400000" flipH="1">
                <a:off x="1050855" y="3615547"/>
                <a:ext cx="1092289"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6A437E96-D076-4A9D-B8D6-BE17C075E078}"/>
                  </a:ext>
                </a:extLst>
              </p:cNvPr>
              <p:cNvCxnSpPr/>
              <p:nvPr/>
            </p:nvCxnSpPr>
            <p:spPr>
              <a:xfrm flipH="1">
                <a:off x="1611981" y="4156653"/>
                <a:ext cx="768647"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2F2FD2F2-2F01-4F33-91F8-478DFA9D3EAA}"/>
                  </a:ext>
                </a:extLst>
              </p:cNvPr>
              <p:cNvCxnSpPr/>
              <p:nvPr/>
            </p:nvCxnSpPr>
            <p:spPr>
              <a:xfrm flipH="1">
                <a:off x="1645910" y="3894041"/>
                <a:ext cx="6877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線接點 23">
                <a:extLst>
                  <a:ext uri="{FF2B5EF4-FFF2-40B4-BE49-F238E27FC236}">
                    <a16:creationId xmlns:a16="http://schemas.microsoft.com/office/drawing/2014/main" id="{CD0353F5-9C3D-461D-9610-A96DDAD712E0}"/>
                  </a:ext>
                </a:extLst>
              </p:cNvPr>
              <p:cNvCxnSpPr/>
              <p:nvPr/>
            </p:nvCxnSpPr>
            <p:spPr>
              <a:xfrm flipH="1" flipV="1">
                <a:off x="1438929" y="2098372"/>
                <a:ext cx="7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直線接點 27">
                <a:extLst>
                  <a:ext uri="{FF2B5EF4-FFF2-40B4-BE49-F238E27FC236}">
                    <a16:creationId xmlns:a16="http://schemas.microsoft.com/office/drawing/2014/main" id="{3BEBF74F-C529-47F6-BF47-64EC6BF030D9}"/>
                  </a:ext>
                </a:extLst>
              </p:cNvPr>
              <p:cNvCxnSpPr/>
              <p:nvPr/>
            </p:nvCxnSpPr>
            <p:spPr>
              <a:xfrm rot="5400000" flipH="1" flipV="1">
                <a:off x="548915" y="2988385"/>
                <a:ext cx="178002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直線接點 33">
                <a:extLst>
                  <a:ext uri="{FF2B5EF4-FFF2-40B4-BE49-F238E27FC236}">
                    <a16:creationId xmlns:a16="http://schemas.microsoft.com/office/drawing/2014/main" id="{CB5736C8-BE80-424A-A77E-86ABE2B654D2}"/>
                  </a:ext>
                </a:extLst>
              </p:cNvPr>
              <p:cNvCxnSpPr/>
              <p:nvPr/>
            </p:nvCxnSpPr>
            <p:spPr>
              <a:xfrm flipH="1">
                <a:off x="1126902" y="3670899"/>
                <a:ext cx="270000" cy="0"/>
              </a:xfrm>
              <a:prstGeom prst="line">
                <a:avLst/>
              </a:prstGeom>
              <a:ln w="19050">
                <a:solidFill>
                  <a:srgbClr val="FF3300"/>
                </a:solidFill>
              </a:ln>
            </p:spPr>
            <p:style>
              <a:lnRef idx="1">
                <a:schemeClr val="dk1"/>
              </a:lnRef>
              <a:fillRef idx="0">
                <a:schemeClr val="dk1"/>
              </a:fillRef>
              <a:effectRef idx="0">
                <a:schemeClr val="dk1"/>
              </a:effectRef>
              <a:fontRef idx="minor">
                <a:schemeClr val="tx1"/>
              </a:fontRef>
            </p:style>
          </p:cxnSp>
          <p:cxnSp>
            <p:nvCxnSpPr>
              <p:cNvPr id="35" name="直線接點 34">
                <a:extLst>
                  <a:ext uri="{FF2B5EF4-FFF2-40B4-BE49-F238E27FC236}">
                    <a16:creationId xmlns:a16="http://schemas.microsoft.com/office/drawing/2014/main" id="{060F1D61-E6C0-41CD-9A84-AAFCD5338694}"/>
                  </a:ext>
                </a:extLst>
              </p:cNvPr>
              <p:cNvCxnSpPr/>
              <p:nvPr/>
            </p:nvCxnSpPr>
            <p:spPr>
              <a:xfrm flipH="1" flipV="1">
                <a:off x="1141839" y="3544867"/>
                <a:ext cx="297025" cy="0"/>
              </a:xfrm>
              <a:prstGeom prst="line">
                <a:avLst/>
              </a:prstGeom>
              <a:ln w="19050"/>
            </p:spPr>
            <p:style>
              <a:lnRef idx="1">
                <a:schemeClr val="dk1"/>
              </a:lnRef>
              <a:fillRef idx="0">
                <a:schemeClr val="dk1"/>
              </a:fillRef>
              <a:effectRef idx="0">
                <a:schemeClr val="dk1"/>
              </a:effectRef>
              <a:fontRef idx="minor">
                <a:schemeClr val="tx1"/>
              </a:fontRef>
            </p:style>
          </p:cxnSp>
          <p:sp>
            <p:nvSpPr>
              <p:cNvPr id="37" name="局部圓 36">
                <a:extLst>
                  <a:ext uri="{FF2B5EF4-FFF2-40B4-BE49-F238E27FC236}">
                    <a16:creationId xmlns:a16="http://schemas.microsoft.com/office/drawing/2014/main" id="{05D1C423-BBD4-42B7-B69F-41E8A5D84773}"/>
                  </a:ext>
                </a:extLst>
              </p:cNvPr>
              <p:cNvSpPr>
                <a:spLocks noChangeAspect="1"/>
              </p:cNvSpPr>
              <p:nvPr/>
            </p:nvSpPr>
            <p:spPr>
              <a:xfrm>
                <a:off x="1537910" y="3840422"/>
                <a:ext cx="108000" cy="54071"/>
              </a:xfrm>
              <a:custGeom>
                <a:avLst/>
                <a:gdLst>
                  <a:gd name="connsiteX0" fmla="*/ 0 w 360000"/>
                  <a:gd name="connsiteY0" fmla="*/ 180237 h 360000"/>
                  <a:gd name="connsiteX1" fmla="*/ 179231 w 360000"/>
                  <a:gd name="connsiteY1" fmla="*/ 1 h 360000"/>
                  <a:gd name="connsiteX2" fmla="*/ 359996 w 360000"/>
                  <a:gd name="connsiteY2" fmla="*/ 178698 h 360000"/>
                  <a:gd name="connsiteX3" fmla="*/ 180000 w 360000"/>
                  <a:gd name="connsiteY3" fmla="*/ 180000 h 360000"/>
                  <a:gd name="connsiteX4" fmla="*/ 0 w 360000"/>
                  <a:gd name="connsiteY4" fmla="*/ 180237 h 360000"/>
                  <a:gd name="connsiteX0" fmla="*/ 180000 w 359996"/>
                  <a:gd name="connsiteY0" fmla="*/ 180000 h 271440"/>
                  <a:gd name="connsiteX1" fmla="*/ 0 w 359996"/>
                  <a:gd name="connsiteY1" fmla="*/ 180237 h 271440"/>
                  <a:gd name="connsiteX2" fmla="*/ 179231 w 359996"/>
                  <a:gd name="connsiteY2" fmla="*/ 1 h 271440"/>
                  <a:gd name="connsiteX3" fmla="*/ 359996 w 359996"/>
                  <a:gd name="connsiteY3" fmla="*/ 178698 h 271440"/>
                  <a:gd name="connsiteX4" fmla="*/ 271440 w 359996"/>
                  <a:gd name="connsiteY4" fmla="*/ 271440 h 271440"/>
                  <a:gd name="connsiteX0" fmla="*/ 180000 w 359996"/>
                  <a:gd name="connsiteY0" fmla="*/ 180000 h 180237"/>
                  <a:gd name="connsiteX1" fmla="*/ 0 w 359996"/>
                  <a:gd name="connsiteY1" fmla="*/ 180237 h 180237"/>
                  <a:gd name="connsiteX2" fmla="*/ 179231 w 359996"/>
                  <a:gd name="connsiteY2" fmla="*/ 1 h 180237"/>
                  <a:gd name="connsiteX3" fmla="*/ 359996 w 359996"/>
                  <a:gd name="connsiteY3" fmla="*/ 178698 h 180237"/>
                  <a:gd name="connsiteX0" fmla="*/ 0 w 359996"/>
                  <a:gd name="connsiteY0" fmla="*/ 180237 h 180237"/>
                  <a:gd name="connsiteX1" fmla="*/ 179231 w 359996"/>
                  <a:gd name="connsiteY1" fmla="*/ 1 h 180237"/>
                  <a:gd name="connsiteX2" fmla="*/ 359996 w 359996"/>
                  <a:gd name="connsiteY2" fmla="*/ 178698 h 180237"/>
                </a:gdLst>
                <a:ahLst/>
                <a:cxnLst>
                  <a:cxn ang="0">
                    <a:pos x="connsiteX0" y="connsiteY0"/>
                  </a:cxn>
                  <a:cxn ang="0">
                    <a:pos x="connsiteX1" y="connsiteY1"/>
                  </a:cxn>
                  <a:cxn ang="0">
                    <a:pos x="connsiteX2" y="connsiteY2"/>
                  </a:cxn>
                </a:cxnLst>
                <a:rect l="l" t="t" r="r" b="b"/>
                <a:pathLst>
                  <a:path w="359996" h="180237">
                    <a:moveTo>
                      <a:pt x="0" y="180237"/>
                    </a:moveTo>
                    <a:cubicBezTo>
                      <a:pt x="-131" y="81033"/>
                      <a:pt x="80028" y="425"/>
                      <a:pt x="179231" y="1"/>
                    </a:cubicBezTo>
                    <a:cubicBezTo>
                      <a:pt x="278434" y="-423"/>
                      <a:pt x="359278" y="79497"/>
                      <a:pt x="359996" y="17869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cxnSp>
            <p:nvCxnSpPr>
              <p:cNvPr id="39" name="直線接點 38">
                <a:extLst>
                  <a:ext uri="{FF2B5EF4-FFF2-40B4-BE49-F238E27FC236}">
                    <a16:creationId xmlns:a16="http://schemas.microsoft.com/office/drawing/2014/main" id="{E5B95966-8784-42AC-B5C1-579F9821BC0A}"/>
                  </a:ext>
                </a:extLst>
              </p:cNvPr>
              <p:cNvCxnSpPr/>
              <p:nvPr/>
            </p:nvCxnSpPr>
            <p:spPr>
              <a:xfrm flipH="1">
                <a:off x="1431251" y="3890044"/>
                <a:ext cx="108000" cy="0"/>
              </a:xfrm>
              <a:prstGeom prst="line">
                <a:avLst/>
              </a:prstGeom>
              <a:ln w="19050"/>
            </p:spPr>
            <p:style>
              <a:lnRef idx="1">
                <a:schemeClr val="dk1"/>
              </a:lnRef>
              <a:fillRef idx="0">
                <a:schemeClr val="dk1"/>
              </a:fillRef>
              <a:effectRef idx="0">
                <a:schemeClr val="dk1"/>
              </a:effectRef>
              <a:fontRef idx="minor">
                <a:schemeClr val="tx1"/>
              </a:fontRef>
            </p:style>
          </p:cxnSp>
          <p:sp>
            <p:nvSpPr>
              <p:cNvPr id="42" name="局部圓 36">
                <a:extLst>
                  <a:ext uri="{FF2B5EF4-FFF2-40B4-BE49-F238E27FC236}">
                    <a16:creationId xmlns:a16="http://schemas.microsoft.com/office/drawing/2014/main" id="{BB8F1A48-962B-4962-BCF4-215265A30481}"/>
                  </a:ext>
                </a:extLst>
              </p:cNvPr>
              <p:cNvSpPr>
                <a:spLocks noChangeAspect="1"/>
              </p:cNvSpPr>
              <p:nvPr/>
            </p:nvSpPr>
            <p:spPr>
              <a:xfrm>
                <a:off x="1397735" y="3616828"/>
                <a:ext cx="108000" cy="54071"/>
              </a:xfrm>
              <a:custGeom>
                <a:avLst/>
                <a:gdLst>
                  <a:gd name="connsiteX0" fmla="*/ 0 w 360000"/>
                  <a:gd name="connsiteY0" fmla="*/ 180237 h 360000"/>
                  <a:gd name="connsiteX1" fmla="*/ 179231 w 360000"/>
                  <a:gd name="connsiteY1" fmla="*/ 1 h 360000"/>
                  <a:gd name="connsiteX2" fmla="*/ 359996 w 360000"/>
                  <a:gd name="connsiteY2" fmla="*/ 178698 h 360000"/>
                  <a:gd name="connsiteX3" fmla="*/ 180000 w 360000"/>
                  <a:gd name="connsiteY3" fmla="*/ 180000 h 360000"/>
                  <a:gd name="connsiteX4" fmla="*/ 0 w 360000"/>
                  <a:gd name="connsiteY4" fmla="*/ 180237 h 360000"/>
                  <a:gd name="connsiteX0" fmla="*/ 180000 w 359996"/>
                  <a:gd name="connsiteY0" fmla="*/ 180000 h 271440"/>
                  <a:gd name="connsiteX1" fmla="*/ 0 w 359996"/>
                  <a:gd name="connsiteY1" fmla="*/ 180237 h 271440"/>
                  <a:gd name="connsiteX2" fmla="*/ 179231 w 359996"/>
                  <a:gd name="connsiteY2" fmla="*/ 1 h 271440"/>
                  <a:gd name="connsiteX3" fmla="*/ 359996 w 359996"/>
                  <a:gd name="connsiteY3" fmla="*/ 178698 h 271440"/>
                  <a:gd name="connsiteX4" fmla="*/ 271440 w 359996"/>
                  <a:gd name="connsiteY4" fmla="*/ 271440 h 271440"/>
                  <a:gd name="connsiteX0" fmla="*/ 180000 w 359996"/>
                  <a:gd name="connsiteY0" fmla="*/ 180000 h 180237"/>
                  <a:gd name="connsiteX1" fmla="*/ 0 w 359996"/>
                  <a:gd name="connsiteY1" fmla="*/ 180237 h 180237"/>
                  <a:gd name="connsiteX2" fmla="*/ 179231 w 359996"/>
                  <a:gd name="connsiteY2" fmla="*/ 1 h 180237"/>
                  <a:gd name="connsiteX3" fmla="*/ 359996 w 359996"/>
                  <a:gd name="connsiteY3" fmla="*/ 178698 h 180237"/>
                  <a:gd name="connsiteX0" fmla="*/ 0 w 359996"/>
                  <a:gd name="connsiteY0" fmla="*/ 180237 h 180237"/>
                  <a:gd name="connsiteX1" fmla="*/ 179231 w 359996"/>
                  <a:gd name="connsiteY1" fmla="*/ 1 h 180237"/>
                  <a:gd name="connsiteX2" fmla="*/ 359996 w 359996"/>
                  <a:gd name="connsiteY2" fmla="*/ 178698 h 180237"/>
                </a:gdLst>
                <a:ahLst/>
                <a:cxnLst>
                  <a:cxn ang="0">
                    <a:pos x="connsiteX0" y="connsiteY0"/>
                  </a:cxn>
                  <a:cxn ang="0">
                    <a:pos x="connsiteX1" y="connsiteY1"/>
                  </a:cxn>
                  <a:cxn ang="0">
                    <a:pos x="connsiteX2" y="connsiteY2"/>
                  </a:cxn>
                </a:cxnLst>
                <a:rect l="l" t="t" r="r" b="b"/>
                <a:pathLst>
                  <a:path w="359996" h="180237">
                    <a:moveTo>
                      <a:pt x="0" y="180237"/>
                    </a:moveTo>
                    <a:cubicBezTo>
                      <a:pt x="-131" y="81033"/>
                      <a:pt x="80028" y="425"/>
                      <a:pt x="179231" y="1"/>
                    </a:cubicBezTo>
                    <a:cubicBezTo>
                      <a:pt x="278434" y="-423"/>
                      <a:pt x="359278" y="79497"/>
                      <a:pt x="359996" y="178698"/>
                    </a:cubicBezTo>
                  </a:path>
                </a:pathLst>
              </a:cu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cxnSp>
            <p:nvCxnSpPr>
              <p:cNvPr id="43" name="直線接點 42">
                <a:extLst>
                  <a:ext uri="{FF2B5EF4-FFF2-40B4-BE49-F238E27FC236}">
                    <a16:creationId xmlns:a16="http://schemas.microsoft.com/office/drawing/2014/main" id="{91D199C1-FA68-49E4-B749-19CD3A00DA1D}"/>
                  </a:ext>
                </a:extLst>
              </p:cNvPr>
              <p:cNvCxnSpPr/>
              <p:nvPr/>
            </p:nvCxnSpPr>
            <p:spPr>
              <a:xfrm flipH="1">
                <a:off x="1510945" y="3659752"/>
                <a:ext cx="72000" cy="0"/>
              </a:xfrm>
              <a:prstGeom prst="line">
                <a:avLst/>
              </a:prstGeom>
              <a:ln w="19050">
                <a:solidFill>
                  <a:srgbClr val="FF3300"/>
                </a:solidFill>
              </a:ln>
            </p:spPr>
            <p:style>
              <a:lnRef idx="1">
                <a:schemeClr val="dk1"/>
              </a:lnRef>
              <a:fillRef idx="0">
                <a:schemeClr val="dk1"/>
              </a:fillRef>
              <a:effectRef idx="0">
                <a:schemeClr val="dk1"/>
              </a:effectRef>
              <a:fontRef idx="minor">
                <a:schemeClr val="tx1"/>
              </a:fontRef>
            </p:style>
          </p:cxnSp>
          <p:sp>
            <p:nvSpPr>
              <p:cNvPr id="46" name="文字方塊 45">
                <a:extLst>
                  <a:ext uri="{FF2B5EF4-FFF2-40B4-BE49-F238E27FC236}">
                    <a16:creationId xmlns:a16="http://schemas.microsoft.com/office/drawing/2014/main" id="{DE6C6941-445C-4CD8-A2C7-A36E181CBD2F}"/>
                  </a:ext>
                </a:extLst>
              </p:cNvPr>
              <p:cNvSpPr txBox="1"/>
              <p:nvPr/>
            </p:nvSpPr>
            <p:spPr>
              <a:xfrm>
                <a:off x="540882" y="3444568"/>
                <a:ext cx="690321" cy="420925"/>
              </a:xfrm>
              <a:prstGeom prst="roundRect">
                <a:avLst/>
              </a:prstGeom>
              <a:solidFill>
                <a:schemeClr val="tx1">
                  <a:lumMod val="50000"/>
                  <a:lumOff val="50000"/>
                </a:schemeClr>
              </a:solidFill>
              <a:ln>
                <a:noFill/>
              </a:ln>
              <a:scene3d>
                <a:camera prst="orthographicFront"/>
                <a:lightRig rig="threePt" dir="t"/>
              </a:scene3d>
              <a:sp3d>
                <a:bevelT/>
              </a:sp3d>
            </p:spPr>
            <p:txBody>
              <a:bodyPr wrap="none" rtlCol="0">
                <a:spAutoFit/>
              </a:bodyPr>
              <a:lstStyle/>
              <a:p>
                <a:r>
                  <a:rPr lang="en-US" altLang="zh-TW" sz="1600" dirty="0">
                    <a:solidFill>
                      <a:schemeClr val="bg1">
                        <a:lumMod val="85000"/>
                      </a:schemeClr>
                    </a:solidFill>
                    <a:latin typeface="+mn-ea"/>
                    <a:cs typeface="Times New Roman" panose="02020603050405020304" pitchFamily="18" charset="0"/>
                  </a:rPr>
                  <a:t>USB</a:t>
                </a:r>
                <a:endParaRPr lang="zh-TW" altLang="en-US" sz="1600" dirty="0">
                  <a:solidFill>
                    <a:schemeClr val="bg1">
                      <a:lumMod val="85000"/>
                    </a:schemeClr>
                  </a:solidFill>
                  <a:latin typeface="+mn-ea"/>
                  <a:cs typeface="Times New Roman" panose="02020603050405020304" pitchFamily="18" charset="0"/>
                </a:endParaRPr>
              </a:p>
            </p:txBody>
          </p:sp>
          <p:sp>
            <p:nvSpPr>
              <p:cNvPr id="50" name="文字方塊 49">
                <a:extLst>
                  <a:ext uri="{FF2B5EF4-FFF2-40B4-BE49-F238E27FC236}">
                    <a16:creationId xmlns:a16="http://schemas.microsoft.com/office/drawing/2014/main" id="{4F524404-94BB-4516-9109-8477CA9A81C4}"/>
                  </a:ext>
                </a:extLst>
              </p:cNvPr>
              <p:cNvSpPr txBox="1"/>
              <p:nvPr/>
            </p:nvSpPr>
            <p:spPr>
              <a:xfrm>
                <a:off x="-151809" y="2389929"/>
                <a:ext cx="1379188" cy="497456"/>
              </a:xfrm>
              <a:prstGeom prst="roundRect">
                <a:avLst/>
              </a:prstGeom>
              <a:solidFill>
                <a:schemeClr val="bg1">
                  <a:lumMod val="85000"/>
                </a:schemeClr>
              </a:solidFill>
              <a:ln>
                <a:noFill/>
              </a:ln>
              <a:scene3d>
                <a:camera prst="orthographicFront"/>
                <a:lightRig rig="threePt" dir="t"/>
              </a:scene3d>
              <a:sp3d>
                <a:bevelT/>
              </a:sp3d>
            </p:spPr>
            <p:txBody>
              <a:bodyPr wrap="square" rtlCol="0" anchor="ctr">
                <a:spAutoFit/>
              </a:bodyPr>
              <a:lstStyle/>
              <a:p>
                <a:pPr marL="269875" indent="-269875" algn="ctr">
                  <a:buNone/>
                </a:pPr>
                <a:r>
                  <a:rPr lang="zh-TW" altLang="en-US" sz="2000" dirty="0">
                    <a:latin typeface="+mn-ea"/>
                    <a:cs typeface="Arial Unicode MS" pitchFamily="34" charset="-120"/>
                  </a:rPr>
                  <a:t>示波器</a:t>
                </a:r>
                <a:endParaRPr lang="en-US" altLang="zh-TW" sz="2000" dirty="0">
                  <a:latin typeface="+mn-ea"/>
                  <a:cs typeface="Arial Unicode MS" pitchFamily="34" charset="-120"/>
                </a:endParaRPr>
              </a:p>
            </p:txBody>
          </p:sp>
          <p:cxnSp>
            <p:nvCxnSpPr>
              <p:cNvPr id="56" name="直線接點 55">
                <a:extLst>
                  <a:ext uri="{FF2B5EF4-FFF2-40B4-BE49-F238E27FC236}">
                    <a16:creationId xmlns:a16="http://schemas.microsoft.com/office/drawing/2014/main" id="{5371B399-78C1-4D4D-943B-5AA0A1860605}"/>
                  </a:ext>
                </a:extLst>
              </p:cNvPr>
              <p:cNvCxnSpPr/>
              <p:nvPr/>
            </p:nvCxnSpPr>
            <p:spPr>
              <a:xfrm flipV="1">
                <a:off x="1834928" y="2806890"/>
                <a:ext cx="0" cy="809103"/>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9E7D214C-C766-48C2-B849-F9A1DC009DDA}"/>
                  </a:ext>
                </a:extLst>
              </p:cNvPr>
              <p:cNvCxnSpPr>
                <a:cxnSpLocks/>
              </p:cNvCxnSpPr>
              <p:nvPr/>
            </p:nvCxnSpPr>
            <p:spPr>
              <a:xfrm>
                <a:off x="1198836" y="2795427"/>
                <a:ext cx="647282"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70" name="文字方塊 69">
              <a:extLst>
                <a:ext uri="{FF2B5EF4-FFF2-40B4-BE49-F238E27FC236}">
                  <a16:creationId xmlns:a16="http://schemas.microsoft.com/office/drawing/2014/main" id="{4DC7033E-8C35-428E-8AC9-CCE9A8F35BFD}"/>
                </a:ext>
              </a:extLst>
            </p:cNvPr>
            <p:cNvSpPr txBox="1"/>
            <p:nvPr/>
          </p:nvSpPr>
          <p:spPr>
            <a:xfrm>
              <a:off x="1175945" y="6235182"/>
              <a:ext cx="1080120" cy="442674"/>
            </a:xfrm>
            <a:prstGeom prst="roundRect">
              <a:avLst/>
            </a:prstGeom>
            <a:solidFill>
              <a:schemeClr val="bg1">
                <a:lumMod val="85000"/>
              </a:schemeClr>
            </a:solidFill>
            <a:ln>
              <a:noFill/>
            </a:ln>
            <a:scene3d>
              <a:camera prst="orthographicFront"/>
              <a:lightRig rig="threePt" dir="t"/>
            </a:scene3d>
            <a:sp3d>
              <a:bevelT/>
            </a:sp3d>
          </p:spPr>
          <p:txBody>
            <a:bodyPr wrap="square" rtlCol="0" anchor="ctr">
              <a:spAutoFit/>
            </a:bodyPr>
            <a:lstStyle/>
            <a:p>
              <a:pPr marL="269875" indent="-269875" algn="ctr">
                <a:buNone/>
              </a:pPr>
              <a:r>
                <a:rPr lang="zh-TW" altLang="en-US" sz="2000" dirty="0">
                  <a:latin typeface="+mn-ea"/>
                  <a:cs typeface="Arial Unicode MS" pitchFamily="34" charset="-120"/>
                </a:rPr>
                <a:t>示波器</a:t>
              </a:r>
              <a:endParaRPr lang="en-US" altLang="zh-TW" sz="2000" dirty="0">
                <a:latin typeface="+mn-ea"/>
                <a:cs typeface="Arial Unicode MS" pitchFamily="34" charset="-120"/>
              </a:endParaRPr>
            </a:p>
          </p:txBody>
        </p:sp>
        <p:sp>
          <p:nvSpPr>
            <p:cNvPr id="71" name="文字方塊 70">
              <a:extLst>
                <a:ext uri="{FF2B5EF4-FFF2-40B4-BE49-F238E27FC236}">
                  <a16:creationId xmlns:a16="http://schemas.microsoft.com/office/drawing/2014/main" id="{0CA3C185-0F94-412F-8EC7-B2B202A7E0B7}"/>
                </a:ext>
              </a:extLst>
            </p:cNvPr>
            <p:cNvSpPr txBox="1"/>
            <p:nvPr/>
          </p:nvSpPr>
          <p:spPr>
            <a:xfrm>
              <a:off x="2935063" y="6088630"/>
              <a:ext cx="647934" cy="369332"/>
            </a:xfrm>
            <a:prstGeom prst="rect">
              <a:avLst/>
            </a:prstGeom>
            <a:solidFill>
              <a:srgbClr val="0000CC"/>
            </a:solidFill>
          </p:spPr>
          <p:txBody>
            <a:bodyPr wrap="none" rtlCol="0" anchor="ctr">
              <a:spAutoFit/>
            </a:bodyPr>
            <a:lstStyle/>
            <a:p>
              <a:r>
                <a:rPr lang="en-US" altLang="zh-TW" dirty="0">
                  <a:solidFill>
                    <a:schemeClr val="bg1">
                      <a:lumMod val="85000"/>
                    </a:schemeClr>
                  </a:solidFill>
                  <a:latin typeface="+mn-ea"/>
                  <a:cs typeface="Times New Roman" panose="02020603050405020304" pitchFamily="18" charset="0"/>
                </a:rPr>
                <a:t>CH1</a:t>
              </a:r>
              <a:endParaRPr lang="zh-TW" altLang="en-US" dirty="0">
                <a:solidFill>
                  <a:schemeClr val="bg1">
                    <a:lumMod val="85000"/>
                  </a:schemeClr>
                </a:solidFill>
                <a:latin typeface="+mn-ea"/>
                <a:cs typeface="Times New Roman" panose="02020603050405020304" pitchFamily="18" charset="0"/>
              </a:endParaRPr>
            </a:p>
          </p:txBody>
        </p:sp>
        <p:grpSp>
          <p:nvGrpSpPr>
            <p:cNvPr id="72" name="群組 71">
              <a:extLst>
                <a:ext uri="{FF2B5EF4-FFF2-40B4-BE49-F238E27FC236}">
                  <a16:creationId xmlns:a16="http://schemas.microsoft.com/office/drawing/2014/main" id="{9115A1BF-67EC-4FC9-B478-DC1D0DA73CB0}"/>
                </a:ext>
              </a:extLst>
            </p:cNvPr>
            <p:cNvGrpSpPr/>
            <p:nvPr/>
          </p:nvGrpSpPr>
          <p:grpSpPr>
            <a:xfrm>
              <a:off x="2393047" y="5356270"/>
              <a:ext cx="2404563" cy="167250"/>
              <a:chOff x="2518472" y="1590448"/>
              <a:chExt cx="3024336" cy="150564"/>
            </a:xfrm>
          </p:grpSpPr>
          <p:cxnSp>
            <p:nvCxnSpPr>
              <p:cNvPr id="73" name="直線接點 72">
                <a:extLst>
                  <a:ext uri="{FF2B5EF4-FFF2-40B4-BE49-F238E27FC236}">
                    <a16:creationId xmlns:a16="http://schemas.microsoft.com/office/drawing/2014/main" id="{2721406E-7DB2-456E-8E07-B1DAA75667E6}"/>
                  </a:ext>
                </a:extLst>
              </p:cNvPr>
              <p:cNvCxnSpPr/>
              <p:nvPr/>
            </p:nvCxnSpPr>
            <p:spPr>
              <a:xfrm>
                <a:off x="2518472" y="1590448"/>
                <a:ext cx="302433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95961F10-1C58-4A68-B6C9-B5D9261EFFC1}"/>
                  </a:ext>
                </a:extLst>
              </p:cNvPr>
              <p:cNvCxnSpPr/>
              <p:nvPr/>
            </p:nvCxnSpPr>
            <p:spPr>
              <a:xfrm>
                <a:off x="2518472" y="1741012"/>
                <a:ext cx="302433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橢圓 74">
              <a:extLst>
                <a:ext uri="{FF2B5EF4-FFF2-40B4-BE49-F238E27FC236}">
                  <a16:creationId xmlns:a16="http://schemas.microsoft.com/office/drawing/2014/main" id="{6647A894-D0BA-4149-A525-EE902FFB2D0E}"/>
                </a:ext>
              </a:extLst>
            </p:cNvPr>
            <p:cNvSpPr/>
            <p:nvPr/>
          </p:nvSpPr>
          <p:spPr>
            <a:xfrm>
              <a:off x="4813839" y="4869280"/>
              <a:ext cx="1080000" cy="1080000"/>
            </a:xfrm>
            <a:prstGeom prst="ellipse">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文字方塊 75">
              <a:extLst>
                <a:ext uri="{FF2B5EF4-FFF2-40B4-BE49-F238E27FC236}">
                  <a16:creationId xmlns:a16="http://schemas.microsoft.com/office/drawing/2014/main" id="{4970E7C6-E0DD-486A-BF89-F6E2F2126F4E}"/>
                </a:ext>
              </a:extLst>
            </p:cNvPr>
            <p:cNvSpPr txBox="1"/>
            <p:nvPr/>
          </p:nvSpPr>
          <p:spPr>
            <a:xfrm>
              <a:off x="6038504" y="5227326"/>
              <a:ext cx="1079999" cy="400110"/>
            </a:xfrm>
            <a:prstGeom prst="rect">
              <a:avLst/>
            </a:prstGeom>
            <a:noFill/>
          </p:spPr>
          <p:txBody>
            <a:bodyPr wrap="square" rtlCol="0">
              <a:spAutoFit/>
            </a:bodyPr>
            <a:lstStyle/>
            <a:p>
              <a:r>
                <a:rPr lang="zh-TW" altLang="en-US" sz="2000" b="1" dirty="0">
                  <a:latin typeface="+mn-ea"/>
                  <a:cs typeface="Times New Roman" panose="02020603050405020304" pitchFamily="18" charset="0"/>
                </a:rPr>
                <a:t>場線圈</a:t>
              </a:r>
            </a:p>
          </p:txBody>
        </p:sp>
        <p:pic>
          <p:nvPicPr>
            <p:cNvPr id="77" name="圖片 76">
              <a:extLst>
                <a:ext uri="{FF2B5EF4-FFF2-40B4-BE49-F238E27FC236}">
                  <a16:creationId xmlns:a16="http://schemas.microsoft.com/office/drawing/2014/main" id="{849EB2E0-E1AB-44BB-A594-3D53D963D9B6}"/>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 t="63008" r="449" b="7158"/>
            <a:stretch/>
          </p:blipFill>
          <p:spPr>
            <a:xfrm flipV="1">
              <a:off x="3713102" y="5800726"/>
              <a:ext cx="3858064" cy="842911"/>
            </a:xfrm>
            <a:prstGeom prst="rect">
              <a:avLst/>
            </a:prstGeom>
          </p:spPr>
        </p:pic>
        <p:sp>
          <p:nvSpPr>
            <p:cNvPr id="81" name="文字方塊 80">
              <a:extLst>
                <a:ext uri="{FF2B5EF4-FFF2-40B4-BE49-F238E27FC236}">
                  <a16:creationId xmlns:a16="http://schemas.microsoft.com/office/drawing/2014/main" id="{EBEF74F2-541B-4B53-AF7B-C5B6322CFA57}"/>
                </a:ext>
              </a:extLst>
            </p:cNvPr>
            <p:cNvSpPr txBox="1"/>
            <p:nvPr/>
          </p:nvSpPr>
          <p:spPr>
            <a:xfrm>
              <a:off x="764750" y="1649236"/>
              <a:ext cx="1467068" cy="783193"/>
            </a:xfrm>
            <a:prstGeom prst="roundRect">
              <a:avLst/>
            </a:prstGeom>
            <a:solidFill>
              <a:schemeClr val="bg1">
                <a:lumMod val="85000"/>
              </a:schemeClr>
            </a:solidFill>
            <a:ln>
              <a:noFill/>
            </a:ln>
            <a:scene3d>
              <a:camera prst="orthographicFront"/>
              <a:lightRig rig="threePt" dir="t"/>
            </a:scene3d>
            <a:sp3d>
              <a:bevelT/>
            </a:sp3d>
          </p:spPr>
          <p:txBody>
            <a:bodyPr wrap="square" rtlCol="0" anchor="ctr">
              <a:spAutoFit/>
            </a:bodyPr>
            <a:lstStyle/>
            <a:p>
              <a:pPr marL="269875" indent="-269875" algn="ctr">
                <a:buNone/>
              </a:pPr>
              <a:r>
                <a:rPr lang="zh-TW" altLang="en-US" sz="2000" dirty="0">
                  <a:latin typeface="+mn-ea"/>
                  <a:cs typeface="Arial Unicode MS" pitchFamily="34" charset="-120"/>
                </a:rPr>
                <a:t>直流電源供應器</a:t>
              </a:r>
              <a:endParaRPr lang="en-US" altLang="zh-TW" sz="2000" dirty="0">
                <a:latin typeface="+mn-ea"/>
                <a:cs typeface="Arial Unicode MS" pitchFamily="34" charset="-120"/>
              </a:endParaRPr>
            </a:p>
          </p:txBody>
        </p:sp>
        <p:grpSp>
          <p:nvGrpSpPr>
            <p:cNvPr id="82" name="群組 81">
              <a:extLst>
                <a:ext uri="{FF2B5EF4-FFF2-40B4-BE49-F238E27FC236}">
                  <a16:creationId xmlns:a16="http://schemas.microsoft.com/office/drawing/2014/main" id="{E2EA2DED-6906-4FE1-A237-85CACB93ED50}"/>
                </a:ext>
              </a:extLst>
            </p:cNvPr>
            <p:cNvGrpSpPr/>
            <p:nvPr/>
          </p:nvGrpSpPr>
          <p:grpSpPr>
            <a:xfrm>
              <a:off x="2368800" y="1899886"/>
              <a:ext cx="2404563" cy="167250"/>
              <a:chOff x="2518472" y="1590448"/>
              <a:chExt cx="3024336" cy="150564"/>
            </a:xfrm>
          </p:grpSpPr>
          <p:cxnSp>
            <p:nvCxnSpPr>
              <p:cNvPr id="83" name="直線接點 82">
                <a:extLst>
                  <a:ext uri="{FF2B5EF4-FFF2-40B4-BE49-F238E27FC236}">
                    <a16:creationId xmlns:a16="http://schemas.microsoft.com/office/drawing/2014/main" id="{C7150FE6-3786-4D49-B13E-F225AE0418CD}"/>
                  </a:ext>
                </a:extLst>
              </p:cNvPr>
              <p:cNvCxnSpPr/>
              <p:nvPr/>
            </p:nvCxnSpPr>
            <p:spPr>
              <a:xfrm>
                <a:off x="2518472" y="1590448"/>
                <a:ext cx="302433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63403351-FB57-4250-8E3F-779E0E45149F}"/>
                  </a:ext>
                </a:extLst>
              </p:cNvPr>
              <p:cNvCxnSpPr/>
              <p:nvPr/>
            </p:nvCxnSpPr>
            <p:spPr>
              <a:xfrm>
                <a:off x="2518472" y="1741012"/>
                <a:ext cx="302433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橢圓 84">
              <a:extLst>
                <a:ext uri="{FF2B5EF4-FFF2-40B4-BE49-F238E27FC236}">
                  <a16:creationId xmlns:a16="http://schemas.microsoft.com/office/drawing/2014/main" id="{AD7CD56D-AD4B-4D15-B2AB-F6AA3CDE9B0A}"/>
                </a:ext>
              </a:extLst>
            </p:cNvPr>
            <p:cNvSpPr/>
            <p:nvPr/>
          </p:nvSpPr>
          <p:spPr>
            <a:xfrm>
              <a:off x="4789592" y="1412896"/>
              <a:ext cx="1080000" cy="1080000"/>
            </a:xfrm>
            <a:prstGeom prst="ellipse">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文字方塊 85">
              <a:extLst>
                <a:ext uri="{FF2B5EF4-FFF2-40B4-BE49-F238E27FC236}">
                  <a16:creationId xmlns:a16="http://schemas.microsoft.com/office/drawing/2014/main" id="{746E27E4-4D3F-4C3D-962D-C631A6B8ADF1}"/>
                </a:ext>
              </a:extLst>
            </p:cNvPr>
            <p:cNvSpPr txBox="1"/>
            <p:nvPr/>
          </p:nvSpPr>
          <p:spPr>
            <a:xfrm>
              <a:off x="6014257" y="1770942"/>
              <a:ext cx="1079999" cy="400110"/>
            </a:xfrm>
            <a:prstGeom prst="rect">
              <a:avLst/>
            </a:prstGeom>
            <a:noFill/>
          </p:spPr>
          <p:txBody>
            <a:bodyPr wrap="square" rtlCol="0">
              <a:spAutoFit/>
            </a:bodyPr>
            <a:lstStyle/>
            <a:p>
              <a:r>
                <a:rPr lang="zh-TW" altLang="en-US" sz="2000" b="1" dirty="0">
                  <a:latin typeface="+mn-ea"/>
                  <a:cs typeface="Times New Roman" panose="02020603050405020304" pitchFamily="18" charset="0"/>
                </a:rPr>
                <a:t>場線圈</a:t>
              </a:r>
            </a:p>
          </p:txBody>
        </p:sp>
        <p:pic>
          <p:nvPicPr>
            <p:cNvPr id="87" name="圖片 86">
              <a:extLst>
                <a:ext uri="{FF2B5EF4-FFF2-40B4-BE49-F238E27FC236}">
                  <a16:creationId xmlns:a16="http://schemas.microsoft.com/office/drawing/2014/main" id="{FF84523A-EFEB-452B-BF7B-02F0C64BFF2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 t="34394" r="449" b="41433"/>
            <a:stretch/>
          </p:blipFill>
          <p:spPr>
            <a:xfrm>
              <a:off x="3565602" y="3863469"/>
              <a:ext cx="3752430" cy="898989"/>
            </a:xfrm>
            <a:prstGeom prst="rect">
              <a:avLst/>
            </a:prstGeom>
          </p:spPr>
        </p:pic>
      </p:grpSp>
    </p:spTree>
    <p:extLst>
      <p:ext uri="{BB962C8B-B14F-4D97-AF65-F5344CB8AC3E}">
        <p14:creationId xmlns:p14="http://schemas.microsoft.com/office/powerpoint/2010/main" val="3604427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1B68FC-5ED3-4D1A-991F-8FE4B55D834E}"/>
              </a:ext>
            </a:extLst>
          </p:cNvPr>
          <p:cNvSpPr>
            <a:spLocks noGrp="1"/>
          </p:cNvSpPr>
          <p:nvPr>
            <p:ph type="title"/>
          </p:nvPr>
        </p:nvSpPr>
        <p:spPr/>
        <p:txBody>
          <a:bodyPr/>
          <a:lstStyle/>
          <a:p>
            <a:r>
              <a:rPr lang="zh-TW" altLang="en-US" dirty="0">
                <a:solidFill>
                  <a:srgbClr val="0000CC"/>
                </a:solidFill>
                <a:latin typeface="+mn-ea"/>
                <a:cs typeface="Times New Roman" panose="02020603050405020304" pitchFamily="18" charset="0"/>
              </a:rPr>
              <a:t>實驗注意事項</a:t>
            </a:r>
          </a:p>
        </p:txBody>
      </p:sp>
      <p:sp>
        <p:nvSpPr>
          <p:cNvPr id="3" name="文字方塊 2">
            <a:extLst>
              <a:ext uri="{FF2B5EF4-FFF2-40B4-BE49-F238E27FC236}">
                <a16:creationId xmlns:a16="http://schemas.microsoft.com/office/drawing/2014/main" id="{2CBC8008-A3AD-467D-AA5A-6D3A08AC2C6C}"/>
              </a:ext>
            </a:extLst>
          </p:cNvPr>
          <p:cNvSpPr txBox="1"/>
          <p:nvPr/>
        </p:nvSpPr>
        <p:spPr>
          <a:xfrm>
            <a:off x="899592" y="1124744"/>
            <a:ext cx="7632848" cy="3608360"/>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zh-TW" altLang="en-US" sz="2400" dirty="0"/>
              <a:t>複習電源供應器及示波器的操作</a:t>
            </a:r>
            <a:endParaRPr lang="en-US" altLang="zh-TW" sz="2400" dirty="0"/>
          </a:p>
          <a:p>
            <a:pPr marL="342900" indent="-342900">
              <a:lnSpc>
                <a:spcPct val="120000"/>
              </a:lnSpc>
              <a:buFont typeface="Arial" panose="020B0604020202020204" pitchFamily="34" charset="0"/>
              <a:buChar char="•"/>
            </a:pPr>
            <a:r>
              <a:rPr lang="zh-TW" altLang="en-US" sz="2400" dirty="0"/>
              <a:t>線圈需鎖緊於支架基座。</a:t>
            </a:r>
            <a:endParaRPr lang="en-US" altLang="zh-TW" sz="2400" dirty="0"/>
          </a:p>
          <a:p>
            <a:pPr marL="342900" indent="-342900">
              <a:lnSpc>
                <a:spcPct val="120000"/>
              </a:lnSpc>
              <a:buFont typeface="Arial" panose="020B0604020202020204" pitchFamily="34" charset="0"/>
              <a:buChar char="•"/>
            </a:pPr>
            <a:r>
              <a:rPr lang="zh-TW" altLang="en-US" sz="2400" dirty="0"/>
              <a:t>注意使用蝴蝶夾夾測試管時，不要鎖太緊，避免塑膠管破裂</a:t>
            </a:r>
            <a:endParaRPr lang="en-US" altLang="zh-TW" sz="2400" dirty="0"/>
          </a:p>
          <a:p>
            <a:pPr marL="342900" indent="-342900">
              <a:lnSpc>
                <a:spcPct val="120000"/>
              </a:lnSpc>
              <a:buFont typeface="Arial" panose="020B0604020202020204" pitchFamily="34" charset="0"/>
              <a:buChar char="•"/>
            </a:pPr>
            <a:r>
              <a:rPr lang="zh-TW" altLang="en-US" sz="2400" dirty="0"/>
              <a:t>霍爾感測器平面需垂直磁場</a:t>
            </a:r>
            <a:r>
              <a:rPr lang="en-US" altLang="zh-TW" sz="2400" dirty="0"/>
              <a:t>(</a:t>
            </a:r>
            <a:r>
              <a:rPr lang="zh-TW" altLang="en-US" sz="2400" dirty="0"/>
              <a:t>直流量測時</a:t>
            </a:r>
            <a:r>
              <a:rPr lang="en-US" altLang="zh-TW" sz="2400" dirty="0"/>
              <a:t>)</a:t>
            </a:r>
          </a:p>
          <a:p>
            <a:pPr marL="342900" indent="-342900">
              <a:lnSpc>
                <a:spcPct val="120000"/>
              </a:lnSpc>
              <a:buFont typeface="Arial" panose="020B0604020202020204" pitchFamily="34" charset="0"/>
              <a:buChar char="•"/>
            </a:pPr>
            <a:r>
              <a:rPr lang="en-US" altLang="zh-TW" sz="2400" dirty="0"/>
              <a:t>L(</a:t>
            </a:r>
            <a:r>
              <a:rPr lang="zh-TW" altLang="en-US" sz="2400" dirty="0"/>
              <a:t>線圈</a:t>
            </a:r>
            <a:r>
              <a:rPr lang="en-US" altLang="zh-TW" sz="2400" dirty="0"/>
              <a:t>)</a:t>
            </a:r>
            <a:r>
              <a:rPr lang="zh-TW" altLang="en-US" sz="2400" dirty="0"/>
              <a:t>需平行磁場</a:t>
            </a:r>
            <a:r>
              <a:rPr lang="en-US" altLang="zh-TW" sz="2400" dirty="0"/>
              <a:t>(</a:t>
            </a:r>
            <a:r>
              <a:rPr lang="zh-TW" altLang="en-US" sz="2400" dirty="0"/>
              <a:t>交流量測時</a:t>
            </a:r>
            <a:r>
              <a:rPr lang="en-US" altLang="zh-TW" sz="2400" dirty="0"/>
              <a:t>)</a:t>
            </a:r>
          </a:p>
          <a:p>
            <a:pPr marL="342900" indent="-342900">
              <a:lnSpc>
                <a:spcPct val="120000"/>
              </a:lnSpc>
              <a:buFont typeface="Arial" panose="020B0604020202020204" pitchFamily="34" charset="0"/>
              <a:buChar char="•"/>
            </a:pPr>
            <a:endParaRPr lang="zh-TW" altLang="en-US" sz="2400" dirty="0"/>
          </a:p>
          <a:p>
            <a:pPr marL="342900" indent="-342900">
              <a:lnSpc>
                <a:spcPct val="120000"/>
              </a:lnSpc>
              <a:buFont typeface="Arial" panose="020B0604020202020204" pitchFamily="34" charset="0"/>
              <a:buChar char="•"/>
            </a:pPr>
            <a:endParaRPr lang="zh-TW" altLang="en-US" sz="2400" dirty="0"/>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D64AFCEB-BBAE-4739-B0F3-A3E8F7794276}"/>
                  </a:ext>
                </a:extLst>
              </p:cNvPr>
              <p:cNvSpPr txBox="1"/>
              <p:nvPr/>
            </p:nvSpPr>
            <p:spPr>
              <a:xfrm>
                <a:off x="8130104" y="2636912"/>
                <a:ext cx="476412"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sz="2400" b="1" i="1" smtClean="0">
                              <a:latin typeface="Cambria Math" panose="02040503050406030204" pitchFamily="18" charset="0"/>
                            </a:rPr>
                          </m:ctrlPr>
                        </m:accPr>
                        <m:e>
                          <m:r>
                            <a:rPr lang="en-US" altLang="zh-TW" sz="2400" b="1" i="1" smtClean="0">
                              <a:latin typeface="Cambria Math" panose="02040503050406030204" pitchFamily="18" charset="0"/>
                            </a:rPr>
                            <m:t>𝑩</m:t>
                          </m:r>
                        </m:e>
                      </m:acc>
                    </m:oMath>
                  </m:oMathPara>
                </a14:m>
                <a:endParaRPr lang="zh-TW" altLang="en-US" sz="2400" b="1" dirty="0"/>
              </a:p>
            </p:txBody>
          </p:sp>
        </mc:Choice>
        <mc:Fallback xmlns="">
          <p:sp>
            <p:nvSpPr>
              <p:cNvPr id="7" name="文字方塊 6">
                <a:extLst>
                  <a:ext uri="{FF2B5EF4-FFF2-40B4-BE49-F238E27FC236}">
                    <a16:creationId xmlns:a16="http://schemas.microsoft.com/office/drawing/2014/main" id="{D64AFCEB-BBAE-4739-B0F3-A3E8F7794276}"/>
                  </a:ext>
                </a:extLst>
              </p:cNvPr>
              <p:cNvSpPr txBox="1">
                <a:spLocks noRot="1" noChangeAspect="1" noMove="1" noResize="1" noEditPoints="1" noAdjustHandles="1" noChangeArrowheads="1" noChangeShapeType="1" noTextEdit="1"/>
              </p:cNvSpPr>
              <p:nvPr/>
            </p:nvSpPr>
            <p:spPr>
              <a:xfrm>
                <a:off x="8130104" y="2636912"/>
                <a:ext cx="476412" cy="506421"/>
              </a:xfrm>
              <a:prstGeom prst="rect">
                <a:avLst/>
              </a:prstGeom>
              <a:blipFill>
                <a:blip r:embed="rId2"/>
                <a:stretch>
                  <a:fillRect/>
                </a:stretch>
              </a:blipFill>
            </p:spPr>
            <p:txBody>
              <a:bodyPr/>
              <a:lstStyle/>
              <a:p>
                <a:r>
                  <a:rPr lang="zh-TW" altLang="en-US">
                    <a:noFill/>
                  </a:rPr>
                  <a:t> </a:t>
                </a:r>
              </a:p>
            </p:txBody>
          </p:sp>
        </mc:Fallback>
      </mc:AlternateContent>
      <p:pic>
        <p:nvPicPr>
          <p:cNvPr id="10" name="圖片 9">
            <a:extLst>
              <a:ext uri="{FF2B5EF4-FFF2-40B4-BE49-F238E27FC236}">
                <a16:creationId xmlns:a16="http://schemas.microsoft.com/office/drawing/2014/main" id="{66BDE238-9EBC-491A-BAFA-859B0E6AF081}"/>
              </a:ext>
            </a:extLst>
          </p:cNvPr>
          <p:cNvPicPr>
            <a:picLocks noChangeAspect="1"/>
          </p:cNvPicPr>
          <p:nvPr/>
        </p:nvPicPr>
        <p:blipFill rotWithShape="1">
          <a:blip r:embed="rId3"/>
          <a:srcRect t="56969"/>
          <a:stretch/>
        </p:blipFill>
        <p:spPr>
          <a:xfrm flipH="1">
            <a:off x="2339752" y="4077072"/>
            <a:ext cx="2509758" cy="753738"/>
          </a:xfrm>
          <a:prstGeom prst="rect">
            <a:avLst/>
          </a:prstGeom>
        </p:spPr>
      </p:pic>
      <p:cxnSp>
        <p:nvCxnSpPr>
          <p:cNvPr id="12" name="直線單箭頭接點 11">
            <a:extLst>
              <a:ext uri="{FF2B5EF4-FFF2-40B4-BE49-F238E27FC236}">
                <a16:creationId xmlns:a16="http://schemas.microsoft.com/office/drawing/2014/main" id="{07041AF2-7A8C-4BCB-9931-733534762912}"/>
              </a:ext>
            </a:extLst>
          </p:cNvPr>
          <p:cNvCxnSpPr/>
          <p:nvPr/>
        </p:nvCxnSpPr>
        <p:spPr>
          <a:xfrm>
            <a:off x="1768220" y="4484420"/>
            <a:ext cx="86409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F4B1D9C6-E24A-4BDC-ADCF-020B52E8B471}"/>
                  </a:ext>
                </a:extLst>
              </p:cNvPr>
              <p:cNvSpPr txBox="1"/>
              <p:nvPr/>
            </p:nvSpPr>
            <p:spPr>
              <a:xfrm>
                <a:off x="1995120" y="4046928"/>
                <a:ext cx="476412"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sz="2400" b="1" i="1" smtClean="0">
                              <a:latin typeface="Cambria Math" panose="02040503050406030204" pitchFamily="18" charset="0"/>
                            </a:rPr>
                          </m:ctrlPr>
                        </m:accPr>
                        <m:e>
                          <m:r>
                            <a:rPr lang="en-US" altLang="zh-TW" sz="2400" b="1" i="1" smtClean="0">
                              <a:latin typeface="Cambria Math" panose="02040503050406030204" pitchFamily="18" charset="0"/>
                            </a:rPr>
                            <m:t>𝑩</m:t>
                          </m:r>
                        </m:e>
                      </m:acc>
                    </m:oMath>
                  </m:oMathPara>
                </a14:m>
                <a:endParaRPr lang="zh-TW" altLang="en-US" sz="2400" b="1" dirty="0"/>
              </a:p>
            </p:txBody>
          </p:sp>
        </mc:Choice>
        <mc:Fallback xmlns="">
          <p:sp>
            <p:nvSpPr>
              <p:cNvPr id="13" name="文字方塊 12">
                <a:extLst>
                  <a:ext uri="{FF2B5EF4-FFF2-40B4-BE49-F238E27FC236}">
                    <a16:creationId xmlns:a16="http://schemas.microsoft.com/office/drawing/2014/main" id="{F4B1D9C6-E24A-4BDC-ADCF-020B52E8B471}"/>
                  </a:ext>
                </a:extLst>
              </p:cNvPr>
              <p:cNvSpPr txBox="1">
                <a:spLocks noRot="1" noChangeAspect="1" noMove="1" noResize="1" noEditPoints="1" noAdjustHandles="1" noChangeArrowheads="1" noChangeShapeType="1" noTextEdit="1"/>
              </p:cNvSpPr>
              <p:nvPr/>
            </p:nvSpPr>
            <p:spPr>
              <a:xfrm>
                <a:off x="1995120" y="4046928"/>
                <a:ext cx="476412" cy="506421"/>
              </a:xfrm>
              <a:prstGeom prst="rect">
                <a:avLst/>
              </a:prstGeom>
              <a:blipFill>
                <a:blip r:embed="rId4"/>
                <a:stretch>
                  <a:fillRect/>
                </a:stretch>
              </a:blipFill>
            </p:spPr>
            <p:txBody>
              <a:bodyPr/>
              <a:lstStyle/>
              <a:p>
                <a:r>
                  <a:rPr lang="zh-TW" altLang="en-US">
                    <a:noFill/>
                  </a:rPr>
                  <a:t> </a:t>
                </a:r>
              </a:p>
            </p:txBody>
          </p:sp>
        </mc:Fallback>
      </mc:AlternateContent>
      <p:pic>
        <p:nvPicPr>
          <p:cNvPr id="15" name="圖片 14">
            <a:extLst>
              <a:ext uri="{FF2B5EF4-FFF2-40B4-BE49-F238E27FC236}">
                <a16:creationId xmlns:a16="http://schemas.microsoft.com/office/drawing/2014/main" id="{E2EE8869-CFC5-4CAC-8C76-89092FD61EA9}"/>
              </a:ext>
            </a:extLst>
          </p:cNvPr>
          <p:cNvPicPr>
            <a:picLocks noChangeAspect="1"/>
          </p:cNvPicPr>
          <p:nvPr/>
        </p:nvPicPr>
        <p:blipFill rotWithShape="1">
          <a:blip r:embed="rId5"/>
          <a:srcRect r="23023"/>
          <a:stretch/>
        </p:blipFill>
        <p:spPr>
          <a:xfrm>
            <a:off x="7325896" y="2780928"/>
            <a:ext cx="636694" cy="2282395"/>
          </a:xfrm>
          <a:prstGeom prst="rect">
            <a:avLst/>
          </a:prstGeom>
        </p:spPr>
      </p:pic>
      <p:grpSp>
        <p:nvGrpSpPr>
          <p:cNvPr id="21" name="群組 20">
            <a:extLst>
              <a:ext uri="{FF2B5EF4-FFF2-40B4-BE49-F238E27FC236}">
                <a16:creationId xmlns:a16="http://schemas.microsoft.com/office/drawing/2014/main" id="{F2D61318-C88B-47B4-97DB-244788308D0D}"/>
              </a:ext>
            </a:extLst>
          </p:cNvPr>
          <p:cNvGrpSpPr/>
          <p:nvPr/>
        </p:nvGrpSpPr>
        <p:grpSpPr>
          <a:xfrm flipH="1">
            <a:off x="7064954" y="3060145"/>
            <a:ext cx="1515844" cy="16521"/>
            <a:chOff x="5720452" y="3068960"/>
            <a:chExt cx="1515844" cy="16521"/>
          </a:xfrm>
        </p:grpSpPr>
        <p:cxnSp>
          <p:nvCxnSpPr>
            <p:cNvPr id="16" name="直線單箭頭接點 15">
              <a:extLst>
                <a:ext uri="{FF2B5EF4-FFF2-40B4-BE49-F238E27FC236}">
                  <a16:creationId xmlns:a16="http://schemas.microsoft.com/office/drawing/2014/main" id="{7AD629DF-9B1B-4708-BD0E-D1CF02C8F962}"/>
                </a:ext>
              </a:extLst>
            </p:cNvPr>
            <p:cNvCxnSpPr>
              <a:cxnSpLocks/>
            </p:cNvCxnSpPr>
            <p:nvPr/>
          </p:nvCxnSpPr>
          <p:spPr>
            <a:xfrm flipH="1">
              <a:off x="5720452" y="3068960"/>
              <a:ext cx="636694" cy="0"/>
            </a:xfrm>
            <a:prstGeom prst="straightConnector1">
              <a:avLst/>
            </a:prstGeom>
            <a:ln w="28575">
              <a:solidFill>
                <a:srgbClr val="FF3300"/>
              </a:solidFill>
              <a:tailEnd type="triangle"/>
            </a:ln>
          </p:spPr>
          <p:style>
            <a:lnRef idx="1">
              <a:schemeClr val="dk1"/>
            </a:lnRef>
            <a:fillRef idx="0">
              <a:schemeClr val="dk1"/>
            </a:fillRef>
            <a:effectRef idx="0">
              <a:schemeClr val="dk1"/>
            </a:effectRef>
            <a:fontRef idx="minor">
              <a:schemeClr val="tx1"/>
            </a:fontRef>
          </p:style>
        </p:cxnSp>
        <p:cxnSp>
          <p:nvCxnSpPr>
            <p:cNvPr id="20" name="直線單箭頭接點 19">
              <a:extLst>
                <a:ext uri="{FF2B5EF4-FFF2-40B4-BE49-F238E27FC236}">
                  <a16:creationId xmlns:a16="http://schemas.microsoft.com/office/drawing/2014/main" id="{E904FC28-BE64-4B76-AB87-B6AE7AC706AE}"/>
                </a:ext>
              </a:extLst>
            </p:cNvPr>
            <p:cNvCxnSpPr>
              <a:cxnSpLocks/>
            </p:cNvCxnSpPr>
            <p:nvPr/>
          </p:nvCxnSpPr>
          <p:spPr>
            <a:xfrm flipH="1">
              <a:off x="6599602" y="3085481"/>
              <a:ext cx="636694" cy="0"/>
            </a:xfrm>
            <a:prstGeom prst="straightConnector1">
              <a:avLst/>
            </a:prstGeom>
            <a:ln w="28575">
              <a:solidFill>
                <a:srgbClr val="FF3300"/>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3343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1CB215-439C-4F07-B374-A10C1F64852B}"/>
              </a:ext>
            </a:extLst>
          </p:cNvPr>
          <p:cNvSpPr>
            <a:spLocks noGrp="1"/>
          </p:cNvSpPr>
          <p:nvPr>
            <p:ph type="title"/>
          </p:nvPr>
        </p:nvSpPr>
        <p:spPr>
          <a:xfrm>
            <a:off x="204304" y="99044"/>
            <a:ext cx="8770264" cy="1025699"/>
          </a:xfrm>
        </p:spPr>
        <p:txBody>
          <a:bodyPr/>
          <a:lstStyle/>
          <a:p>
            <a:pPr>
              <a:lnSpc>
                <a:spcPct val="120000"/>
              </a:lnSpc>
            </a:pPr>
            <a:r>
              <a:rPr lang="zh-TW" altLang="en-US" dirty="0">
                <a:solidFill>
                  <a:srgbClr val="0000CC"/>
                </a:solidFill>
                <a:latin typeface="+mn-ea"/>
                <a:cs typeface="Times New Roman" panose="02020603050405020304" pitchFamily="18" charset="0"/>
              </a:rPr>
              <a:t>實驗</a:t>
            </a:r>
            <a:r>
              <a:rPr lang="en-US" altLang="zh-TW" dirty="0">
                <a:solidFill>
                  <a:srgbClr val="0000CC"/>
                </a:solidFill>
                <a:latin typeface="+mn-ea"/>
                <a:cs typeface="Times New Roman" panose="02020603050405020304" pitchFamily="18" charset="0"/>
              </a:rPr>
              <a:t>1</a:t>
            </a:r>
            <a:r>
              <a:rPr lang="zh-TW" altLang="en-US" dirty="0">
                <a:solidFill>
                  <a:srgbClr val="0000CC"/>
                </a:solidFill>
                <a:latin typeface="+mn-ea"/>
                <a:cs typeface="Times New Roman" panose="02020603050405020304" pitchFamily="18" charset="0"/>
              </a:rPr>
              <a:t> </a:t>
            </a:r>
            <a:r>
              <a:rPr lang="en-US" altLang="zh-TW" dirty="0">
                <a:solidFill>
                  <a:srgbClr val="0000CC"/>
                </a:solidFill>
                <a:latin typeface="+mn-ea"/>
                <a:cs typeface="Times New Roman" panose="02020603050405020304" pitchFamily="18" charset="0"/>
              </a:rPr>
              <a:t>DC measurement</a:t>
            </a:r>
            <a:br>
              <a:rPr lang="en-US" altLang="zh-TW" dirty="0">
                <a:solidFill>
                  <a:srgbClr val="0000CC"/>
                </a:solidFill>
                <a:latin typeface="+mn-ea"/>
                <a:cs typeface="Times New Roman" panose="02020603050405020304" pitchFamily="18" charset="0"/>
              </a:rPr>
            </a:br>
            <a:r>
              <a:rPr lang="zh-TW" altLang="en-US" sz="3200" dirty="0"/>
              <a:t>單一線圈的磁場測量 </a:t>
            </a:r>
            <a:r>
              <a:rPr lang="en-US" altLang="zh-TW" sz="3200" dirty="0"/>
              <a:t>A. </a:t>
            </a:r>
            <a:r>
              <a:rPr lang="zh-TW" altLang="en-US" sz="3200" dirty="0"/>
              <a:t>直流量測</a:t>
            </a:r>
            <a:endParaRPr lang="zh-TW" altLang="en-US" dirty="0"/>
          </a:p>
        </p:txBody>
      </p:sp>
      <p:sp>
        <p:nvSpPr>
          <p:cNvPr id="3" name="矩形 2">
            <a:extLst>
              <a:ext uri="{FF2B5EF4-FFF2-40B4-BE49-F238E27FC236}">
                <a16:creationId xmlns:a16="http://schemas.microsoft.com/office/drawing/2014/main" id="{55C2DC85-2531-4042-A835-5E4309E4A2CA}"/>
              </a:ext>
            </a:extLst>
          </p:cNvPr>
          <p:cNvSpPr/>
          <p:nvPr/>
        </p:nvSpPr>
        <p:spPr>
          <a:xfrm>
            <a:off x="226908" y="1340768"/>
            <a:ext cx="8795056" cy="5114092"/>
          </a:xfrm>
          <a:prstGeom prst="rect">
            <a:avLst/>
          </a:prstGeom>
          <a:solidFill>
            <a:srgbClr val="FFFFFF"/>
          </a:solidFill>
        </p:spPr>
        <p:txBody>
          <a:bodyPr wrap="square">
            <a:spAutoFit/>
          </a:bodyPr>
          <a:lstStyle/>
          <a:p>
            <a:pPr marL="342900" indent="-342900">
              <a:lnSpc>
                <a:spcPct val="150000"/>
              </a:lnSpc>
              <a:buFont typeface="+mj-lt"/>
              <a:buAutoNum type="arabicPeriod"/>
            </a:pPr>
            <a:r>
              <a:rPr lang="zh-TW" altLang="en-US" sz="2000" dirty="0">
                <a:latin typeface="+mn-ea"/>
              </a:rPr>
              <a:t>將一個場線圈固定在線圈基座上。將電流</a:t>
            </a:r>
            <a:r>
              <a:rPr lang="zh-TW" altLang="en-US" sz="2000" b="1" dirty="0">
                <a:solidFill>
                  <a:srgbClr val="FF0000"/>
                </a:solidFill>
                <a:latin typeface="+mn-ea"/>
              </a:rPr>
              <a:t>限流</a:t>
            </a:r>
            <a:r>
              <a:rPr lang="zh-TW" altLang="en-US" sz="2000" dirty="0">
                <a:latin typeface="+mn-ea"/>
              </a:rPr>
              <a:t>設在</a:t>
            </a:r>
            <a:r>
              <a:rPr lang="en-US" altLang="zh-TW" sz="2000" b="1" dirty="0">
                <a:solidFill>
                  <a:srgbClr val="FF0000"/>
                </a:solidFill>
                <a:latin typeface="+mn-ea"/>
              </a:rPr>
              <a:t>1.6 A</a:t>
            </a:r>
            <a:r>
              <a:rPr lang="zh-TW" altLang="en-US" sz="2000" dirty="0">
                <a:latin typeface="+mn-ea"/>
              </a:rPr>
              <a:t>。此時直流輸出為關閉。</a:t>
            </a:r>
            <a:endParaRPr lang="en-US" altLang="zh-TW" sz="2000" dirty="0">
              <a:latin typeface="+mn-ea"/>
            </a:endParaRPr>
          </a:p>
          <a:p>
            <a:pPr marL="342900" indent="-342900">
              <a:lnSpc>
                <a:spcPct val="150000"/>
              </a:lnSpc>
              <a:buFont typeface="+mj-lt"/>
              <a:buAutoNum type="arabicPeriod"/>
            </a:pPr>
            <a:r>
              <a:rPr lang="zh-TW" altLang="en-US" sz="2000" dirty="0">
                <a:latin typeface="+mn-ea"/>
              </a:rPr>
              <a:t>將霍爾感應器水平架設在支桿</a:t>
            </a:r>
            <a:r>
              <a:rPr lang="en-US" altLang="zh-TW" sz="2000" dirty="0">
                <a:latin typeface="+mn-ea"/>
              </a:rPr>
              <a:t>(</a:t>
            </a:r>
            <a:r>
              <a:rPr lang="zh-TW" altLang="en-US" sz="2000" dirty="0">
                <a:latin typeface="+mn-ea"/>
              </a:rPr>
              <a:t>架</a:t>
            </a:r>
            <a:r>
              <a:rPr lang="en-US" altLang="zh-TW" sz="2000" dirty="0">
                <a:latin typeface="+mn-ea"/>
              </a:rPr>
              <a:t>)</a:t>
            </a:r>
            <a:r>
              <a:rPr lang="zh-TW" altLang="en-US" sz="2000" dirty="0">
                <a:latin typeface="+mn-ea"/>
              </a:rPr>
              <a:t>上，調整支撐桿的高度與位置，以使霍爾磁場感應器對正線圈的中心點。 </a:t>
            </a:r>
            <a:endParaRPr lang="en-US" altLang="zh-TW" sz="2000" dirty="0">
              <a:latin typeface="+mn-ea"/>
            </a:endParaRPr>
          </a:p>
          <a:p>
            <a:pPr marL="342900" indent="-342900">
              <a:lnSpc>
                <a:spcPct val="150000"/>
              </a:lnSpc>
              <a:buFont typeface="+mj-lt"/>
              <a:buAutoNum type="arabicPeriod"/>
            </a:pPr>
            <a:r>
              <a:rPr lang="zh-TW" altLang="en-US" sz="2000" dirty="0">
                <a:latin typeface="+mn-ea"/>
              </a:rPr>
              <a:t>將</a:t>
            </a:r>
            <a:r>
              <a:rPr lang="en-US" altLang="zh-TW" sz="2000" dirty="0">
                <a:latin typeface="+mn-ea"/>
              </a:rPr>
              <a:t>USB</a:t>
            </a:r>
            <a:r>
              <a:rPr lang="zh-TW" altLang="en-US" sz="2000" dirty="0">
                <a:latin typeface="+mn-ea"/>
              </a:rPr>
              <a:t>接頭接至電腦提供電壓並依圖將信號接至示波器</a:t>
            </a:r>
            <a:r>
              <a:rPr lang="en-US" altLang="zh-TW" sz="2000" dirty="0">
                <a:latin typeface="+mn-ea"/>
              </a:rPr>
              <a:t>CH1&amp;CH2</a:t>
            </a:r>
            <a:r>
              <a:rPr lang="zh-TW" altLang="en-US" sz="2000" dirty="0">
                <a:latin typeface="+mn-ea"/>
              </a:rPr>
              <a:t>。</a:t>
            </a:r>
            <a:endParaRPr lang="en-US" altLang="zh-TW" sz="2000" dirty="0">
              <a:latin typeface="+mn-ea"/>
            </a:endParaRPr>
          </a:p>
          <a:p>
            <a:pPr marL="342900" indent="-342900">
              <a:lnSpc>
                <a:spcPct val="150000"/>
              </a:lnSpc>
              <a:buFont typeface="+mj-lt"/>
              <a:buAutoNum type="arabicPeriod"/>
            </a:pPr>
            <a:r>
              <a:rPr lang="zh-TW" altLang="en-US" sz="2000" dirty="0">
                <a:latin typeface="+mn-ea"/>
              </a:rPr>
              <a:t>先測試實驗背景值</a:t>
            </a:r>
            <a:r>
              <a:rPr lang="en-US" altLang="zh-TW" sz="2000" dirty="0">
                <a:latin typeface="+mn-ea"/>
              </a:rPr>
              <a:t>(</a:t>
            </a:r>
            <a:r>
              <a:rPr lang="zh-TW" altLang="en-US" sz="2000" dirty="0">
                <a:latin typeface="+mn-ea"/>
              </a:rPr>
              <a:t>未加電流時</a:t>
            </a:r>
            <a:r>
              <a:rPr lang="en-US" altLang="zh-TW" sz="2000" dirty="0">
                <a:latin typeface="+mn-ea"/>
              </a:rPr>
              <a:t>)</a:t>
            </a:r>
            <a:r>
              <a:rPr lang="zh-TW" altLang="en-US" sz="2000" dirty="0">
                <a:latin typeface="+mn-ea"/>
              </a:rPr>
              <a:t>，零磁場時的實驗值。</a:t>
            </a:r>
            <a:endParaRPr lang="en-US" altLang="zh-TW" sz="2000" dirty="0">
              <a:latin typeface="+mn-ea"/>
            </a:endParaRPr>
          </a:p>
          <a:p>
            <a:pPr marL="342900" indent="-342900">
              <a:lnSpc>
                <a:spcPct val="150000"/>
              </a:lnSpc>
              <a:buFont typeface="+mj-lt"/>
              <a:buAutoNum type="arabicPeriod"/>
            </a:pPr>
            <a:r>
              <a:rPr lang="zh-TW" altLang="en-US" sz="2000" dirty="0">
                <a:latin typeface="+mn-ea"/>
              </a:rPr>
              <a:t>將</a:t>
            </a:r>
            <a:r>
              <a:rPr lang="zh-TW" altLang="en-US" sz="2000" b="1" dirty="0">
                <a:latin typeface="+mn-ea"/>
              </a:rPr>
              <a:t>直流電源供應器</a:t>
            </a:r>
            <a:r>
              <a:rPr lang="zh-TW" altLang="en-US" sz="2000" dirty="0">
                <a:latin typeface="+mn-ea"/>
              </a:rPr>
              <a:t>調整適當的端電壓，設定</a:t>
            </a:r>
            <a:r>
              <a:rPr lang="zh-TW" altLang="en-US" sz="2000" b="1" dirty="0">
                <a:solidFill>
                  <a:srgbClr val="FF0000"/>
                </a:solidFill>
                <a:latin typeface="+mn-ea"/>
              </a:rPr>
              <a:t>輸出</a:t>
            </a:r>
            <a:r>
              <a:rPr lang="zh-TW" altLang="en-US" sz="2000" dirty="0">
                <a:solidFill>
                  <a:srgbClr val="FF0000"/>
                </a:solidFill>
                <a:latin typeface="+mn-ea"/>
              </a:rPr>
              <a:t>固定</a:t>
            </a:r>
            <a:r>
              <a:rPr lang="zh-TW" altLang="en-US" sz="2000" b="1" dirty="0">
                <a:solidFill>
                  <a:srgbClr val="FF0000"/>
                </a:solidFill>
                <a:latin typeface="+mn-ea"/>
              </a:rPr>
              <a:t>電流</a:t>
            </a:r>
            <a:r>
              <a:rPr lang="en-US" altLang="zh-TW" sz="2000" b="1" dirty="0">
                <a:solidFill>
                  <a:srgbClr val="FF0000"/>
                </a:solidFill>
                <a:latin typeface="+mn-ea"/>
              </a:rPr>
              <a:t>(1.6</a:t>
            </a:r>
            <a:r>
              <a:rPr lang="zh-TW" altLang="en-US" sz="2000" b="1" dirty="0">
                <a:solidFill>
                  <a:srgbClr val="FF0000"/>
                </a:solidFill>
                <a:latin typeface="+mn-ea"/>
              </a:rPr>
              <a:t> </a:t>
            </a:r>
            <a:r>
              <a:rPr lang="en-US" altLang="zh-TW" sz="2000" b="1" dirty="0">
                <a:solidFill>
                  <a:srgbClr val="FF0000"/>
                </a:solidFill>
                <a:latin typeface="+mn-ea"/>
              </a:rPr>
              <a:t>A)</a:t>
            </a:r>
            <a:r>
              <a:rPr lang="zh-TW" altLang="en-US" sz="2000" dirty="0">
                <a:latin typeface="+mn-ea"/>
              </a:rPr>
              <a:t>至場線圈，</a:t>
            </a:r>
            <a:r>
              <a:rPr lang="en-US" altLang="zh-TW" sz="2000" dirty="0">
                <a:latin typeface="+mn-ea"/>
              </a:rPr>
              <a:t>(</a:t>
            </a:r>
            <a:r>
              <a:rPr lang="zh-TW" altLang="en-US" sz="2000" dirty="0">
                <a:latin typeface="+mn-ea"/>
              </a:rPr>
              <a:t>場線圈可容許的最大電流量</a:t>
            </a:r>
            <a:r>
              <a:rPr lang="zh-TW" altLang="en-US" sz="2000" dirty="0">
                <a:solidFill>
                  <a:srgbClr val="FF0000"/>
                </a:solidFill>
                <a:latin typeface="+mn-ea"/>
              </a:rPr>
              <a:t>不得超過</a:t>
            </a:r>
            <a:r>
              <a:rPr lang="en-US" altLang="zh-TW" sz="2000" dirty="0">
                <a:solidFill>
                  <a:srgbClr val="FF0000"/>
                </a:solidFill>
                <a:latin typeface="+mn-ea"/>
              </a:rPr>
              <a:t>2 A</a:t>
            </a:r>
            <a:r>
              <a:rPr lang="zh-TW" altLang="en-US" sz="2000" dirty="0">
                <a:latin typeface="+mn-ea"/>
              </a:rPr>
              <a:t>，否則會燒毀線圈。</a:t>
            </a:r>
            <a:r>
              <a:rPr lang="en-US" altLang="zh-TW" sz="2000" dirty="0">
                <a:latin typeface="+mn-ea"/>
              </a:rPr>
              <a:t>)</a:t>
            </a:r>
            <a:r>
              <a:rPr lang="zh-TW" altLang="en-US" sz="2000" dirty="0">
                <a:latin typeface="+mn-ea"/>
              </a:rPr>
              <a:t>此時</a:t>
            </a:r>
            <a:r>
              <a:rPr lang="zh-TW" altLang="en-US" sz="2000" b="1" dirty="0">
                <a:latin typeface="+mn-ea"/>
              </a:rPr>
              <a:t>線圈</a:t>
            </a:r>
            <a:r>
              <a:rPr lang="zh-TW" altLang="en-US" sz="2000" dirty="0">
                <a:latin typeface="+mn-ea"/>
              </a:rPr>
              <a:t>會</a:t>
            </a:r>
            <a:r>
              <a:rPr lang="zh-TW" altLang="en-US" sz="2000" b="1" dirty="0">
                <a:latin typeface="+mn-ea"/>
              </a:rPr>
              <a:t>產生磁場</a:t>
            </a:r>
            <a:r>
              <a:rPr lang="zh-TW" altLang="en-US" sz="2000" dirty="0">
                <a:latin typeface="+mn-ea"/>
              </a:rPr>
              <a:t>。記錄電流值。</a:t>
            </a:r>
            <a:r>
              <a:rPr lang="zh-TW" altLang="en-US" sz="2000" b="1" dirty="0">
                <a:latin typeface="+mn-ea"/>
              </a:rPr>
              <a:t>移動線圈平台</a:t>
            </a:r>
            <a:r>
              <a:rPr lang="zh-TW" altLang="en-US" sz="2000" dirty="0">
                <a:latin typeface="+mn-ea"/>
              </a:rPr>
              <a:t>，取距線圈</a:t>
            </a:r>
            <a:r>
              <a:rPr lang="zh-TW" altLang="en-US" sz="2000" b="1" dirty="0">
                <a:latin typeface="+mn-ea"/>
              </a:rPr>
              <a:t>正負</a:t>
            </a:r>
            <a:r>
              <a:rPr lang="en-US" altLang="zh-TW" sz="2000" b="1" dirty="0">
                <a:latin typeface="+mn-ea"/>
              </a:rPr>
              <a:t>10</a:t>
            </a:r>
            <a:r>
              <a:rPr lang="zh-TW" altLang="en-US" sz="2000" b="1" dirty="0">
                <a:latin typeface="+mn-ea"/>
              </a:rPr>
              <a:t> </a:t>
            </a:r>
            <a:r>
              <a:rPr lang="en-US" altLang="zh-TW" sz="2000" b="1" dirty="0">
                <a:latin typeface="+mn-ea"/>
              </a:rPr>
              <a:t>cm</a:t>
            </a:r>
            <a:r>
              <a:rPr lang="zh-TW" altLang="en-US" sz="2000" b="1" dirty="0">
                <a:latin typeface="+mn-ea"/>
              </a:rPr>
              <a:t>內磁場電壓</a:t>
            </a:r>
            <a:r>
              <a:rPr lang="en-US" altLang="zh-TW" sz="2000" b="1" dirty="0">
                <a:latin typeface="+mn-ea"/>
              </a:rPr>
              <a:t>(V)</a:t>
            </a:r>
            <a:r>
              <a:rPr lang="zh-TW" altLang="en-US" sz="2000" b="1" dirty="0">
                <a:latin typeface="+mn-ea"/>
              </a:rPr>
              <a:t>跟位置</a:t>
            </a:r>
            <a:r>
              <a:rPr lang="en-US" altLang="zh-TW" sz="2000" b="1" dirty="0">
                <a:latin typeface="+mn-ea"/>
              </a:rPr>
              <a:t>(x)</a:t>
            </a:r>
            <a:r>
              <a:rPr lang="zh-TW" altLang="en-US" sz="2000" b="1" dirty="0">
                <a:latin typeface="+mn-ea"/>
              </a:rPr>
              <a:t>的測試值</a:t>
            </a:r>
            <a:r>
              <a:rPr lang="zh-TW" altLang="en-US" sz="2000" dirty="0">
                <a:latin typeface="+mn-ea"/>
              </a:rPr>
              <a:t>，關閉電源供應器之輸出電流。</a:t>
            </a:r>
            <a:endParaRPr lang="en-US" altLang="zh-TW" sz="2000" dirty="0">
              <a:latin typeface="+mn-ea"/>
            </a:endParaRPr>
          </a:p>
          <a:p>
            <a:pPr marL="342900" indent="-342900">
              <a:lnSpc>
                <a:spcPct val="150000"/>
              </a:lnSpc>
              <a:buFont typeface="+mj-lt"/>
              <a:buAutoNum type="arabicPeriod"/>
            </a:pPr>
            <a:r>
              <a:rPr lang="zh-TW" altLang="en-US" sz="2000" dirty="0">
                <a:latin typeface="+mn-ea"/>
              </a:rPr>
              <a:t>數據至</a:t>
            </a:r>
            <a:r>
              <a:rPr lang="en-US" altLang="zh-TW" sz="2000" dirty="0">
                <a:latin typeface="+mn-ea"/>
              </a:rPr>
              <a:t>Excel </a:t>
            </a:r>
            <a:r>
              <a:rPr lang="zh-TW" altLang="en-US" sz="2000" dirty="0">
                <a:latin typeface="+mn-ea"/>
              </a:rPr>
              <a:t>進行磁場分佈</a:t>
            </a:r>
            <a:r>
              <a:rPr lang="en-US" altLang="zh-TW" sz="2000" dirty="0">
                <a:latin typeface="+mn-ea"/>
              </a:rPr>
              <a:t>X-V</a:t>
            </a:r>
            <a:r>
              <a:rPr lang="zh-TW" altLang="en-US" sz="2000" dirty="0">
                <a:latin typeface="+mn-ea"/>
              </a:rPr>
              <a:t>繪圖</a:t>
            </a:r>
            <a:r>
              <a:rPr lang="en-US" altLang="zh-TW" sz="2000" dirty="0">
                <a:latin typeface="+mn-ea"/>
              </a:rPr>
              <a:t>(X-Y Plot)</a:t>
            </a:r>
            <a:endParaRPr lang="zh-TW" altLang="en-US" sz="2000" dirty="0">
              <a:latin typeface="+mn-ea"/>
            </a:endParaRPr>
          </a:p>
        </p:txBody>
      </p:sp>
    </p:spTree>
    <p:extLst>
      <p:ext uri="{BB962C8B-B14F-4D97-AF65-F5344CB8AC3E}">
        <p14:creationId xmlns:p14="http://schemas.microsoft.com/office/powerpoint/2010/main" val="1454615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直線單箭頭接點 36">
            <a:extLst>
              <a:ext uri="{FF2B5EF4-FFF2-40B4-BE49-F238E27FC236}">
                <a16:creationId xmlns:a16="http://schemas.microsoft.com/office/drawing/2014/main" id="{0A0FA48F-35DA-4DA2-B77D-9CAF5955AC34}"/>
              </a:ext>
            </a:extLst>
          </p:cNvPr>
          <p:cNvCxnSpPr/>
          <p:nvPr/>
        </p:nvCxnSpPr>
        <p:spPr>
          <a:xfrm flipH="1">
            <a:off x="1331640" y="4591391"/>
            <a:ext cx="2893508" cy="0"/>
          </a:xfrm>
          <a:prstGeom prst="straightConnector1">
            <a:avLst/>
          </a:prstGeom>
          <a:ln w="38100">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圖片 3" descr="實驗室.jpg">
            <a:extLst>
              <a:ext uri="{FF2B5EF4-FFF2-40B4-BE49-F238E27FC236}">
                <a16:creationId xmlns:a16="http://schemas.microsoft.com/office/drawing/2014/main" id="{8B825052-AFD0-42C8-9975-5C85E7F2D0DD}"/>
              </a:ext>
            </a:extLst>
          </p:cNvPr>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154717" y="1805240"/>
            <a:ext cx="2717834" cy="1395962"/>
          </a:xfrm>
          <a:prstGeom prst="roundRect">
            <a:avLst>
              <a:gd name="adj" fmla="val 5730"/>
            </a:avLst>
          </a:prstGeom>
          <a:noFill/>
          <a:ln w="9525">
            <a:noFill/>
            <a:miter lim="800000"/>
            <a:headEnd/>
            <a:tailEnd/>
          </a:ln>
        </p:spPr>
      </p:pic>
      <p:grpSp>
        <p:nvGrpSpPr>
          <p:cNvPr id="24" name="群組 23">
            <a:extLst>
              <a:ext uri="{FF2B5EF4-FFF2-40B4-BE49-F238E27FC236}">
                <a16:creationId xmlns:a16="http://schemas.microsoft.com/office/drawing/2014/main" id="{3E161476-CAB2-4439-B81B-85FEA2E8C2A3}"/>
              </a:ext>
            </a:extLst>
          </p:cNvPr>
          <p:cNvGrpSpPr/>
          <p:nvPr/>
        </p:nvGrpSpPr>
        <p:grpSpPr>
          <a:xfrm>
            <a:off x="3059832" y="3152060"/>
            <a:ext cx="618819" cy="2797222"/>
            <a:chOff x="3577319" y="3189405"/>
            <a:chExt cx="4667089" cy="2438027"/>
          </a:xfrm>
        </p:grpSpPr>
        <p:cxnSp>
          <p:nvCxnSpPr>
            <p:cNvPr id="18" name="直線接點 17">
              <a:extLst>
                <a:ext uri="{FF2B5EF4-FFF2-40B4-BE49-F238E27FC236}">
                  <a16:creationId xmlns:a16="http://schemas.microsoft.com/office/drawing/2014/main" id="{9EA94160-E346-47D7-84D3-7DACFC1DDE55}"/>
                </a:ext>
              </a:extLst>
            </p:cNvPr>
            <p:cNvCxnSpPr/>
            <p:nvPr/>
          </p:nvCxnSpPr>
          <p:spPr>
            <a:xfrm>
              <a:off x="8244408" y="3189405"/>
              <a:ext cx="0" cy="1679755"/>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9E246C8-E81E-4062-B165-7A55AD8D2D8A}"/>
                </a:ext>
              </a:extLst>
            </p:cNvPr>
            <p:cNvCxnSpPr/>
            <p:nvPr/>
          </p:nvCxnSpPr>
          <p:spPr>
            <a:xfrm flipH="1">
              <a:off x="5206557" y="4869160"/>
              <a:ext cx="2986604"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9ACACB56-719F-42AE-A185-3384AE42D47E}"/>
                </a:ext>
              </a:extLst>
            </p:cNvPr>
            <p:cNvCxnSpPr/>
            <p:nvPr/>
          </p:nvCxnSpPr>
          <p:spPr>
            <a:xfrm flipH="1">
              <a:off x="3577319" y="5627432"/>
              <a:ext cx="1629057"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6F5D731B-F1DD-4CAD-AD1F-DB4E6BE93E59}"/>
                </a:ext>
              </a:extLst>
            </p:cNvPr>
            <p:cNvCxnSpPr/>
            <p:nvPr/>
          </p:nvCxnSpPr>
          <p:spPr>
            <a:xfrm rot="5400000" flipH="1">
              <a:off x="4830378" y="5245428"/>
              <a:ext cx="752358"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群組 24">
            <a:extLst>
              <a:ext uri="{FF2B5EF4-FFF2-40B4-BE49-F238E27FC236}">
                <a16:creationId xmlns:a16="http://schemas.microsoft.com/office/drawing/2014/main" id="{4804A50C-C3F5-4E92-B644-7A5CE8540D30}"/>
              </a:ext>
            </a:extLst>
          </p:cNvPr>
          <p:cNvGrpSpPr/>
          <p:nvPr/>
        </p:nvGrpSpPr>
        <p:grpSpPr>
          <a:xfrm>
            <a:off x="3044323" y="3152060"/>
            <a:ext cx="351493" cy="2673398"/>
            <a:chOff x="3347864" y="3189406"/>
            <a:chExt cx="3472838" cy="2447128"/>
          </a:xfrm>
        </p:grpSpPr>
        <p:cxnSp>
          <p:nvCxnSpPr>
            <p:cNvPr id="26" name="直線接點 25">
              <a:extLst>
                <a:ext uri="{FF2B5EF4-FFF2-40B4-BE49-F238E27FC236}">
                  <a16:creationId xmlns:a16="http://schemas.microsoft.com/office/drawing/2014/main" id="{9C744D18-13DE-4469-97F0-D2E75808BD7B}"/>
                </a:ext>
              </a:extLst>
            </p:cNvPr>
            <p:cNvCxnSpPr/>
            <p:nvPr/>
          </p:nvCxnSpPr>
          <p:spPr>
            <a:xfrm>
              <a:off x="6820702" y="3189406"/>
              <a:ext cx="0" cy="1634606"/>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53FE2DC8-114E-4345-83DC-F5CD6475F45B}"/>
                </a:ext>
              </a:extLst>
            </p:cNvPr>
            <p:cNvCxnSpPr/>
            <p:nvPr/>
          </p:nvCxnSpPr>
          <p:spPr>
            <a:xfrm flipH="1">
              <a:off x="4212554" y="4822768"/>
              <a:ext cx="2489822"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4726B059-6F52-43D4-998E-B52F42AEAA77}"/>
                </a:ext>
              </a:extLst>
            </p:cNvPr>
            <p:cNvCxnSpPr/>
            <p:nvPr/>
          </p:nvCxnSpPr>
          <p:spPr>
            <a:xfrm flipH="1">
              <a:off x="3347864" y="5636534"/>
              <a:ext cx="711378"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70F7848D-BC90-432A-AD15-81E84594E02E}"/>
                </a:ext>
              </a:extLst>
            </p:cNvPr>
            <p:cNvCxnSpPr/>
            <p:nvPr/>
          </p:nvCxnSpPr>
          <p:spPr>
            <a:xfrm rot="5400000" flipH="1">
              <a:off x="3885150" y="5219493"/>
              <a:ext cx="793448"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標題 1">
            <a:extLst>
              <a:ext uri="{FF2B5EF4-FFF2-40B4-BE49-F238E27FC236}">
                <a16:creationId xmlns:a16="http://schemas.microsoft.com/office/drawing/2014/main" id="{8ECBABDC-5E7F-439B-AE7F-C44A46441308}"/>
              </a:ext>
            </a:extLst>
          </p:cNvPr>
          <p:cNvSpPr>
            <a:spLocks noGrp="1"/>
          </p:cNvSpPr>
          <p:nvPr>
            <p:ph type="title"/>
          </p:nvPr>
        </p:nvSpPr>
        <p:spPr>
          <a:xfrm>
            <a:off x="1390370" y="23454"/>
            <a:ext cx="6881948" cy="655798"/>
          </a:xfrm>
        </p:spPr>
        <p:txBody>
          <a:bodyPr/>
          <a:lstStyle/>
          <a:p>
            <a:pPr>
              <a:lnSpc>
                <a:spcPct val="120000"/>
              </a:lnSpc>
            </a:pPr>
            <a:r>
              <a:rPr lang="zh-TW" altLang="en-US" dirty="0">
                <a:solidFill>
                  <a:srgbClr val="0000CC"/>
                </a:solidFill>
              </a:rPr>
              <a:t>實驗一 直流量測 實驗裝置</a:t>
            </a:r>
          </a:p>
        </p:txBody>
      </p:sp>
      <p:pic>
        <p:nvPicPr>
          <p:cNvPr id="9" name="圖片 8">
            <a:extLst>
              <a:ext uri="{FF2B5EF4-FFF2-40B4-BE49-F238E27FC236}">
                <a16:creationId xmlns:a16="http://schemas.microsoft.com/office/drawing/2014/main" id="{16C1BE1C-0E67-44F5-8FE0-B9E9AA4C57E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664" b="82401" l="18742" r="63532">
                        <a14:foregroundMark x1="21448" y1="70668" x2="20365" y2="77708"/>
                        <a14:foregroundMark x1="20365" y1="77708" x2="25237" y2="80776"/>
                        <a14:foregroundMark x1="25237" y1="80776" x2="37754" y2="79693"/>
                        <a14:foregroundMark x1="37754" y1="79693" x2="45061" y2="80235"/>
                        <a14:foregroundMark x1="62111" y1="70307" x2="61570" y2="77888"/>
                        <a14:foregroundMark x1="61570" y1="77888" x2="56901" y2="82401"/>
                        <a14:foregroundMark x1="56901" y1="82401" x2="52097" y2="82401"/>
                        <a14:foregroundMark x1="56563" y1="12635" x2="57375" y2="21209"/>
                        <a14:foregroundMark x1="18742" y1="77888" x2="21313" y2="79152"/>
                        <a14:foregroundMark x1="54736" y1="9116" x2="54736" y2="10921"/>
                        <a14:foregroundMark x1="58999" y1="8664" x2="58796" y2="10560"/>
                        <a14:foregroundMark x1="58525" y1="9296" x2="58660" y2="10560"/>
                        <a14:foregroundMark x1="58660" y1="8574" x2="58660" y2="8845"/>
                      </a14:backgroundRemoval>
                    </a14:imgEffect>
                  </a14:imgLayer>
                </a14:imgProps>
              </a:ext>
              <a:ext uri="{28A0092B-C50C-407E-A947-70E740481C1C}">
                <a14:useLocalDpi xmlns:a14="http://schemas.microsoft.com/office/drawing/2010/main" val="0"/>
              </a:ext>
            </a:extLst>
          </a:blip>
          <a:srcRect l="16075" t="8404" r="31163" b="12811"/>
          <a:stretch/>
        </p:blipFill>
        <p:spPr>
          <a:xfrm>
            <a:off x="630733" y="3616473"/>
            <a:ext cx="2708362" cy="3031749"/>
          </a:xfrm>
          <a:prstGeom prst="rect">
            <a:avLst/>
          </a:prstGeom>
        </p:spPr>
      </p:pic>
      <p:sp>
        <p:nvSpPr>
          <p:cNvPr id="30" name="文字方塊 29">
            <a:extLst>
              <a:ext uri="{FF2B5EF4-FFF2-40B4-BE49-F238E27FC236}">
                <a16:creationId xmlns:a16="http://schemas.microsoft.com/office/drawing/2014/main" id="{906D1F52-870F-474B-8C87-0C390D9728AB}"/>
              </a:ext>
            </a:extLst>
          </p:cNvPr>
          <p:cNvSpPr txBox="1"/>
          <p:nvPr/>
        </p:nvSpPr>
        <p:spPr>
          <a:xfrm>
            <a:off x="2392131" y="2345572"/>
            <a:ext cx="1224000" cy="468000"/>
          </a:xfrm>
          <a:prstGeom prst="roundRect">
            <a:avLst/>
          </a:prstGeom>
          <a:solidFill>
            <a:srgbClr val="FFFF00"/>
          </a:solidFill>
        </p:spPr>
        <p:txBody>
          <a:bodyPr wrap="none" rtlCol="0" anchor="ctr">
            <a:spAutoFit/>
          </a:bodyPr>
          <a:lstStyle/>
          <a:p>
            <a:r>
              <a:rPr lang="en-US" altLang="zh-TW" sz="2800" dirty="0"/>
              <a:t>I~1.6 A</a:t>
            </a:r>
            <a:endParaRPr lang="zh-TW" altLang="en-US" sz="2800" dirty="0"/>
          </a:p>
        </p:txBody>
      </p:sp>
      <p:sp>
        <p:nvSpPr>
          <p:cNvPr id="32" name="文字方塊 31">
            <a:extLst>
              <a:ext uri="{FF2B5EF4-FFF2-40B4-BE49-F238E27FC236}">
                <a16:creationId xmlns:a16="http://schemas.microsoft.com/office/drawing/2014/main" id="{3A0B827B-888E-4B77-9D9C-380DF5F341B6}"/>
              </a:ext>
            </a:extLst>
          </p:cNvPr>
          <p:cNvSpPr txBox="1"/>
          <p:nvPr/>
        </p:nvSpPr>
        <p:spPr>
          <a:xfrm>
            <a:off x="4147434" y="3429000"/>
            <a:ext cx="2018328" cy="473747"/>
          </a:xfrm>
          <a:prstGeom prst="roundRect">
            <a:avLst/>
          </a:prstGeom>
          <a:solidFill>
            <a:schemeClr val="bg1"/>
          </a:solidFill>
        </p:spPr>
        <p:txBody>
          <a:bodyPr wrap="none" rtlCol="0">
            <a:spAutoFit/>
          </a:bodyPr>
          <a:lstStyle/>
          <a:p>
            <a:pPr>
              <a:lnSpc>
                <a:spcPct val="120000"/>
              </a:lnSpc>
            </a:pPr>
            <a:r>
              <a:rPr lang="zh-TW" altLang="en-US" sz="2000" b="1" dirty="0">
                <a:latin typeface="+mn-ea"/>
              </a:rPr>
              <a:t>霍爾磁場感測器</a:t>
            </a:r>
          </a:p>
        </p:txBody>
      </p:sp>
      <p:sp>
        <p:nvSpPr>
          <p:cNvPr id="33" name="文字方塊 32">
            <a:extLst>
              <a:ext uri="{FF2B5EF4-FFF2-40B4-BE49-F238E27FC236}">
                <a16:creationId xmlns:a16="http://schemas.microsoft.com/office/drawing/2014/main" id="{0060946D-8E8C-4285-88FE-56153AC11780}"/>
              </a:ext>
            </a:extLst>
          </p:cNvPr>
          <p:cNvSpPr txBox="1"/>
          <p:nvPr/>
        </p:nvSpPr>
        <p:spPr>
          <a:xfrm>
            <a:off x="413162" y="3543476"/>
            <a:ext cx="2232000" cy="882369"/>
          </a:xfrm>
          <a:prstGeom prst="roundRect">
            <a:avLst/>
          </a:prstGeom>
          <a:noFill/>
        </p:spPr>
        <p:txBody>
          <a:bodyPr wrap="none" rtlCol="0">
            <a:spAutoFit/>
          </a:bodyPr>
          <a:lstStyle/>
          <a:p>
            <a:pPr algn="ctr">
              <a:lnSpc>
                <a:spcPct val="120000"/>
              </a:lnSpc>
            </a:pPr>
            <a:r>
              <a:rPr lang="zh-TW" altLang="en-US" sz="2000" b="1" dirty="0">
                <a:latin typeface="+mn-ea"/>
              </a:rPr>
              <a:t>線圈</a:t>
            </a:r>
            <a:endParaRPr lang="en-US" altLang="zh-TW" sz="2000" b="1" dirty="0">
              <a:latin typeface="+mn-ea"/>
            </a:endParaRPr>
          </a:p>
          <a:p>
            <a:pPr algn="ctr">
              <a:lnSpc>
                <a:spcPct val="120000"/>
              </a:lnSpc>
            </a:pPr>
            <a:r>
              <a:rPr lang="zh-TW" altLang="en-US" sz="2000" b="1" dirty="0">
                <a:latin typeface="+mn-ea"/>
              </a:rPr>
              <a:t>（通電流產生磁場）</a:t>
            </a:r>
          </a:p>
        </p:txBody>
      </p:sp>
      <p:sp>
        <p:nvSpPr>
          <p:cNvPr id="34" name="矩形 33">
            <a:extLst>
              <a:ext uri="{FF2B5EF4-FFF2-40B4-BE49-F238E27FC236}">
                <a16:creationId xmlns:a16="http://schemas.microsoft.com/office/drawing/2014/main" id="{EDE0043B-AB6D-4053-AB19-89F6095E4102}"/>
              </a:ext>
            </a:extLst>
          </p:cNvPr>
          <p:cNvSpPr/>
          <p:nvPr/>
        </p:nvSpPr>
        <p:spPr>
          <a:xfrm>
            <a:off x="2118857" y="764957"/>
            <a:ext cx="6685744" cy="946926"/>
          </a:xfrm>
          <a:prstGeom prst="rect">
            <a:avLst/>
          </a:prstGeom>
        </p:spPr>
        <p:txBody>
          <a:bodyPr wrap="square">
            <a:spAutoFit/>
          </a:bodyPr>
          <a:lstStyle/>
          <a:p>
            <a:pPr marL="180975" indent="-180975">
              <a:lnSpc>
                <a:spcPct val="120000"/>
              </a:lnSpc>
            </a:pPr>
            <a:r>
              <a:rPr lang="en-US" altLang="zh-TW" sz="2400" b="1" spc="-38" dirty="0">
                <a:latin typeface="微軟正黑體" panose="020B0604030504040204" pitchFamily="34" charset="-120"/>
                <a:ea typeface="微軟正黑體" panose="020B0604030504040204" pitchFamily="34" charset="-120"/>
                <a:cs typeface="Arial Unicode MS" pitchFamily="34" charset="-120"/>
              </a:rPr>
              <a:t>-</a:t>
            </a:r>
            <a:r>
              <a:rPr lang="zh-TW" altLang="en-US" sz="2400" b="1" spc="-38" dirty="0">
                <a:latin typeface="微軟正黑體" panose="020B0604030504040204" pitchFamily="34" charset="-120"/>
                <a:ea typeface="微軟正黑體" panose="020B0604030504040204" pitchFamily="34" charset="-120"/>
                <a:cs typeface="Arial Unicode MS" pitchFamily="34" charset="-120"/>
              </a:rPr>
              <a:t>直流電源供應器</a:t>
            </a:r>
            <a:r>
              <a:rPr lang="zh-TW" altLang="en-US" sz="2400" b="1" spc="-38" dirty="0">
                <a:latin typeface="微軟正黑體" panose="020B0604030504040204" pitchFamily="34" charset="-120"/>
                <a:ea typeface="微軟正黑體" panose="020B0604030504040204" pitchFamily="34" charset="-120"/>
                <a:cs typeface="Times New Roman" panose="02020603050405020304" pitchFamily="18" charset="0"/>
              </a:rPr>
              <a:t>供線圈 </a:t>
            </a:r>
            <a:r>
              <a:rPr lang="en-US" altLang="zh-TW" sz="2400" b="1" spc="-38" dirty="0">
                <a:latin typeface="微軟正黑體" panose="020B0604030504040204" pitchFamily="34" charset="-120"/>
                <a:ea typeface="微軟正黑體" panose="020B0604030504040204" pitchFamily="34" charset="-120"/>
                <a:cs typeface="Times New Roman" panose="02020603050405020304" pitchFamily="18" charset="0"/>
              </a:rPr>
              <a:t>1.6 A </a:t>
            </a:r>
            <a:r>
              <a:rPr lang="zh-TW" altLang="en-US" sz="2400" b="1" spc="-38" dirty="0">
                <a:latin typeface="微軟正黑體" panose="020B0604030504040204" pitchFamily="34" charset="-120"/>
                <a:ea typeface="微軟正黑體" panose="020B0604030504040204" pitchFamily="34" charset="-120"/>
                <a:cs typeface="Times New Roman" panose="02020603050405020304" pitchFamily="18" charset="0"/>
              </a:rPr>
              <a:t>電流</a:t>
            </a:r>
            <a:r>
              <a:rPr lang="en-US" altLang="zh-TW" sz="2400" b="1" spc="-38" dirty="0">
                <a:latin typeface="微軟正黑體" panose="020B0604030504040204" pitchFamily="34" charset="-120"/>
                <a:ea typeface="微軟正黑體" panose="020B0604030504040204" pitchFamily="34" charset="-120"/>
                <a:cs typeface="Times New Roman" panose="02020603050405020304" pitchFamily="18" charset="0"/>
              </a:rPr>
              <a:t>(V</a:t>
            </a:r>
            <a:r>
              <a:rPr lang="zh-TW" altLang="en-US" sz="2400" b="1" spc="-38" dirty="0">
                <a:latin typeface="微軟正黑體" panose="020B0604030504040204" pitchFamily="34" charset="-120"/>
                <a:ea typeface="微軟正黑體" panose="020B0604030504040204" pitchFamily="34" charset="-120"/>
                <a:cs typeface="Times New Roman" panose="02020603050405020304" pitchFamily="18" charset="0"/>
              </a:rPr>
              <a:t>可先設</a:t>
            </a:r>
            <a:r>
              <a:rPr lang="en-US" altLang="zh-TW" sz="2400" b="1" spc="-38" dirty="0">
                <a:latin typeface="微軟正黑體" panose="020B0604030504040204" pitchFamily="34" charset="-120"/>
                <a:ea typeface="微軟正黑體" panose="020B0604030504040204" pitchFamily="34" charset="-120"/>
                <a:cs typeface="Times New Roman" panose="02020603050405020304" pitchFamily="18" charset="0"/>
              </a:rPr>
              <a:t>10 V)</a:t>
            </a:r>
          </a:p>
          <a:p>
            <a:pPr marL="180975" indent="-180975">
              <a:lnSpc>
                <a:spcPct val="120000"/>
              </a:lnSpc>
            </a:pPr>
            <a:r>
              <a:rPr lang="en-US" altLang="zh-TW" sz="2400" b="1" spc="-38" dirty="0">
                <a:latin typeface="微軟正黑體" panose="020B0604030504040204" pitchFamily="34" charset="-120"/>
                <a:ea typeface="微軟正黑體" panose="020B0604030504040204" pitchFamily="34" charset="-120"/>
                <a:cs typeface="Times New Roman" panose="02020603050405020304" pitchFamily="18" charset="0"/>
              </a:rPr>
              <a:t>-USB </a:t>
            </a:r>
            <a:r>
              <a:rPr lang="zh-TW" altLang="en-US" sz="2400" b="1" spc="-38" dirty="0">
                <a:latin typeface="微軟正黑體" panose="020B0604030504040204" pitchFamily="34" charset="-120"/>
                <a:ea typeface="微軟正黑體" panose="020B0604030504040204" pitchFamily="34" charset="-120"/>
                <a:cs typeface="Times New Roman" panose="02020603050405020304" pitchFamily="18" charset="0"/>
              </a:rPr>
              <a:t>供感測模組 </a:t>
            </a:r>
            <a:r>
              <a:rPr lang="en-US" altLang="zh-TW" sz="2400" b="1" spc="-38" dirty="0">
                <a:latin typeface="微軟正黑體" panose="020B0604030504040204" pitchFamily="34" charset="-120"/>
                <a:ea typeface="微軟正黑體" panose="020B0604030504040204" pitchFamily="34" charset="-120"/>
                <a:cs typeface="Times New Roman" panose="02020603050405020304" pitchFamily="18" charset="0"/>
              </a:rPr>
              <a:t>5 V </a:t>
            </a:r>
            <a:r>
              <a:rPr lang="zh-TW" altLang="en-US" sz="2400" b="1" spc="-38" dirty="0">
                <a:latin typeface="微軟正黑體" panose="020B0604030504040204" pitchFamily="34" charset="-120"/>
                <a:ea typeface="微軟正黑體" panose="020B0604030504040204" pitchFamily="34" charset="-120"/>
                <a:cs typeface="Times New Roman" panose="02020603050405020304" pitchFamily="18" charset="0"/>
              </a:rPr>
              <a:t>電壓</a:t>
            </a:r>
            <a:endParaRPr lang="zh-TW" altLang="en-US" sz="1100" dirty="0"/>
          </a:p>
        </p:txBody>
      </p:sp>
      <p:pic>
        <p:nvPicPr>
          <p:cNvPr id="36" name="圖片 35">
            <a:extLst>
              <a:ext uri="{FF2B5EF4-FFF2-40B4-BE49-F238E27FC236}">
                <a16:creationId xmlns:a16="http://schemas.microsoft.com/office/drawing/2014/main" id="{AB8F6985-152B-4D24-A79C-9FA4017B800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800" b="99822" l="0" r="100000">
                        <a14:foregroundMark x1="59574" y1="4800" x2="34043" y2="14133"/>
                        <a14:foregroundMark x1="80851" y1="5600" x2="85106" y2="21156"/>
                        <a14:foregroundMark x1="85106" y1="21156" x2="82979" y2="26756"/>
                        <a14:foregroundMark x1="85106" y1="6044" x2="85106" y2="27200"/>
                        <a14:foregroundMark x1="4255" y1="6044" x2="2128" y2="6578"/>
                        <a14:foregroundMark x1="93617" y1="16978" x2="93617" y2="16978"/>
                        <a14:foregroundMark x1="89362" y1="16356" x2="87234" y2="23467"/>
                        <a14:foregroundMark x1="87234" y1="23467" x2="89362" y2="26578"/>
                        <a14:foregroundMark x1="0" y1="6311" x2="23404" y2="5422"/>
                        <a14:foregroundMark x1="0" y1="6311" x2="51064" y2="5067"/>
                        <a14:foregroundMark x1="76596" y1="86844" x2="76596" y2="94311"/>
                        <a14:foregroundMark x1="76596" y1="94311" x2="25532" y2="97422"/>
                        <a14:foregroundMark x1="8511" y1="87378" x2="8511" y2="89422"/>
                        <a14:foregroundMark x1="97872" y1="91200" x2="93617" y2="95911"/>
                        <a14:foregroundMark x1="93617" y1="96000" x2="97872" y2="97956"/>
                        <a14:foregroundMark x1="0" y1="7111" x2="10638" y2="39733"/>
                        <a14:foregroundMark x1="2128" y1="6400" x2="2128" y2="6400"/>
                        <a14:foregroundMark x1="2128" y1="6667" x2="2128" y2="14222"/>
                        <a14:foregroundMark x1="2128" y1="14222" x2="14894" y2="36533"/>
                        <a14:foregroundMark x1="14894" y1="36533" x2="4255" y2="40711"/>
                        <a14:foregroundMark x1="91489" y1="5689" x2="93617" y2="12267"/>
                        <a14:foregroundMark x1="0" y1="5778" x2="91489" y2="5600"/>
                      </a14:backgroundRemoval>
                    </a14:imgEffect>
                    <a14:imgEffect>
                      <a14:brightnessContrast bright="20000" contrast="-20000"/>
                    </a14:imgEffect>
                  </a14:imgLayer>
                </a14:imgProps>
              </a:ext>
              <a:ext uri="{28A0092B-C50C-407E-A947-70E740481C1C}">
                <a14:useLocalDpi xmlns:a14="http://schemas.microsoft.com/office/drawing/2010/main"/>
              </a:ext>
            </a:extLst>
          </a:blip>
          <a:srcRect l="-7931" t="4146" r="-1"/>
          <a:stretch/>
        </p:blipFill>
        <p:spPr>
          <a:xfrm rot="16200000">
            <a:off x="6220439" y="2626437"/>
            <a:ext cx="202831" cy="3989107"/>
          </a:xfrm>
          <a:prstGeom prst="roundRect">
            <a:avLst>
              <a:gd name="adj" fmla="val 50000"/>
            </a:avLst>
          </a:prstGeom>
        </p:spPr>
      </p:pic>
      <p:pic>
        <p:nvPicPr>
          <p:cNvPr id="38" name="圖片 37">
            <a:extLst>
              <a:ext uri="{FF2B5EF4-FFF2-40B4-BE49-F238E27FC236}">
                <a16:creationId xmlns:a16="http://schemas.microsoft.com/office/drawing/2014/main" id="{C29ADBB0-FAD5-4223-8250-779394E5D74F}"/>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l="-1" t="1" r="449" b="68328"/>
          <a:stretch/>
        </p:blipFill>
        <p:spPr>
          <a:xfrm flipH="1">
            <a:off x="3837158" y="4937391"/>
            <a:ext cx="3538353" cy="588763"/>
          </a:xfrm>
          <a:prstGeom prst="rect">
            <a:avLst/>
          </a:prstGeom>
        </p:spPr>
      </p:pic>
      <p:sp>
        <p:nvSpPr>
          <p:cNvPr id="40" name="文字方塊 39">
            <a:extLst>
              <a:ext uri="{FF2B5EF4-FFF2-40B4-BE49-F238E27FC236}">
                <a16:creationId xmlns:a16="http://schemas.microsoft.com/office/drawing/2014/main" id="{29735E04-7195-4839-A5C8-A9EE00297FDF}"/>
              </a:ext>
            </a:extLst>
          </p:cNvPr>
          <p:cNvSpPr txBox="1"/>
          <p:nvPr/>
        </p:nvSpPr>
        <p:spPr>
          <a:xfrm>
            <a:off x="4466775" y="5464110"/>
            <a:ext cx="1723549" cy="400110"/>
          </a:xfrm>
          <a:prstGeom prst="rect">
            <a:avLst/>
          </a:prstGeom>
          <a:noFill/>
        </p:spPr>
        <p:txBody>
          <a:bodyPr wrap="none" rtlCol="0">
            <a:spAutoFit/>
          </a:bodyPr>
          <a:lstStyle/>
          <a:p>
            <a:r>
              <a:rPr lang="zh-TW" altLang="en-US" sz="2000" dirty="0">
                <a:latin typeface="+mn-ea"/>
                <a:cs typeface="Times New Roman" panose="02020603050405020304" pitchFamily="18" charset="0"/>
              </a:rPr>
              <a:t>參考電壓電路</a:t>
            </a:r>
          </a:p>
        </p:txBody>
      </p:sp>
      <p:sp>
        <p:nvSpPr>
          <p:cNvPr id="47" name="文字方塊 46">
            <a:extLst>
              <a:ext uri="{FF2B5EF4-FFF2-40B4-BE49-F238E27FC236}">
                <a16:creationId xmlns:a16="http://schemas.microsoft.com/office/drawing/2014/main" id="{191F525D-D191-4305-8982-37EE1E99E05E}"/>
              </a:ext>
            </a:extLst>
          </p:cNvPr>
          <p:cNvSpPr txBox="1"/>
          <p:nvPr/>
        </p:nvSpPr>
        <p:spPr>
          <a:xfrm>
            <a:off x="7637854" y="4762767"/>
            <a:ext cx="657552" cy="288000"/>
          </a:xfrm>
          <a:prstGeom prst="rect">
            <a:avLst/>
          </a:prstGeom>
          <a:noFill/>
          <a:ln>
            <a:noFill/>
          </a:ln>
        </p:spPr>
        <p:txBody>
          <a:bodyPr wrap="none" rtlCol="0" anchor="ctr">
            <a:spAutoFit/>
          </a:bodyPr>
          <a:lstStyle/>
          <a:p>
            <a:r>
              <a:rPr lang="en-US" altLang="zh-TW" sz="1600" dirty="0">
                <a:latin typeface="+mn-ea"/>
                <a:cs typeface="Times New Roman" panose="02020603050405020304" pitchFamily="18" charset="0"/>
              </a:rPr>
              <a:t>GND</a:t>
            </a:r>
            <a:endParaRPr lang="zh-TW" altLang="en-US" sz="1600" dirty="0">
              <a:latin typeface="+mn-ea"/>
              <a:cs typeface="Times New Roman" panose="02020603050405020304" pitchFamily="18" charset="0"/>
            </a:endParaRPr>
          </a:p>
        </p:txBody>
      </p:sp>
      <p:sp>
        <p:nvSpPr>
          <p:cNvPr id="48" name="文字方塊 47">
            <a:extLst>
              <a:ext uri="{FF2B5EF4-FFF2-40B4-BE49-F238E27FC236}">
                <a16:creationId xmlns:a16="http://schemas.microsoft.com/office/drawing/2014/main" id="{D0F632DD-AD74-4B3A-9974-FD625A9C401F}"/>
              </a:ext>
            </a:extLst>
          </p:cNvPr>
          <p:cNvSpPr txBox="1"/>
          <p:nvPr/>
        </p:nvSpPr>
        <p:spPr>
          <a:xfrm>
            <a:off x="7690466" y="3217326"/>
            <a:ext cx="1364476" cy="408623"/>
          </a:xfrm>
          <a:prstGeom prst="roundRect">
            <a:avLst/>
          </a:prstGeom>
          <a:solidFill>
            <a:srgbClr val="0000CC"/>
          </a:solidFill>
          <a:ln>
            <a:solidFill>
              <a:schemeClr val="bg1">
                <a:lumMod val="85000"/>
              </a:schemeClr>
            </a:solidFill>
          </a:ln>
        </p:spPr>
        <p:txBody>
          <a:bodyPr wrap="none" rtlCol="0" anchor="ctr">
            <a:spAutoFit/>
          </a:bodyPr>
          <a:lstStyle/>
          <a:p>
            <a:r>
              <a:rPr lang="en-US" altLang="zh-TW" dirty="0">
                <a:solidFill>
                  <a:schemeClr val="bg1"/>
                </a:solidFill>
                <a:latin typeface="+mn-ea"/>
                <a:cs typeface="Times New Roman" panose="02020603050405020304" pitchFamily="18" charset="0"/>
              </a:rPr>
              <a:t>CH2</a:t>
            </a:r>
            <a:r>
              <a:rPr lang="zh-TW" altLang="en-US" dirty="0">
                <a:solidFill>
                  <a:schemeClr val="bg1"/>
                </a:solidFill>
                <a:latin typeface="+mn-ea"/>
                <a:cs typeface="Times New Roman" panose="02020603050405020304" pitchFamily="18" charset="0"/>
              </a:rPr>
              <a:t> </a:t>
            </a:r>
            <a:r>
              <a:rPr lang="en-US" altLang="zh-TW" dirty="0">
                <a:solidFill>
                  <a:schemeClr val="bg1"/>
                </a:solidFill>
                <a:latin typeface="+mn-ea"/>
                <a:cs typeface="Times New Roman" panose="02020603050405020304" pitchFamily="18" charset="0"/>
              </a:rPr>
              <a:t>(2.5V)</a:t>
            </a:r>
            <a:endParaRPr lang="zh-TW" altLang="en-US" dirty="0">
              <a:solidFill>
                <a:schemeClr val="bg1"/>
              </a:solidFill>
              <a:latin typeface="+mn-ea"/>
              <a:cs typeface="Times New Roman" panose="02020603050405020304" pitchFamily="18" charset="0"/>
            </a:endParaRPr>
          </a:p>
        </p:txBody>
      </p:sp>
      <p:sp>
        <p:nvSpPr>
          <p:cNvPr id="49" name="文字方塊 48">
            <a:extLst>
              <a:ext uri="{FF2B5EF4-FFF2-40B4-BE49-F238E27FC236}">
                <a16:creationId xmlns:a16="http://schemas.microsoft.com/office/drawing/2014/main" id="{D4630EF4-1D4C-4930-B8F4-1C5AF45201E0}"/>
              </a:ext>
            </a:extLst>
          </p:cNvPr>
          <p:cNvSpPr txBox="1"/>
          <p:nvPr/>
        </p:nvSpPr>
        <p:spPr>
          <a:xfrm>
            <a:off x="7772985" y="5301224"/>
            <a:ext cx="439544" cy="288000"/>
          </a:xfrm>
          <a:prstGeom prst="rect">
            <a:avLst/>
          </a:prstGeom>
          <a:noFill/>
          <a:ln>
            <a:noFill/>
          </a:ln>
        </p:spPr>
        <p:txBody>
          <a:bodyPr wrap="none" rtlCol="0">
            <a:spAutoFit/>
          </a:bodyPr>
          <a:lstStyle/>
          <a:p>
            <a:r>
              <a:rPr lang="en-US" altLang="zh-TW" sz="1600" dirty="0">
                <a:latin typeface="+mn-ea"/>
                <a:cs typeface="Times New Roman" panose="02020603050405020304" pitchFamily="18" charset="0"/>
              </a:rPr>
              <a:t>5V</a:t>
            </a:r>
            <a:endParaRPr lang="zh-TW" altLang="en-US" sz="1600" dirty="0">
              <a:latin typeface="+mn-ea"/>
              <a:cs typeface="Times New Roman" panose="02020603050405020304" pitchFamily="18" charset="0"/>
            </a:endParaRPr>
          </a:p>
        </p:txBody>
      </p:sp>
      <p:sp>
        <p:nvSpPr>
          <p:cNvPr id="50" name="文字方塊 49">
            <a:extLst>
              <a:ext uri="{FF2B5EF4-FFF2-40B4-BE49-F238E27FC236}">
                <a16:creationId xmlns:a16="http://schemas.microsoft.com/office/drawing/2014/main" id="{4B4EC116-FD28-429C-9763-6B7C04060B36}"/>
              </a:ext>
            </a:extLst>
          </p:cNvPr>
          <p:cNvSpPr txBox="1"/>
          <p:nvPr/>
        </p:nvSpPr>
        <p:spPr>
          <a:xfrm>
            <a:off x="6378593" y="3212208"/>
            <a:ext cx="685532" cy="408623"/>
          </a:xfrm>
          <a:prstGeom prst="roundRect">
            <a:avLst/>
          </a:prstGeom>
          <a:solidFill>
            <a:srgbClr val="0000CC"/>
          </a:solidFill>
        </p:spPr>
        <p:txBody>
          <a:bodyPr wrap="none" rtlCol="0" anchor="ctr">
            <a:spAutoFit/>
          </a:bodyPr>
          <a:lstStyle/>
          <a:p>
            <a:r>
              <a:rPr lang="en-US" altLang="zh-TW" dirty="0">
                <a:solidFill>
                  <a:schemeClr val="bg1">
                    <a:lumMod val="85000"/>
                  </a:schemeClr>
                </a:solidFill>
                <a:latin typeface="+mn-ea"/>
                <a:cs typeface="Times New Roman" panose="02020603050405020304" pitchFamily="18" charset="0"/>
              </a:rPr>
              <a:t>CH1</a:t>
            </a:r>
            <a:endParaRPr lang="zh-TW" altLang="en-US" sz="1600" dirty="0">
              <a:solidFill>
                <a:schemeClr val="bg1">
                  <a:lumMod val="85000"/>
                </a:schemeClr>
              </a:solidFill>
              <a:latin typeface="+mn-ea"/>
              <a:cs typeface="Times New Roman" panose="02020603050405020304" pitchFamily="18" charset="0"/>
            </a:endParaRPr>
          </a:p>
        </p:txBody>
      </p:sp>
      <p:sp>
        <p:nvSpPr>
          <p:cNvPr id="51" name="文字方塊 50">
            <a:extLst>
              <a:ext uri="{FF2B5EF4-FFF2-40B4-BE49-F238E27FC236}">
                <a16:creationId xmlns:a16="http://schemas.microsoft.com/office/drawing/2014/main" id="{434FB791-5558-4DD3-9C77-31EAAC973997}"/>
              </a:ext>
            </a:extLst>
          </p:cNvPr>
          <p:cNvSpPr txBox="1"/>
          <p:nvPr/>
        </p:nvSpPr>
        <p:spPr>
          <a:xfrm>
            <a:off x="7979439" y="3890797"/>
            <a:ext cx="657552" cy="288000"/>
          </a:xfrm>
          <a:prstGeom prst="rect">
            <a:avLst/>
          </a:prstGeom>
          <a:noFill/>
          <a:ln>
            <a:noFill/>
          </a:ln>
        </p:spPr>
        <p:txBody>
          <a:bodyPr wrap="none" rtlCol="0">
            <a:spAutoFit/>
          </a:bodyPr>
          <a:lstStyle/>
          <a:p>
            <a:r>
              <a:rPr lang="en-US" altLang="zh-TW" sz="1600" dirty="0">
                <a:latin typeface="+mn-ea"/>
                <a:cs typeface="Times New Roman" panose="02020603050405020304" pitchFamily="18" charset="0"/>
              </a:rPr>
              <a:t>GND</a:t>
            </a:r>
            <a:endParaRPr lang="zh-TW" altLang="en-US" sz="1600" dirty="0">
              <a:latin typeface="+mn-ea"/>
              <a:cs typeface="Times New Roman" panose="02020603050405020304" pitchFamily="18" charset="0"/>
            </a:endParaRPr>
          </a:p>
        </p:txBody>
      </p:sp>
      <p:sp>
        <p:nvSpPr>
          <p:cNvPr id="52" name="文字方塊 51">
            <a:extLst>
              <a:ext uri="{FF2B5EF4-FFF2-40B4-BE49-F238E27FC236}">
                <a16:creationId xmlns:a16="http://schemas.microsoft.com/office/drawing/2014/main" id="{2A58B15F-0E98-4160-B4C5-BA468E533E6E}"/>
              </a:ext>
            </a:extLst>
          </p:cNvPr>
          <p:cNvSpPr txBox="1"/>
          <p:nvPr/>
        </p:nvSpPr>
        <p:spPr>
          <a:xfrm>
            <a:off x="8013569" y="4160589"/>
            <a:ext cx="439544" cy="288000"/>
          </a:xfrm>
          <a:prstGeom prst="rect">
            <a:avLst/>
          </a:prstGeom>
          <a:noFill/>
          <a:ln>
            <a:noFill/>
          </a:ln>
        </p:spPr>
        <p:txBody>
          <a:bodyPr wrap="none" rtlCol="0">
            <a:spAutoFit/>
          </a:bodyPr>
          <a:lstStyle/>
          <a:p>
            <a:r>
              <a:rPr lang="en-US" altLang="zh-TW" sz="1600" dirty="0">
                <a:latin typeface="+mn-ea"/>
                <a:cs typeface="Times New Roman" panose="02020603050405020304" pitchFamily="18" charset="0"/>
              </a:rPr>
              <a:t>5V</a:t>
            </a:r>
            <a:endParaRPr lang="zh-TW" altLang="en-US" sz="1600" dirty="0">
              <a:latin typeface="+mn-ea"/>
              <a:cs typeface="Times New Roman" panose="02020603050405020304" pitchFamily="18" charset="0"/>
            </a:endParaRPr>
          </a:p>
        </p:txBody>
      </p:sp>
      <p:sp>
        <p:nvSpPr>
          <p:cNvPr id="53" name="矩形 52">
            <a:extLst>
              <a:ext uri="{FF2B5EF4-FFF2-40B4-BE49-F238E27FC236}">
                <a16:creationId xmlns:a16="http://schemas.microsoft.com/office/drawing/2014/main" id="{89C7B674-A756-489A-9DD2-A8DA163029AD}"/>
              </a:ext>
            </a:extLst>
          </p:cNvPr>
          <p:cNvSpPr/>
          <p:nvPr/>
        </p:nvSpPr>
        <p:spPr>
          <a:xfrm>
            <a:off x="6732240" y="5854342"/>
            <a:ext cx="1210587" cy="400110"/>
          </a:xfrm>
          <a:prstGeom prst="rect">
            <a:avLst/>
          </a:prstGeom>
        </p:spPr>
        <p:txBody>
          <a:bodyPr wrap="none">
            <a:spAutoFit/>
          </a:bodyPr>
          <a:lstStyle/>
          <a:p>
            <a:r>
              <a:rPr lang="zh-TW" altLang="en-US" sz="2000" b="1" dirty="0">
                <a:latin typeface="+mn-ea"/>
              </a:rPr>
              <a:t>筆電供電</a:t>
            </a:r>
          </a:p>
        </p:txBody>
      </p:sp>
      <p:cxnSp>
        <p:nvCxnSpPr>
          <p:cNvPr id="54" name="直線接點 53">
            <a:extLst>
              <a:ext uri="{FF2B5EF4-FFF2-40B4-BE49-F238E27FC236}">
                <a16:creationId xmlns:a16="http://schemas.microsoft.com/office/drawing/2014/main" id="{EE2C89D2-B6D0-46DE-92B2-407868B2BF31}"/>
              </a:ext>
            </a:extLst>
          </p:cNvPr>
          <p:cNvCxnSpPr/>
          <p:nvPr/>
        </p:nvCxnSpPr>
        <p:spPr>
          <a:xfrm>
            <a:off x="8469435" y="4293096"/>
            <a:ext cx="180000"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25E58335-FBD6-47B5-8993-9F897ABEC865}"/>
              </a:ext>
            </a:extLst>
          </p:cNvPr>
          <p:cNvCxnSpPr/>
          <p:nvPr/>
        </p:nvCxnSpPr>
        <p:spPr>
          <a:xfrm rot="16200000">
            <a:off x="7797128" y="5139096"/>
            <a:ext cx="1692000"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30FEEC38-6E60-4D6C-B582-A949FE97F314}"/>
              </a:ext>
            </a:extLst>
          </p:cNvPr>
          <p:cNvCxnSpPr/>
          <p:nvPr/>
        </p:nvCxnSpPr>
        <p:spPr>
          <a:xfrm>
            <a:off x="8281460" y="5445224"/>
            <a:ext cx="360000"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8D690365-1FAD-411A-8B5A-D0DFF908C46E}"/>
              </a:ext>
            </a:extLst>
          </p:cNvPr>
          <p:cNvCxnSpPr/>
          <p:nvPr/>
        </p:nvCxnSpPr>
        <p:spPr>
          <a:xfrm>
            <a:off x="8340404" y="4912119"/>
            <a:ext cx="25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直線接點 57">
            <a:extLst>
              <a:ext uri="{FF2B5EF4-FFF2-40B4-BE49-F238E27FC236}">
                <a16:creationId xmlns:a16="http://schemas.microsoft.com/office/drawing/2014/main" id="{95B137F7-795F-4965-8874-C1116594699E}"/>
              </a:ext>
            </a:extLst>
          </p:cNvPr>
          <p:cNvCxnSpPr/>
          <p:nvPr/>
        </p:nvCxnSpPr>
        <p:spPr>
          <a:xfrm flipV="1">
            <a:off x="8589641" y="4043284"/>
            <a:ext cx="25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直線接點 58">
            <a:extLst>
              <a:ext uri="{FF2B5EF4-FFF2-40B4-BE49-F238E27FC236}">
                <a16:creationId xmlns:a16="http://schemas.microsoft.com/office/drawing/2014/main" id="{6A290299-D9A3-46D2-A5A5-C55B6F1108DE}"/>
              </a:ext>
            </a:extLst>
          </p:cNvPr>
          <p:cNvCxnSpPr/>
          <p:nvPr/>
        </p:nvCxnSpPr>
        <p:spPr>
          <a:xfrm flipV="1">
            <a:off x="8832960" y="4043284"/>
            <a:ext cx="0" cy="2016000"/>
          </a:xfrm>
          <a:prstGeom prst="line">
            <a:avLst/>
          </a:prstGeom>
          <a:ln w="19050"/>
        </p:spPr>
        <p:style>
          <a:lnRef idx="1">
            <a:schemeClr val="dk1"/>
          </a:lnRef>
          <a:fillRef idx="0">
            <a:schemeClr val="dk1"/>
          </a:fillRef>
          <a:effectRef idx="0">
            <a:schemeClr val="dk1"/>
          </a:effectRef>
          <a:fontRef idx="minor">
            <a:schemeClr val="tx1"/>
          </a:fontRef>
        </p:style>
      </p:cxnSp>
      <p:sp>
        <p:nvSpPr>
          <p:cNvPr id="62" name="局部圓 36">
            <a:extLst>
              <a:ext uri="{FF2B5EF4-FFF2-40B4-BE49-F238E27FC236}">
                <a16:creationId xmlns:a16="http://schemas.microsoft.com/office/drawing/2014/main" id="{7127142C-6717-45BE-AB16-52D4F05C5CCD}"/>
              </a:ext>
            </a:extLst>
          </p:cNvPr>
          <p:cNvSpPr>
            <a:spLocks noChangeAspect="1"/>
          </p:cNvSpPr>
          <p:nvPr/>
        </p:nvSpPr>
        <p:spPr>
          <a:xfrm flipH="1">
            <a:off x="8598991" y="4869160"/>
            <a:ext cx="96106" cy="38859"/>
          </a:xfrm>
          <a:custGeom>
            <a:avLst/>
            <a:gdLst>
              <a:gd name="connsiteX0" fmla="*/ 0 w 360000"/>
              <a:gd name="connsiteY0" fmla="*/ 180237 h 360000"/>
              <a:gd name="connsiteX1" fmla="*/ 179231 w 360000"/>
              <a:gd name="connsiteY1" fmla="*/ 1 h 360000"/>
              <a:gd name="connsiteX2" fmla="*/ 359996 w 360000"/>
              <a:gd name="connsiteY2" fmla="*/ 178698 h 360000"/>
              <a:gd name="connsiteX3" fmla="*/ 180000 w 360000"/>
              <a:gd name="connsiteY3" fmla="*/ 180000 h 360000"/>
              <a:gd name="connsiteX4" fmla="*/ 0 w 360000"/>
              <a:gd name="connsiteY4" fmla="*/ 180237 h 360000"/>
              <a:gd name="connsiteX0" fmla="*/ 180000 w 359996"/>
              <a:gd name="connsiteY0" fmla="*/ 180000 h 271440"/>
              <a:gd name="connsiteX1" fmla="*/ 0 w 359996"/>
              <a:gd name="connsiteY1" fmla="*/ 180237 h 271440"/>
              <a:gd name="connsiteX2" fmla="*/ 179231 w 359996"/>
              <a:gd name="connsiteY2" fmla="*/ 1 h 271440"/>
              <a:gd name="connsiteX3" fmla="*/ 359996 w 359996"/>
              <a:gd name="connsiteY3" fmla="*/ 178698 h 271440"/>
              <a:gd name="connsiteX4" fmla="*/ 271440 w 359996"/>
              <a:gd name="connsiteY4" fmla="*/ 271440 h 271440"/>
              <a:gd name="connsiteX0" fmla="*/ 180000 w 359996"/>
              <a:gd name="connsiteY0" fmla="*/ 180000 h 180237"/>
              <a:gd name="connsiteX1" fmla="*/ 0 w 359996"/>
              <a:gd name="connsiteY1" fmla="*/ 180237 h 180237"/>
              <a:gd name="connsiteX2" fmla="*/ 179231 w 359996"/>
              <a:gd name="connsiteY2" fmla="*/ 1 h 180237"/>
              <a:gd name="connsiteX3" fmla="*/ 359996 w 359996"/>
              <a:gd name="connsiteY3" fmla="*/ 178698 h 180237"/>
              <a:gd name="connsiteX0" fmla="*/ 0 w 359996"/>
              <a:gd name="connsiteY0" fmla="*/ 180237 h 180237"/>
              <a:gd name="connsiteX1" fmla="*/ 179231 w 359996"/>
              <a:gd name="connsiteY1" fmla="*/ 1 h 180237"/>
              <a:gd name="connsiteX2" fmla="*/ 359996 w 359996"/>
              <a:gd name="connsiteY2" fmla="*/ 178698 h 180237"/>
            </a:gdLst>
            <a:ahLst/>
            <a:cxnLst>
              <a:cxn ang="0">
                <a:pos x="connsiteX0" y="connsiteY0"/>
              </a:cxn>
              <a:cxn ang="0">
                <a:pos x="connsiteX1" y="connsiteY1"/>
              </a:cxn>
              <a:cxn ang="0">
                <a:pos x="connsiteX2" y="connsiteY2"/>
              </a:cxn>
            </a:cxnLst>
            <a:rect l="l" t="t" r="r" b="b"/>
            <a:pathLst>
              <a:path w="359996" h="180237">
                <a:moveTo>
                  <a:pt x="0" y="180237"/>
                </a:moveTo>
                <a:cubicBezTo>
                  <a:pt x="-131" y="81033"/>
                  <a:pt x="80028" y="425"/>
                  <a:pt x="179231" y="1"/>
                </a:cubicBezTo>
                <a:cubicBezTo>
                  <a:pt x="278434" y="-423"/>
                  <a:pt x="359278" y="79497"/>
                  <a:pt x="359996" y="17869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cxnSp>
        <p:nvCxnSpPr>
          <p:cNvPr id="63" name="直線接點 62">
            <a:extLst>
              <a:ext uri="{FF2B5EF4-FFF2-40B4-BE49-F238E27FC236}">
                <a16:creationId xmlns:a16="http://schemas.microsoft.com/office/drawing/2014/main" id="{1A511E46-8E60-44E1-AE54-591770D51EAE}"/>
              </a:ext>
            </a:extLst>
          </p:cNvPr>
          <p:cNvCxnSpPr/>
          <p:nvPr/>
        </p:nvCxnSpPr>
        <p:spPr>
          <a:xfrm>
            <a:off x="8695097" y="4904823"/>
            <a:ext cx="144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5" name="直線接點 64">
            <a:extLst>
              <a:ext uri="{FF2B5EF4-FFF2-40B4-BE49-F238E27FC236}">
                <a16:creationId xmlns:a16="http://schemas.microsoft.com/office/drawing/2014/main" id="{4003E608-CB04-4549-9ADE-A96878CB4665}"/>
              </a:ext>
            </a:extLst>
          </p:cNvPr>
          <p:cNvCxnSpPr/>
          <p:nvPr/>
        </p:nvCxnSpPr>
        <p:spPr>
          <a:xfrm>
            <a:off x="8529786" y="5991979"/>
            <a:ext cx="108000" cy="0"/>
          </a:xfrm>
          <a:prstGeom prst="line">
            <a:avLst/>
          </a:prstGeom>
          <a:ln w="19050">
            <a:solidFill>
              <a:srgbClr val="FF3300"/>
            </a:solidFill>
          </a:ln>
        </p:spPr>
        <p:style>
          <a:lnRef idx="1">
            <a:schemeClr val="dk1"/>
          </a:lnRef>
          <a:fillRef idx="0">
            <a:schemeClr val="dk1"/>
          </a:fillRef>
          <a:effectRef idx="0">
            <a:schemeClr val="dk1"/>
          </a:effectRef>
          <a:fontRef idx="minor">
            <a:schemeClr val="tx1"/>
          </a:fontRef>
        </p:style>
      </p:cxnSp>
      <p:sp>
        <p:nvSpPr>
          <p:cNvPr id="66" name="文字方塊 65">
            <a:extLst>
              <a:ext uri="{FF2B5EF4-FFF2-40B4-BE49-F238E27FC236}">
                <a16:creationId xmlns:a16="http://schemas.microsoft.com/office/drawing/2014/main" id="{7FE0E27B-A7EC-428B-B1D7-C578E53C9F4A}"/>
              </a:ext>
            </a:extLst>
          </p:cNvPr>
          <p:cNvSpPr txBox="1"/>
          <p:nvPr/>
        </p:nvSpPr>
        <p:spPr>
          <a:xfrm>
            <a:off x="7940508" y="5805264"/>
            <a:ext cx="614299" cy="374570"/>
          </a:xfrm>
          <a:prstGeom prst="roundRect">
            <a:avLst/>
          </a:prstGeom>
          <a:solidFill>
            <a:schemeClr val="tx1">
              <a:lumMod val="75000"/>
              <a:lumOff val="25000"/>
            </a:schemeClr>
          </a:solidFill>
          <a:ln>
            <a:noFill/>
          </a:ln>
          <a:scene3d>
            <a:camera prst="orthographicFront"/>
            <a:lightRig rig="threePt" dir="t"/>
          </a:scene3d>
          <a:sp3d>
            <a:bevelT/>
          </a:sp3d>
        </p:spPr>
        <p:txBody>
          <a:bodyPr wrap="none" rtlCol="0">
            <a:spAutoFit/>
          </a:bodyPr>
          <a:lstStyle/>
          <a:p>
            <a:r>
              <a:rPr lang="en-US" altLang="zh-TW" sz="1600" dirty="0">
                <a:solidFill>
                  <a:schemeClr val="bg1">
                    <a:lumMod val="95000"/>
                  </a:schemeClr>
                </a:solidFill>
                <a:latin typeface="+mn-ea"/>
                <a:cs typeface="Times New Roman" panose="02020603050405020304" pitchFamily="18" charset="0"/>
              </a:rPr>
              <a:t>USB</a:t>
            </a:r>
            <a:endParaRPr lang="zh-TW" altLang="en-US" sz="1600" dirty="0">
              <a:solidFill>
                <a:schemeClr val="bg1">
                  <a:lumMod val="95000"/>
                </a:schemeClr>
              </a:solidFill>
              <a:latin typeface="+mn-ea"/>
              <a:cs typeface="Times New Roman" panose="02020603050405020304" pitchFamily="18" charset="0"/>
            </a:endParaRPr>
          </a:p>
        </p:txBody>
      </p:sp>
      <p:pic>
        <p:nvPicPr>
          <p:cNvPr id="76" name="圖片 75">
            <a:extLst>
              <a:ext uri="{FF2B5EF4-FFF2-40B4-BE49-F238E27FC236}">
                <a16:creationId xmlns:a16="http://schemas.microsoft.com/office/drawing/2014/main" id="{2ECD8DB6-840E-4CEB-98A5-FF997E236835}"/>
              </a:ext>
            </a:extLst>
          </p:cNvPr>
          <p:cNvPicPr>
            <a:picLocks noChangeAspect="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rcRect l="23372"/>
          <a:stretch/>
        </p:blipFill>
        <p:spPr>
          <a:xfrm flipH="1">
            <a:off x="4350294" y="3795795"/>
            <a:ext cx="2879865" cy="703891"/>
          </a:xfrm>
          <a:prstGeom prst="rect">
            <a:avLst/>
          </a:prstGeom>
        </p:spPr>
      </p:pic>
      <p:pic>
        <p:nvPicPr>
          <p:cNvPr id="70" name="Picture 2">
            <a:extLst>
              <a:ext uri="{FF2B5EF4-FFF2-40B4-BE49-F238E27FC236}">
                <a16:creationId xmlns:a16="http://schemas.microsoft.com/office/drawing/2014/main" id="{FF9283BC-ABC6-44D1-A2C5-B2E795F4D317}"/>
              </a:ext>
            </a:extLst>
          </p:cNvPr>
          <p:cNvPicPr>
            <a:picLocks noChangeAspect="1" noChangeArrowheads="1"/>
          </p:cNvPicPr>
          <p:nvPr/>
        </p:nvPicPr>
        <p:blipFill>
          <a:blip r:embed="rId11"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5425795" y="1695130"/>
            <a:ext cx="2899654" cy="1456929"/>
          </a:xfrm>
          <a:prstGeom prst="rect">
            <a:avLst/>
          </a:prstGeom>
          <a:noFill/>
          <a:ln w="9525">
            <a:noFill/>
            <a:miter lim="800000"/>
            <a:headEnd/>
            <a:tailEnd/>
          </a:ln>
        </p:spPr>
      </p:pic>
      <p:cxnSp>
        <p:nvCxnSpPr>
          <p:cNvPr id="71" name="直線接點 70">
            <a:extLst>
              <a:ext uri="{FF2B5EF4-FFF2-40B4-BE49-F238E27FC236}">
                <a16:creationId xmlns:a16="http://schemas.microsoft.com/office/drawing/2014/main" id="{84D6119B-F94B-4ED2-8C60-F4376AF6C805}"/>
              </a:ext>
            </a:extLst>
          </p:cNvPr>
          <p:cNvCxnSpPr/>
          <p:nvPr/>
        </p:nvCxnSpPr>
        <p:spPr>
          <a:xfrm>
            <a:off x="8545640" y="6067376"/>
            <a:ext cx="28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直線接點 68">
            <a:extLst>
              <a:ext uri="{FF2B5EF4-FFF2-40B4-BE49-F238E27FC236}">
                <a16:creationId xmlns:a16="http://schemas.microsoft.com/office/drawing/2014/main" id="{1516D6BC-CC60-40A4-803F-9C865FD6EA96}"/>
              </a:ext>
            </a:extLst>
          </p:cNvPr>
          <p:cNvCxnSpPr>
            <a:cxnSpLocks/>
          </p:cNvCxnSpPr>
          <p:nvPr/>
        </p:nvCxnSpPr>
        <p:spPr>
          <a:xfrm>
            <a:off x="7213566" y="2889432"/>
            <a:ext cx="0" cy="111600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AB3FCACF-1F17-41AE-89E1-41AF7547F50C}"/>
              </a:ext>
            </a:extLst>
          </p:cNvPr>
          <p:cNvCxnSpPr>
            <a:cxnSpLocks/>
          </p:cNvCxnSpPr>
          <p:nvPr/>
        </p:nvCxnSpPr>
        <p:spPr>
          <a:xfrm flipH="1">
            <a:off x="7213566" y="4102044"/>
            <a:ext cx="756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6A3C134C-9C37-445E-B3AE-B754B8AB4D1D}"/>
              </a:ext>
            </a:extLst>
          </p:cNvPr>
          <p:cNvCxnSpPr>
            <a:cxnSpLocks/>
          </p:cNvCxnSpPr>
          <p:nvPr/>
        </p:nvCxnSpPr>
        <p:spPr>
          <a:xfrm flipH="1">
            <a:off x="7241990" y="4293096"/>
            <a:ext cx="7560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pic>
        <p:nvPicPr>
          <p:cNvPr id="11" name="圖片 10">
            <a:extLst>
              <a:ext uri="{FF2B5EF4-FFF2-40B4-BE49-F238E27FC236}">
                <a16:creationId xmlns:a16="http://schemas.microsoft.com/office/drawing/2014/main" id="{C5C556AA-0B04-4172-A7EC-BA2C324BBC0B}"/>
              </a:ext>
            </a:extLst>
          </p:cNvPr>
          <p:cNvPicPr>
            <a:picLocks noChangeAspect="1"/>
          </p:cNvPicPr>
          <p:nvPr/>
        </p:nvPicPr>
        <p:blipFill rotWithShape="1">
          <a:blip r:embed="rId12"/>
          <a:srcRect t="22651" r="29534" b="-10110"/>
          <a:stretch/>
        </p:blipFill>
        <p:spPr>
          <a:xfrm rot="5400000">
            <a:off x="6322629" y="3986158"/>
            <a:ext cx="2340000" cy="54069"/>
          </a:xfrm>
          <a:prstGeom prst="rect">
            <a:avLst/>
          </a:prstGeom>
        </p:spPr>
      </p:pic>
      <p:pic>
        <p:nvPicPr>
          <p:cNvPr id="74" name="圖片 73">
            <a:extLst>
              <a:ext uri="{FF2B5EF4-FFF2-40B4-BE49-F238E27FC236}">
                <a16:creationId xmlns:a16="http://schemas.microsoft.com/office/drawing/2014/main" id="{95F15E42-DDFA-4DC8-BB27-EB89D461C2B0}"/>
              </a:ext>
            </a:extLst>
          </p:cNvPr>
          <p:cNvPicPr>
            <a:picLocks/>
          </p:cNvPicPr>
          <p:nvPr/>
        </p:nvPicPr>
        <p:blipFill rotWithShape="1">
          <a:blip r:embed="rId12"/>
          <a:srcRect l="46873" t="25358" r="41391" b="-10114"/>
          <a:stretch/>
        </p:blipFill>
        <p:spPr>
          <a:xfrm rot="10800000" flipH="1">
            <a:off x="7272328" y="5182884"/>
            <a:ext cx="252000" cy="36000"/>
          </a:xfrm>
          <a:prstGeom prst="rect">
            <a:avLst/>
          </a:prstGeom>
        </p:spPr>
      </p:pic>
      <p:sp>
        <p:nvSpPr>
          <p:cNvPr id="12" name="矩形 11">
            <a:extLst>
              <a:ext uri="{FF2B5EF4-FFF2-40B4-BE49-F238E27FC236}">
                <a16:creationId xmlns:a16="http://schemas.microsoft.com/office/drawing/2014/main" id="{B47880E2-74AB-40D0-9582-7536F3829DEA}"/>
              </a:ext>
            </a:extLst>
          </p:cNvPr>
          <p:cNvSpPr/>
          <p:nvPr/>
        </p:nvSpPr>
        <p:spPr>
          <a:xfrm>
            <a:off x="7489576" y="1443780"/>
            <a:ext cx="954107" cy="400110"/>
          </a:xfrm>
          <a:prstGeom prst="rect">
            <a:avLst/>
          </a:prstGeom>
        </p:spPr>
        <p:txBody>
          <a:bodyPr wrap="none">
            <a:spAutoFit/>
          </a:bodyPr>
          <a:lstStyle/>
          <a:p>
            <a:pPr marL="269875" lvl="0" indent="-269875" algn="ctr"/>
            <a:r>
              <a:rPr lang="zh-TW" altLang="en-US" sz="2000" b="1" dirty="0">
                <a:solidFill>
                  <a:prstClr val="black"/>
                </a:solidFill>
                <a:latin typeface="微軟正黑體"/>
                <a:cs typeface="Arial Unicode MS" pitchFamily="34" charset="-120"/>
              </a:rPr>
              <a:t>示波器</a:t>
            </a:r>
            <a:endParaRPr lang="en-US" altLang="zh-TW" sz="2000" b="1" dirty="0">
              <a:solidFill>
                <a:prstClr val="black"/>
              </a:solidFill>
              <a:latin typeface="微軟正黑體"/>
              <a:cs typeface="Arial Unicode MS" pitchFamily="34" charset="-120"/>
            </a:endParaRPr>
          </a:p>
        </p:txBody>
      </p:sp>
      <p:sp>
        <p:nvSpPr>
          <p:cNvPr id="77" name="矩形 76">
            <a:extLst>
              <a:ext uri="{FF2B5EF4-FFF2-40B4-BE49-F238E27FC236}">
                <a16:creationId xmlns:a16="http://schemas.microsoft.com/office/drawing/2014/main" id="{B3F5DADE-C2F0-489B-98F0-0AB82521EBF1}"/>
              </a:ext>
            </a:extLst>
          </p:cNvPr>
          <p:cNvSpPr/>
          <p:nvPr/>
        </p:nvSpPr>
        <p:spPr>
          <a:xfrm>
            <a:off x="339399" y="1497446"/>
            <a:ext cx="1467068" cy="400110"/>
          </a:xfrm>
          <a:prstGeom prst="rect">
            <a:avLst/>
          </a:prstGeom>
        </p:spPr>
        <p:txBody>
          <a:bodyPr wrap="none">
            <a:spAutoFit/>
          </a:bodyPr>
          <a:lstStyle/>
          <a:p>
            <a:pPr marL="269875" lvl="0" indent="-269875" algn="ctr"/>
            <a:r>
              <a:rPr lang="zh-TW" altLang="en-US" sz="2000" b="1" dirty="0">
                <a:solidFill>
                  <a:prstClr val="black"/>
                </a:solidFill>
                <a:latin typeface="微軟正黑體"/>
                <a:cs typeface="Arial Unicode MS" pitchFamily="34" charset="-120"/>
              </a:rPr>
              <a:t>電源供應器</a:t>
            </a:r>
            <a:endParaRPr lang="en-US" altLang="zh-TW" sz="2000" b="1" dirty="0">
              <a:solidFill>
                <a:prstClr val="black"/>
              </a:solidFill>
              <a:latin typeface="微軟正黑體"/>
              <a:cs typeface="Arial Unicode MS" pitchFamily="34" charset="-120"/>
            </a:endParaRPr>
          </a:p>
        </p:txBody>
      </p:sp>
      <p:grpSp>
        <p:nvGrpSpPr>
          <p:cNvPr id="14" name="群組 13">
            <a:extLst>
              <a:ext uri="{FF2B5EF4-FFF2-40B4-BE49-F238E27FC236}">
                <a16:creationId xmlns:a16="http://schemas.microsoft.com/office/drawing/2014/main" id="{42FD925C-9B57-4061-AB9D-0A90ECA98B70}"/>
              </a:ext>
            </a:extLst>
          </p:cNvPr>
          <p:cNvGrpSpPr/>
          <p:nvPr/>
        </p:nvGrpSpPr>
        <p:grpSpPr>
          <a:xfrm>
            <a:off x="7519664" y="2888044"/>
            <a:ext cx="130978" cy="1214774"/>
            <a:chOff x="8716999" y="1626655"/>
            <a:chExt cx="130978" cy="1214774"/>
          </a:xfrm>
        </p:grpSpPr>
        <p:cxnSp>
          <p:nvCxnSpPr>
            <p:cNvPr id="6" name="直線接點 5">
              <a:extLst>
                <a:ext uri="{FF2B5EF4-FFF2-40B4-BE49-F238E27FC236}">
                  <a16:creationId xmlns:a16="http://schemas.microsoft.com/office/drawing/2014/main" id="{7C275B52-EBF3-46AF-AAA6-AA7AC20FA615}"/>
                </a:ext>
              </a:extLst>
            </p:cNvPr>
            <p:cNvCxnSpPr>
              <a:cxnSpLocks/>
            </p:cNvCxnSpPr>
            <p:nvPr/>
          </p:nvCxnSpPr>
          <p:spPr>
            <a:xfrm>
              <a:off x="8832960" y="1626655"/>
              <a:ext cx="0" cy="1214774"/>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直線接點 60">
              <a:extLst>
                <a:ext uri="{FF2B5EF4-FFF2-40B4-BE49-F238E27FC236}">
                  <a16:creationId xmlns:a16="http://schemas.microsoft.com/office/drawing/2014/main" id="{A37FD6AB-63A4-49A8-A3BF-783661D2AD58}"/>
                </a:ext>
              </a:extLst>
            </p:cNvPr>
            <p:cNvCxnSpPr>
              <a:cxnSpLocks/>
            </p:cNvCxnSpPr>
            <p:nvPr/>
          </p:nvCxnSpPr>
          <p:spPr>
            <a:xfrm>
              <a:off x="8716999" y="1626655"/>
              <a:ext cx="13097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64" name="群組 63">
            <a:extLst>
              <a:ext uri="{FF2B5EF4-FFF2-40B4-BE49-F238E27FC236}">
                <a16:creationId xmlns:a16="http://schemas.microsoft.com/office/drawing/2014/main" id="{81085596-C67C-4283-A77C-5E5A15044763}"/>
              </a:ext>
            </a:extLst>
          </p:cNvPr>
          <p:cNvGrpSpPr/>
          <p:nvPr/>
        </p:nvGrpSpPr>
        <p:grpSpPr>
          <a:xfrm>
            <a:off x="7217309" y="2952359"/>
            <a:ext cx="130978" cy="1152000"/>
            <a:chOff x="8716999" y="1626655"/>
            <a:chExt cx="130978" cy="1214774"/>
          </a:xfrm>
        </p:grpSpPr>
        <p:cxnSp>
          <p:nvCxnSpPr>
            <p:cNvPr id="67" name="直線接點 66">
              <a:extLst>
                <a:ext uri="{FF2B5EF4-FFF2-40B4-BE49-F238E27FC236}">
                  <a16:creationId xmlns:a16="http://schemas.microsoft.com/office/drawing/2014/main" id="{B893E211-9C4E-4426-AD19-316A47D1B681}"/>
                </a:ext>
              </a:extLst>
            </p:cNvPr>
            <p:cNvCxnSpPr>
              <a:cxnSpLocks/>
            </p:cNvCxnSpPr>
            <p:nvPr/>
          </p:nvCxnSpPr>
          <p:spPr>
            <a:xfrm>
              <a:off x="8832960" y="1626655"/>
              <a:ext cx="0" cy="1214774"/>
            </a:xfrm>
            <a:prstGeom prst="line">
              <a:avLst/>
            </a:prstGeom>
            <a:ln w="28575"/>
          </p:spPr>
          <p:style>
            <a:lnRef idx="1">
              <a:schemeClr val="dk1"/>
            </a:lnRef>
            <a:fillRef idx="0">
              <a:schemeClr val="dk1"/>
            </a:fillRef>
            <a:effectRef idx="0">
              <a:schemeClr val="dk1"/>
            </a:effectRef>
            <a:fontRef idx="minor">
              <a:schemeClr val="tx1"/>
            </a:fontRef>
          </p:style>
        </p:cxnSp>
        <p:cxnSp>
          <p:nvCxnSpPr>
            <p:cNvPr id="68" name="直線接點 67">
              <a:extLst>
                <a:ext uri="{FF2B5EF4-FFF2-40B4-BE49-F238E27FC236}">
                  <a16:creationId xmlns:a16="http://schemas.microsoft.com/office/drawing/2014/main" id="{CCD299D6-B4CA-4215-AD98-941AA5EBC71E}"/>
                </a:ext>
              </a:extLst>
            </p:cNvPr>
            <p:cNvCxnSpPr>
              <a:cxnSpLocks/>
            </p:cNvCxnSpPr>
            <p:nvPr/>
          </p:nvCxnSpPr>
          <p:spPr>
            <a:xfrm>
              <a:off x="8716999" y="1626655"/>
              <a:ext cx="130978"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75" name="直線接點 74">
            <a:extLst>
              <a:ext uri="{FF2B5EF4-FFF2-40B4-BE49-F238E27FC236}">
                <a16:creationId xmlns:a16="http://schemas.microsoft.com/office/drawing/2014/main" id="{8402DCD9-1AB8-4461-BE23-E14460C5FFE6}"/>
              </a:ext>
            </a:extLst>
          </p:cNvPr>
          <p:cNvCxnSpPr>
            <a:cxnSpLocks/>
          </p:cNvCxnSpPr>
          <p:nvPr/>
        </p:nvCxnSpPr>
        <p:spPr>
          <a:xfrm rot="5400000" flipH="1">
            <a:off x="7158159" y="4239096"/>
            <a:ext cx="1440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pic>
        <p:nvPicPr>
          <p:cNvPr id="78" name="圖片 77">
            <a:extLst>
              <a:ext uri="{FF2B5EF4-FFF2-40B4-BE49-F238E27FC236}">
                <a16:creationId xmlns:a16="http://schemas.microsoft.com/office/drawing/2014/main" id="{863BC007-FF28-4DED-A97B-635E360BD1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17485" y="1952560"/>
            <a:ext cx="1096284" cy="822213"/>
          </a:xfrm>
          <a:prstGeom prst="rect">
            <a:avLst/>
          </a:prstGeom>
        </p:spPr>
      </p:pic>
      <p:sp>
        <p:nvSpPr>
          <p:cNvPr id="3" name="矩形 2">
            <a:extLst>
              <a:ext uri="{FF2B5EF4-FFF2-40B4-BE49-F238E27FC236}">
                <a16:creationId xmlns:a16="http://schemas.microsoft.com/office/drawing/2014/main" id="{F3C54736-F2CC-498A-8B74-C7352CEA6780}"/>
              </a:ext>
            </a:extLst>
          </p:cNvPr>
          <p:cNvSpPr/>
          <p:nvPr/>
        </p:nvSpPr>
        <p:spPr>
          <a:xfrm>
            <a:off x="3718060" y="6237312"/>
            <a:ext cx="5441400" cy="646331"/>
          </a:xfrm>
          <a:prstGeom prst="rect">
            <a:avLst/>
          </a:prstGeom>
          <a:solidFill>
            <a:schemeClr val="bg1"/>
          </a:solidFill>
        </p:spPr>
        <p:txBody>
          <a:bodyPr wrap="square">
            <a:spAutoFit/>
          </a:bodyPr>
          <a:lstStyle/>
          <a:p>
            <a:r>
              <a:rPr lang="zh-TW" altLang="en-US" dirty="0">
                <a:solidFill>
                  <a:srgbClr val="040C28"/>
                </a:solidFill>
                <a:latin typeface="Google Sans"/>
              </a:rPr>
              <a:t>單一的</a:t>
            </a:r>
            <a:r>
              <a:rPr lang="en-US" altLang="zh-TW" dirty="0">
                <a:solidFill>
                  <a:srgbClr val="040C28"/>
                </a:solidFill>
                <a:latin typeface="Google Sans"/>
              </a:rPr>
              <a:t>USB 2.0</a:t>
            </a:r>
            <a:r>
              <a:rPr lang="zh-TW" altLang="en-US" dirty="0">
                <a:solidFill>
                  <a:srgbClr val="040C28"/>
                </a:solidFill>
                <a:latin typeface="Google Sans"/>
              </a:rPr>
              <a:t>埠電源供應標準為</a:t>
            </a:r>
            <a:r>
              <a:rPr lang="en-US" altLang="zh-TW" dirty="0">
                <a:solidFill>
                  <a:srgbClr val="040C28"/>
                </a:solidFill>
                <a:latin typeface="Google Sans"/>
              </a:rPr>
              <a:t>5</a:t>
            </a:r>
            <a:r>
              <a:rPr lang="zh-TW" altLang="en-US" dirty="0">
                <a:solidFill>
                  <a:srgbClr val="040C28"/>
                </a:solidFill>
                <a:latin typeface="Google Sans"/>
              </a:rPr>
              <a:t> </a:t>
            </a:r>
            <a:r>
              <a:rPr lang="en-US" altLang="zh-TW" dirty="0">
                <a:solidFill>
                  <a:srgbClr val="040C28"/>
                </a:solidFill>
                <a:latin typeface="Google Sans"/>
              </a:rPr>
              <a:t>V / 500</a:t>
            </a:r>
            <a:r>
              <a:rPr lang="zh-TW" altLang="en-US" dirty="0">
                <a:solidFill>
                  <a:srgbClr val="040C28"/>
                </a:solidFill>
                <a:latin typeface="Google Sans"/>
              </a:rPr>
              <a:t> </a:t>
            </a:r>
            <a:r>
              <a:rPr lang="en-US" altLang="zh-TW" dirty="0">
                <a:solidFill>
                  <a:srgbClr val="040C28"/>
                </a:solidFill>
                <a:latin typeface="Google Sans"/>
              </a:rPr>
              <a:t>mA</a:t>
            </a:r>
            <a:r>
              <a:rPr lang="zh-TW" altLang="en-US" dirty="0">
                <a:solidFill>
                  <a:srgbClr val="202124"/>
                </a:solidFill>
                <a:latin typeface="Google Sans"/>
              </a:rPr>
              <a:t>。 電壓容許</a:t>
            </a:r>
            <a:r>
              <a:rPr lang="en-US" altLang="zh-TW" dirty="0">
                <a:solidFill>
                  <a:srgbClr val="202124"/>
                </a:solidFill>
                <a:latin typeface="Google Sans"/>
              </a:rPr>
              <a:t>5%</a:t>
            </a:r>
            <a:r>
              <a:rPr lang="zh-TW" altLang="en-US" dirty="0">
                <a:solidFill>
                  <a:srgbClr val="202124"/>
                </a:solidFill>
                <a:latin typeface="Google Sans"/>
              </a:rPr>
              <a:t>的誤差，也就是</a:t>
            </a:r>
            <a:r>
              <a:rPr lang="en-US" altLang="zh-TW" dirty="0">
                <a:solidFill>
                  <a:srgbClr val="202124"/>
                </a:solidFill>
                <a:latin typeface="Google Sans"/>
              </a:rPr>
              <a:t>4.75</a:t>
            </a:r>
            <a:r>
              <a:rPr lang="zh-TW" altLang="en-US" dirty="0">
                <a:solidFill>
                  <a:srgbClr val="202124"/>
                </a:solidFill>
                <a:latin typeface="Google Sans"/>
              </a:rPr>
              <a:t> </a:t>
            </a:r>
            <a:r>
              <a:rPr lang="en-US" altLang="zh-TW" dirty="0">
                <a:solidFill>
                  <a:srgbClr val="202124"/>
                </a:solidFill>
                <a:latin typeface="Google Sans"/>
              </a:rPr>
              <a:t>V-5.25</a:t>
            </a:r>
            <a:r>
              <a:rPr lang="zh-TW" altLang="en-US" dirty="0">
                <a:solidFill>
                  <a:srgbClr val="202124"/>
                </a:solidFill>
                <a:latin typeface="Google Sans"/>
              </a:rPr>
              <a:t> </a:t>
            </a:r>
            <a:r>
              <a:rPr lang="en-US" altLang="zh-TW" dirty="0">
                <a:solidFill>
                  <a:srgbClr val="202124"/>
                </a:solidFill>
                <a:latin typeface="Google Sans"/>
              </a:rPr>
              <a:t>V</a:t>
            </a:r>
            <a:r>
              <a:rPr lang="zh-TW" altLang="en-US" dirty="0">
                <a:solidFill>
                  <a:srgbClr val="202124"/>
                </a:solidFill>
                <a:latin typeface="Google Sans"/>
              </a:rPr>
              <a:t>之間都是允許的</a:t>
            </a:r>
            <a:endParaRPr lang="zh-TW" altLang="en-US" dirty="0"/>
          </a:p>
        </p:txBody>
      </p:sp>
    </p:spTree>
    <p:extLst>
      <p:ext uri="{BB962C8B-B14F-4D97-AF65-F5344CB8AC3E}">
        <p14:creationId xmlns:p14="http://schemas.microsoft.com/office/powerpoint/2010/main" val="755391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807A723-D549-45C1-851E-1122A8C7B9A9}"/>
              </a:ext>
            </a:extLst>
          </p:cNvPr>
          <p:cNvSpPr>
            <a:spLocks noGrp="1"/>
          </p:cNvSpPr>
          <p:nvPr>
            <p:ph type="title"/>
          </p:nvPr>
        </p:nvSpPr>
        <p:spPr>
          <a:xfrm>
            <a:off x="1871700" y="123741"/>
            <a:ext cx="5400600" cy="609253"/>
          </a:xfrm>
          <a:solidFill>
            <a:schemeClr val="bg1"/>
          </a:solidFill>
        </p:spPr>
        <p:txBody>
          <a:bodyPr/>
          <a:lstStyle/>
          <a:p>
            <a:r>
              <a:rPr lang="zh-TW" altLang="en-US" sz="4000" dirty="0">
                <a:solidFill>
                  <a:srgbClr val="0000CC"/>
                </a:solidFill>
                <a:latin typeface="+mn-ea"/>
                <a:ea typeface="+mn-ea"/>
                <a:cs typeface="Arial Unicode MS" pitchFamily="34" charset="-120"/>
              </a:rPr>
              <a:t>直流量測</a:t>
            </a:r>
            <a:r>
              <a:rPr lang="en-US" altLang="zh-TW" sz="4000" dirty="0">
                <a:solidFill>
                  <a:srgbClr val="0000CC"/>
                </a:solidFill>
                <a:latin typeface="+mn-ea"/>
                <a:ea typeface="+mn-ea"/>
                <a:cs typeface="Arial Unicode MS" pitchFamily="34" charset="-120"/>
              </a:rPr>
              <a:t>-</a:t>
            </a:r>
            <a:r>
              <a:rPr lang="zh-TW" altLang="en-US" sz="4000" dirty="0">
                <a:solidFill>
                  <a:srgbClr val="0000CC"/>
                </a:solidFill>
                <a:latin typeface="+mn-ea"/>
                <a:ea typeface="+mn-ea"/>
                <a:cs typeface="Arial Unicode MS" pitchFamily="34" charset="-120"/>
              </a:rPr>
              <a:t>示波器設定</a:t>
            </a:r>
          </a:p>
        </p:txBody>
      </p:sp>
      <p:pic>
        <p:nvPicPr>
          <p:cNvPr id="7" name="內容版面配置區 6">
            <a:extLst>
              <a:ext uri="{FF2B5EF4-FFF2-40B4-BE49-F238E27FC236}">
                <a16:creationId xmlns:a16="http://schemas.microsoft.com/office/drawing/2014/main" id="{EB987FE5-5A97-43AB-8923-70C167E519C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tretch/>
        </p:blipFill>
        <p:spPr>
          <a:xfrm>
            <a:off x="1833046" y="1159652"/>
            <a:ext cx="7356535" cy="3556419"/>
          </a:xfrm>
          <a:prstGeom prst="roundRect">
            <a:avLst>
              <a:gd name="adj" fmla="val 3409"/>
            </a:avLst>
          </a:prstGeom>
        </p:spPr>
      </p:pic>
      <p:sp>
        <p:nvSpPr>
          <p:cNvPr id="8" name="文字方塊 7">
            <a:extLst>
              <a:ext uri="{FF2B5EF4-FFF2-40B4-BE49-F238E27FC236}">
                <a16:creationId xmlns:a16="http://schemas.microsoft.com/office/drawing/2014/main" id="{3B349AE0-8410-415A-8E62-2265CDBCFF63}"/>
              </a:ext>
            </a:extLst>
          </p:cNvPr>
          <p:cNvSpPr txBox="1"/>
          <p:nvPr/>
        </p:nvSpPr>
        <p:spPr>
          <a:xfrm>
            <a:off x="131045" y="1498826"/>
            <a:ext cx="2746265" cy="461665"/>
          </a:xfrm>
          <a:prstGeom prst="rect">
            <a:avLst/>
          </a:prstGeom>
          <a:solidFill>
            <a:schemeClr val="bg1"/>
          </a:solidFill>
          <a:ln w="28575">
            <a:solidFill>
              <a:srgbClr val="FFFF00"/>
            </a:solidFill>
          </a:ln>
        </p:spPr>
        <p:txBody>
          <a:bodyPr wrap="none" rtlCol="0">
            <a:spAutoFit/>
          </a:bodyPr>
          <a:lstStyle/>
          <a:p>
            <a:r>
              <a:rPr lang="en-US" altLang="zh-TW" sz="2400" dirty="0">
                <a:latin typeface="+mn-ea"/>
                <a:cs typeface="Times New Roman" panose="02020603050405020304" pitchFamily="18" charset="0"/>
              </a:rPr>
              <a:t>CH1</a:t>
            </a:r>
            <a:r>
              <a:rPr lang="zh-TW" altLang="en-US" sz="2400" dirty="0">
                <a:latin typeface="+mn-ea"/>
                <a:cs typeface="Times New Roman" panose="02020603050405020304" pitchFamily="18" charset="0"/>
              </a:rPr>
              <a:t> 測得訊號</a:t>
            </a:r>
            <a:r>
              <a:rPr lang="en-US" altLang="zh-TW" sz="2400" dirty="0">
                <a:latin typeface="+mn-ea"/>
                <a:cs typeface="Times New Roman" panose="02020603050405020304" pitchFamily="18" charset="0"/>
              </a:rPr>
              <a:t>(DC)</a:t>
            </a:r>
            <a:endParaRPr lang="zh-TW" altLang="en-US" sz="2400" dirty="0">
              <a:latin typeface="+mn-ea"/>
              <a:cs typeface="Times New Roman" panose="02020603050405020304" pitchFamily="18" charset="0"/>
            </a:endParaRPr>
          </a:p>
        </p:txBody>
      </p:sp>
      <p:sp>
        <p:nvSpPr>
          <p:cNvPr id="9" name="文字方塊 8">
            <a:extLst>
              <a:ext uri="{FF2B5EF4-FFF2-40B4-BE49-F238E27FC236}">
                <a16:creationId xmlns:a16="http://schemas.microsoft.com/office/drawing/2014/main" id="{4B131A96-9860-4476-BEBC-468EE2994D6F}"/>
              </a:ext>
            </a:extLst>
          </p:cNvPr>
          <p:cNvSpPr txBox="1"/>
          <p:nvPr/>
        </p:nvSpPr>
        <p:spPr>
          <a:xfrm>
            <a:off x="131045" y="2045273"/>
            <a:ext cx="2746265" cy="461665"/>
          </a:xfrm>
          <a:prstGeom prst="rect">
            <a:avLst/>
          </a:prstGeom>
          <a:solidFill>
            <a:schemeClr val="bg1"/>
          </a:solidFill>
          <a:ln w="28575">
            <a:solidFill>
              <a:srgbClr val="0066FF"/>
            </a:solidFill>
          </a:ln>
        </p:spPr>
        <p:txBody>
          <a:bodyPr wrap="none" rtlCol="0">
            <a:spAutoFit/>
          </a:bodyPr>
          <a:lstStyle/>
          <a:p>
            <a:r>
              <a:rPr lang="en-US" altLang="zh-TW" sz="2400" dirty="0">
                <a:latin typeface="+mn-ea"/>
                <a:cs typeface="Times New Roman" panose="02020603050405020304" pitchFamily="18" charset="0"/>
              </a:rPr>
              <a:t>CH2</a:t>
            </a:r>
            <a:r>
              <a:rPr lang="zh-TW" altLang="en-US" sz="2400" dirty="0">
                <a:latin typeface="+mn-ea"/>
                <a:cs typeface="Times New Roman" panose="02020603050405020304" pitchFamily="18" charset="0"/>
              </a:rPr>
              <a:t> 參考電壓</a:t>
            </a:r>
            <a:r>
              <a:rPr lang="en-US" altLang="zh-TW" sz="2400" dirty="0">
                <a:latin typeface="+mn-ea"/>
                <a:cs typeface="Times New Roman" panose="02020603050405020304" pitchFamily="18" charset="0"/>
              </a:rPr>
              <a:t>(DC)</a:t>
            </a:r>
            <a:endParaRPr lang="zh-TW" altLang="en-US" sz="2400" dirty="0">
              <a:latin typeface="+mn-ea"/>
              <a:cs typeface="Times New Roman" panose="02020603050405020304" pitchFamily="18" charset="0"/>
            </a:endParaRPr>
          </a:p>
        </p:txBody>
      </p:sp>
      <p:sp>
        <p:nvSpPr>
          <p:cNvPr id="10" name="文字方塊 9">
            <a:extLst>
              <a:ext uri="{FF2B5EF4-FFF2-40B4-BE49-F238E27FC236}">
                <a16:creationId xmlns:a16="http://schemas.microsoft.com/office/drawing/2014/main" id="{6F45795F-CB14-45ED-97E6-78A0340C2E16}"/>
              </a:ext>
            </a:extLst>
          </p:cNvPr>
          <p:cNvSpPr txBox="1"/>
          <p:nvPr/>
        </p:nvSpPr>
        <p:spPr>
          <a:xfrm>
            <a:off x="131044" y="2780927"/>
            <a:ext cx="2746265" cy="769441"/>
          </a:xfrm>
          <a:prstGeom prst="rect">
            <a:avLst/>
          </a:prstGeom>
          <a:solidFill>
            <a:schemeClr val="bg1"/>
          </a:solidFill>
          <a:ln w="28575">
            <a:solidFill>
              <a:srgbClr val="FF0000"/>
            </a:solidFill>
          </a:ln>
        </p:spPr>
        <p:txBody>
          <a:bodyPr wrap="square" rtlCol="0">
            <a:spAutoFit/>
          </a:bodyPr>
          <a:lstStyle/>
          <a:p>
            <a:r>
              <a:rPr lang="en-US" altLang="zh-TW" sz="2400" dirty="0">
                <a:latin typeface="+mn-ea"/>
                <a:cs typeface="Times New Roman" panose="02020603050405020304" pitchFamily="18" charset="0"/>
              </a:rPr>
              <a:t>math </a:t>
            </a:r>
            <a:r>
              <a:rPr lang="en-US" altLang="zh-TW" sz="2400" b="1" dirty="0">
                <a:latin typeface="+mn-ea"/>
                <a:cs typeface="Times New Roman" panose="02020603050405020304" pitchFamily="18" charset="0"/>
              </a:rPr>
              <a:t>CH1-CH2</a:t>
            </a:r>
          </a:p>
          <a:p>
            <a:r>
              <a:rPr lang="en-US" altLang="zh-TW" sz="2000" dirty="0">
                <a:latin typeface="+mn-ea"/>
                <a:cs typeface="Times New Roman" panose="02020603050405020304" pitchFamily="18" charset="0"/>
              </a:rPr>
              <a:t>Measure</a:t>
            </a:r>
            <a:r>
              <a:rPr lang="zh-TW" altLang="en-US" sz="2000" dirty="0">
                <a:latin typeface="+mn-ea"/>
                <a:cs typeface="Times New Roman" panose="02020603050405020304" pitchFamily="18" charset="0"/>
              </a:rPr>
              <a:t>讀取</a:t>
            </a:r>
            <a:r>
              <a:rPr lang="zh-TW" altLang="en-US" sz="2000" b="1" dirty="0">
                <a:latin typeface="+mn-ea"/>
                <a:cs typeface="Times New Roman" panose="02020603050405020304" pitchFamily="18" charset="0"/>
              </a:rPr>
              <a:t>平均值</a:t>
            </a:r>
          </a:p>
        </p:txBody>
      </p:sp>
      <p:sp>
        <p:nvSpPr>
          <p:cNvPr id="11" name="矩形: 圓角 10">
            <a:extLst>
              <a:ext uri="{FF2B5EF4-FFF2-40B4-BE49-F238E27FC236}">
                <a16:creationId xmlns:a16="http://schemas.microsoft.com/office/drawing/2014/main" id="{FF6C15D9-C7D3-46AE-BD05-FEA922CFE344}"/>
              </a:ext>
            </a:extLst>
          </p:cNvPr>
          <p:cNvSpPr/>
          <p:nvPr/>
        </p:nvSpPr>
        <p:spPr>
          <a:xfrm>
            <a:off x="6876256" y="1195445"/>
            <a:ext cx="577708" cy="4663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12" name="矩形: 圓角 11">
            <a:extLst>
              <a:ext uri="{FF2B5EF4-FFF2-40B4-BE49-F238E27FC236}">
                <a16:creationId xmlns:a16="http://schemas.microsoft.com/office/drawing/2014/main" id="{89D1D9AC-3F8A-41C0-8E52-48C26DCC6A16}"/>
              </a:ext>
            </a:extLst>
          </p:cNvPr>
          <p:cNvSpPr/>
          <p:nvPr/>
        </p:nvSpPr>
        <p:spPr>
          <a:xfrm>
            <a:off x="6150218" y="2559701"/>
            <a:ext cx="1303746" cy="4663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pic>
        <p:nvPicPr>
          <p:cNvPr id="3" name="圖片 2">
            <a:extLst>
              <a:ext uri="{FF2B5EF4-FFF2-40B4-BE49-F238E27FC236}">
                <a16:creationId xmlns:a16="http://schemas.microsoft.com/office/drawing/2014/main" id="{744B7A4E-2F0D-43F2-8458-A1FFD107C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44" y="4077073"/>
            <a:ext cx="3516339" cy="2637254"/>
          </a:xfrm>
          <a:prstGeom prst="rect">
            <a:avLst/>
          </a:prstGeom>
        </p:spPr>
      </p:pic>
    </p:spTree>
    <p:extLst>
      <p:ext uri="{BB962C8B-B14F-4D97-AF65-F5344CB8AC3E}">
        <p14:creationId xmlns:p14="http://schemas.microsoft.com/office/powerpoint/2010/main" val="347619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標題 3"/>
          <p:cNvSpPr>
            <a:spLocks noGrp="1"/>
          </p:cNvSpPr>
          <p:nvPr>
            <p:ph type="title"/>
          </p:nvPr>
        </p:nvSpPr>
        <p:spPr>
          <a:xfrm>
            <a:off x="1539200" y="106741"/>
            <a:ext cx="7512034" cy="769499"/>
          </a:xfrm>
        </p:spPr>
        <p:txBody>
          <a:bodyPr/>
          <a:lstStyle/>
          <a:p>
            <a:r>
              <a:rPr lang="zh-TW" sz="3600" dirty="0">
                <a:solidFill>
                  <a:srgbClr val="00B050"/>
                </a:solidFill>
                <a:latin typeface="+mn-ea"/>
                <a:ea typeface="+mn-ea"/>
              </a:rPr>
              <a:t>信號處理</a:t>
            </a:r>
            <a:r>
              <a:rPr lang="zh-TW" altLang="zh-TW" sz="3600" dirty="0">
                <a:solidFill>
                  <a:srgbClr val="00B050"/>
                </a:solidFill>
                <a:latin typeface="+mn-ea"/>
                <a:ea typeface="+mn-ea"/>
              </a:rPr>
              <a:t>-</a:t>
            </a:r>
            <a:r>
              <a:rPr lang="en-US" altLang="zh-TW" sz="3600" dirty="0">
                <a:solidFill>
                  <a:srgbClr val="00B050"/>
                </a:solidFill>
                <a:latin typeface="+mn-ea"/>
                <a:ea typeface="+mn-ea"/>
              </a:rPr>
              <a:t>MEASURE/ CURSOR</a:t>
            </a:r>
            <a:endParaRPr lang="zh-TW" altLang="zh-TW" sz="3600" dirty="0">
              <a:solidFill>
                <a:srgbClr val="00B050"/>
              </a:solidFill>
              <a:latin typeface="+mn-ea"/>
              <a:ea typeface="+mn-ea"/>
              <a:cs typeface="Times New Roman" pitchFamily="18" charset="0"/>
            </a:endParaRPr>
          </a:p>
        </p:txBody>
      </p:sp>
      <p:grpSp>
        <p:nvGrpSpPr>
          <p:cNvPr id="2" name="群組 1">
            <a:extLst>
              <a:ext uri="{FF2B5EF4-FFF2-40B4-BE49-F238E27FC236}">
                <a16:creationId xmlns:a16="http://schemas.microsoft.com/office/drawing/2014/main" id="{EF233CDF-701E-4B08-A930-C7A92A1DF286}"/>
              </a:ext>
            </a:extLst>
          </p:cNvPr>
          <p:cNvGrpSpPr>
            <a:grpSpLocks noChangeAspect="1"/>
          </p:cNvGrpSpPr>
          <p:nvPr/>
        </p:nvGrpSpPr>
        <p:grpSpPr>
          <a:xfrm>
            <a:off x="245856" y="1226047"/>
            <a:ext cx="4387986" cy="3571105"/>
            <a:chOff x="1958288" y="1114910"/>
            <a:chExt cx="7056784" cy="5743090"/>
          </a:xfrm>
        </p:grpSpPr>
        <p:pic>
          <p:nvPicPr>
            <p:cNvPr id="53250" name="Picture 5"/>
            <p:cNvPicPr>
              <a:picLocks noChangeAspect="1" noChangeArrowheads="1"/>
            </p:cNvPicPr>
            <p:nvPr/>
          </p:nvPicPr>
          <p:blipFill>
            <a:blip r:embed="rId2" cstate="print"/>
            <a:srcRect/>
            <a:stretch>
              <a:fillRect/>
            </a:stretch>
          </p:blipFill>
          <p:spPr bwMode="auto">
            <a:xfrm>
              <a:off x="1979613" y="2708275"/>
              <a:ext cx="5532437" cy="4149725"/>
            </a:xfrm>
            <a:prstGeom prst="rect">
              <a:avLst/>
            </a:prstGeom>
            <a:ln>
              <a:noFill/>
            </a:ln>
            <a:effectLst>
              <a:outerShdw blurRad="190500" algn="tl" rotWithShape="0">
                <a:srgbClr val="000000">
                  <a:alpha val="70000"/>
                </a:srgbClr>
              </a:outerShdw>
            </a:effectLst>
          </p:spPr>
        </p:pic>
        <p:pic>
          <p:nvPicPr>
            <p:cNvPr id="5" name="Picture 4"/>
            <p:cNvPicPr>
              <a:picLocks noChangeAspect="1" noChangeArrowheads="1"/>
            </p:cNvPicPr>
            <p:nvPr/>
          </p:nvPicPr>
          <p:blipFill>
            <a:blip r:embed="rId3" cstate="print"/>
            <a:srcRect/>
            <a:stretch>
              <a:fillRect/>
            </a:stretch>
          </p:blipFill>
          <p:spPr bwMode="auto">
            <a:xfrm>
              <a:off x="1958288" y="1214754"/>
              <a:ext cx="7056784" cy="1323148"/>
            </a:xfrm>
            <a:prstGeom prst="round2DiagRect">
              <a:avLst>
                <a:gd name="adj1" fmla="val 16667"/>
                <a:gd name="adj2" fmla="val 13651"/>
              </a:avLst>
            </a:prstGeom>
            <a:ln w="88900" cap="sq">
              <a:solidFill>
                <a:srgbClr val="FFFFFF"/>
              </a:solidFill>
              <a:miter lim="800000"/>
            </a:ln>
            <a:effectLst>
              <a:outerShdw blurRad="254000" algn="tl" rotWithShape="0">
                <a:srgbClr val="000000">
                  <a:alpha val="43000"/>
                </a:srgbClr>
              </a:outerShdw>
            </a:effectLst>
          </p:spPr>
        </p:pic>
        <p:sp>
          <p:nvSpPr>
            <p:cNvPr id="6" name="圓角矩形 5"/>
            <p:cNvSpPr/>
            <p:nvPr/>
          </p:nvSpPr>
          <p:spPr bwMode="auto">
            <a:xfrm>
              <a:off x="4788833" y="1114910"/>
              <a:ext cx="936625" cy="755166"/>
            </a:xfrm>
            <a:prstGeom prst="roundRect">
              <a:avLst/>
            </a:prstGeom>
            <a:noFill/>
            <a:ln w="38100">
              <a:solidFill>
                <a:srgbClr val="0000FF"/>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TW" altLang="en-US">
                <a:solidFill>
                  <a:schemeClr val="tx1"/>
                </a:solidFill>
                <a:ea typeface="新細明體" pitchFamily="18" charset="-120"/>
              </a:endParaRPr>
            </a:p>
          </p:txBody>
        </p:sp>
      </p:grpSp>
      <p:grpSp>
        <p:nvGrpSpPr>
          <p:cNvPr id="7" name="群組 6">
            <a:extLst>
              <a:ext uri="{FF2B5EF4-FFF2-40B4-BE49-F238E27FC236}">
                <a16:creationId xmlns:a16="http://schemas.microsoft.com/office/drawing/2014/main" id="{41163279-A081-40B1-91BA-A897A34A71B0}"/>
              </a:ext>
            </a:extLst>
          </p:cNvPr>
          <p:cNvGrpSpPr>
            <a:grpSpLocks noChangeAspect="1"/>
          </p:cNvGrpSpPr>
          <p:nvPr/>
        </p:nvGrpSpPr>
        <p:grpSpPr>
          <a:xfrm>
            <a:off x="3639309" y="3405104"/>
            <a:ext cx="5256000" cy="3432753"/>
            <a:chOff x="323850" y="1214754"/>
            <a:chExt cx="8572500" cy="5598796"/>
          </a:xfrm>
        </p:grpSpPr>
        <p:pic>
          <p:nvPicPr>
            <p:cNvPr id="8" name="Picture 4">
              <a:extLst>
                <a:ext uri="{FF2B5EF4-FFF2-40B4-BE49-F238E27FC236}">
                  <a16:creationId xmlns:a16="http://schemas.microsoft.com/office/drawing/2014/main" id="{558AE332-3DBD-4F3F-9648-41156295BF0C}"/>
                </a:ext>
              </a:extLst>
            </p:cNvPr>
            <p:cNvPicPr>
              <a:picLocks noChangeAspect="1" noChangeArrowheads="1"/>
            </p:cNvPicPr>
            <p:nvPr/>
          </p:nvPicPr>
          <p:blipFill>
            <a:blip r:embed="rId4" cstate="print"/>
            <a:srcRect/>
            <a:stretch>
              <a:fillRect/>
            </a:stretch>
          </p:blipFill>
          <p:spPr bwMode="auto">
            <a:xfrm>
              <a:off x="323850" y="3752850"/>
              <a:ext cx="4079875" cy="3060700"/>
            </a:xfrm>
            <a:prstGeom prst="rect">
              <a:avLst/>
            </a:prstGeom>
            <a:ln>
              <a:noFill/>
            </a:ln>
            <a:effectLst>
              <a:outerShdw blurRad="190500" algn="tl" rotWithShape="0">
                <a:srgbClr val="000000">
                  <a:alpha val="70000"/>
                </a:srgbClr>
              </a:outerShdw>
            </a:effectLst>
          </p:spPr>
        </p:pic>
        <p:sp>
          <p:nvSpPr>
            <p:cNvPr id="9" name="Line 5">
              <a:extLst>
                <a:ext uri="{FF2B5EF4-FFF2-40B4-BE49-F238E27FC236}">
                  <a16:creationId xmlns:a16="http://schemas.microsoft.com/office/drawing/2014/main" id="{9440587B-B433-4A45-84E0-73C584393D77}"/>
                </a:ext>
              </a:extLst>
            </p:cNvPr>
            <p:cNvSpPr>
              <a:spLocks noChangeShapeType="1"/>
            </p:cNvSpPr>
            <p:nvPr/>
          </p:nvSpPr>
          <p:spPr bwMode="auto">
            <a:xfrm flipH="1">
              <a:off x="2252663" y="3376059"/>
              <a:ext cx="914400" cy="865741"/>
            </a:xfrm>
            <a:prstGeom prst="line">
              <a:avLst/>
            </a:prstGeom>
            <a:noFill/>
            <a:ln w="12700">
              <a:solidFill>
                <a:schemeClr val="tx1"/>
              </a:solidFill>
              <a:round/>
              <a:headEnd/>
              <a:tailEnd type="triangle" w="med" len="med"/>
            </a:ln>
          </p:spPr>
          <p:txBody>
            <a:bodyPr wrap="none" anchor="ctr"/>
            <a:lstStyle/>
            <a:p>
              <a:endParaRPr lang="zh-TW" altLang="en-US">
                <a:solidFill>
                  <a:srgbClr val="0000FF"/>
                </a:solidFill>
              </a:endParaRPr>
            </a:p>
          </p:txBody>
        </p:sp>
        <p:sp>
          <p:nvSpPr>
            <p:cNvPr id="10" name="Line 8">
              <a:extLst>
                <a:ext uri="{FF2B5EF4-FFF2-40B4-BE49-F238E27FC236}">
                  <a16:creationId xmlns:a16="http://schemas.microsoft.com/office/drawing/2014/main" id="{B198628C-A47A-4A42-91F9-82A4269C53D1}"/>
                </a:ext>
              </a:extLst>
            </p:cNvPr>
            <p:cNvSpPr>
              <a:spLocks noChangeShapeType="1"/>
            </p:cNvSpPr>
            <p:nvPr/>
          </p:nvSpPr>
          <p:spPr bwMode="auto">
            <a:xfrm flipH="1">
              <a:off x="2252663" y="3376059"/>
              <a:ext cx="1071563" cy="2437366"/>
            </a:xfrm>
            <a:prstGeom prst="line">
              <a:avLst/>
            </a:prstGeom>
            <a:noFill/>
            <a:ln w="12700">
              <a:solidFill>
                <a:schemeClr val="tx1"/>
              </a:solidFill>
              <a:round/>
              <a:headEnd/>
              <a:tailEnd type="triangle" w="med" len="med"/>
            </a:ln>
          </p:spPr>
          <p:txBody>
            <a:bodyPr wrap="none" anchor="ctr"/>
            <a:lstStyle/>
            <a:p>
              <a:endParaRPr lang="zh-TW" altLang="en-US">
                <a:solidFill>
                  <a:srgbClr val="0000FF"/>
                </a:solidFill>
              </a:endParaRPr>
            </a:p>
          </p:txBody>
        </p:sp>
        <p:pic>
          <p:nvPicPr>
            <p:cNvPr id="11" name="Picture 2052">
              <a:extLst>
                <a:ext uri="{FF2B5EF4-FFF2-40B4-BE49-F238E27FC236}">
                  <a16:creationId xmlns:a16="http://schemas.microsoft.com/office/drawing/2014/main" id="{9E936541-034B-4896-ABA6-222F255AC0F3}"/>
                </a:ext>
              </a:extLst>
            </p:cNvPr>
            <p:cNvPicPr>
              <a:picLocks noChangeAspect="1" noChangeArrowheads="1"/>
            </p:cNvPicPr>
            <p:nvPr/>
          </p:nvPicPr>
          <p:blipFill>
            <a:blip r:embed="rId5" cstate="print"/>
            <a:srcRect/>
            <a:stretch>
              <a:fillRect/>
            </a:stretch>
          </p:blipFill>
          <p:spPr bwMode="auto">
            <a:xfrm>
              <a:off x="4681538" y="3741738"/>
              <a:ext cx="4079875" cy="3060700"/>
            </a:xfrm>
            <a:prstGeom prst="rect">
              <a:avLst/>
            </a:prstGeom>
            <a:ln>
              <a:noFill/>
            </a:ln>
            <a:effectLst>
              <a:outerShdw blurRad="190500" algn="tl" rotWithShape="0">
                <a:srgbClr val="000000">
                  <a:alpha val="70000"/>
                </a:srgbClr>
              </a:outerShdw>
            </a:effectLst>
          </p:spPr>
        </p:pic>
        <p:sp>
          <p:nvSpPr>
            <p:cNvPr id="12" name="Line 2053">
              <a:extLst>
                <a:ext uri="{FF2B5EF4-FFF2-40B4-BE49-F238E27FC236}">
                  <a16:creationId xmlns:a16="http://schemas.microsoft.com/office/drawing/2014/main" id="{F7F5B3F6-71FB-4CB3-8121-3C80FFD5A633}"/>
                </a:ext>
              </a:extLst>
            </p:cNvPr>
            <p:cNvSpPr>
              <a:spLocks noChangeShapeType="1"/>
            </p:cNvSpPr>
            <p:nvPr/>
          </p:nvSpPr>
          <p:spPr bwMode="auto">
            <a:xfrm flipH="1">
              <a:off x="5695019" y="3376059"/>
              <a:ext cx="477835" cy="722866"/>
            </a:xfrm>
            <a:prstGeom prst="line">
              <a:avLst/>
            </a:prstGeom>
            <a:noFill/>
            <a:ln w="12700">
              <a:solidFill>
                <a:schemeClr val="tx1"/>
              </a:solidFill>
              <a:round/>
              <a:headEnd/>
              <a:tailEnd type="triangle" w="med" len="med"/>
            </a:ln>
          </p:spPr>
          <p:txBody>
            <a:bodyPr wrap="none" anchor="ctr"/>
            <a:lstStyle/>
            <a:p>
              <a:endParaRPr lang="zh-TW" altLang="en-US">
                <a:solidFill>
                  <a:srgbClr val="0000FF"/>
                </a:solidFill>
              </a:endParaRPr>
            </a:p>
          </p:txBody>
        </p:sp>
        <p:sp>
          <p:nvSpPr>
            <p:cNvPr id="13" name="Line 2054">
              <a:extLst>
                <a:ext uri="{FF2B5EF4-FFF2-40B4-BE49-F238E27FC236}">
                  <a16:creationId xmlns:a16="http://schemas.microsoft.com/office/drawing/2014/main" id="{69C576CD-D3D8-41AC-9821-CDAD38EE2F21}"/>
                </a:ext>
              </a:extLst>
            </p:cNvPr>
            <p:cNvSpPr>
              <a:spLocks noChangeShapeType="1"/>
            </p:cNvSpPr>
            <p:nvPr/>
          </p:nvSpPr>
          <p:spPr bwMode="auto">
            <a:xfrm>
              <a:off x="6459535" y="3345951"/>
              <a:ext cx="365126" cy="752972"/>
            </a:xfrm>
            <a:prstGeom prst="line">
              <a:avLst/>
            </a:prstGeom>
            <a:noFill/>
            <a:ln w="12700">
              <a:solidFill>
                <a:schemeClr val="tx1"/>
              </a:solidFill>
              <a:round/>
              <a:headEnd/>
              <a:tailEnd type="triangle" w="med" len="med"/>
            </a:ln>
          </p:spPr>
          <p:txBody>
            <a:bodyPr wrap="none" anchor="ctr"/>
            <a:lstStyle/>
            <a:p>
              <a:endParaRPr lang="zh-TW" altLang="en-US">
                <a:solidFill>
                  <a:srgbClr val="0000FF"/>
                </a:solidFill>
              </a:endParaRPr>
            </a:p>
          </p:txBody>
        </p:sp>
        <p:sp>
          <p:nvSpPr>
            <p:cNvPr id="14" name="矩形 10">
              <a:extLst>
                <a:ext uri="{FF2B5EF4-FFF2-40B4-BE49-F238E27FC236}">
                  <a16:creationId xmlns:a16="http://schemas.microsoft.com/office/drawing/2014/main" id="{A94D8C80-9E6D-4595-B628-9BAF5876C4C8}"/>
                </a:ext>
              </a:extLst>
            </p:cNvPr>
            <p:cNvSpPr>
              <a:spLocks noChangeArrowheads="1"/>
            </p:cNvSpPr>
            <p:nvPr/>
          </p:nvSpPr>
          <p:spPr bwMode="auto">
            <a:xfrm>
              <a:off x="2695575" y="2708275"/>
              <a:ext cx="2486025" cy="752972"/>
            </a:xfrm>
            <a:prstGeom prst="rect">
              <a:avLst/>
            </a:prstGeom>
            <a:noFill/>
            <a:ln w="9525">
              <a:noFill/>
              <a:miter lim="800000"/>
              <a:headEnd/>
              <a:tailEnd/>
            </a:ln>
          </p:spPr>
          <p:txBody>
            <a:bodyPr wrap="square">
              <a:spAutoFit/>
            </a:bodyPr>
            <a:lstStyle/>
            <a:p>
              <a:r>
                <a:rPr lang="en-US" altLang="zh-TW" sz="2400" b="1" dirty="0">
                  <a:solidFill>
                    <a:srgbClr val="0000FF"/>
                  </a:solidFill>
                  <a:latin typeface="Times New Roman" pitchFamily="18" charset="0"/>
                  <a:ea typeface="華康楷書體W5" pitchFamily="49" charset="-120"/>
                </a:rPr>
                <a:t>CURSOR</a:t>
              </a:r>
              <a:endParaRPr lang="zh-TW" altLang="en-US" sz="2400" dirty="0">
                <a:solidFill>
                  <a:srgbClr val="0000FF"/>
                </a:solidFill>
              </a:endParaRPr>
            </a:p>
          </p:txBody>
        </p:sp>
        <p:sp>
          <p:nvSpPr>
            <p:cNvPr id="15" name="矩形 11">
              <a:extLst>
                <a:ext uri="{FF2B5EF4-FFF2-40B4-BE49-F238E27FC236}">
                  <a16:creationId xmlns:a16="http://schemas.microsoft.com/office/drawing/2014/main" id="{C9EC683E-B4EA-4275-9B40-5FE3EFA410F9}"/>
                </a:ext>
              </a:extLst>
            </p:cNvPr>
            <p:cNvSpPr>
              <a:spLocks noChangeArrowheads="1"/>
            </p:cNvSpPr>
            <p:nvPr/>
          </p:nvSpPr>
          <p:spPr bwMode="auto">
            <a:xfrm>
              <a:off x="5553075" y="2708275"/>
              <a:ext cx="2414588" cy="752972"/>
            </a:xfrm>
            <a:prstGeom prst="rect">
              <a:avLst/>
            </a:prstGeom>
            <a:noFill/>
            <a:ln w="9525">
              <a:noFill/>
              <a:miter lim="800000"/>
              <a:headEnd/>
              <a:tailEnd/>
            </a:ln>
          </p:spPr>
          <p:txBody>
            <a:bodyPr wrap="square">
              <a:spAutoFit/>
            </a:bodyPr>
            <a:lstStyle/>
            <a:p>
              <a:r>
                <a:rPr lang="en-US" altLang="zh-TW" sz="2400" b="1" dirty="0">
                  <a:solidFill>
                    <a:srgbClr val="0000FF"/>
                  </a:solidFill>
                  <a:latin typeface="Times New Roman" pitchFamily="18" charset="0"/>
                  <a:ea typeface="華康楷書體W5" pitchFamily="49" charset="-120"/>
                </a:rPr>
                <a:t>CURSOR</a:t>
              </a:r>
              <a:endParaRPr lang="zh-TW" altLang="en-US" sz="2400" dirty="0">
                <a:solidFill>
                  <a:srgbClr val="0000FF"/>
                </a:solidFill>
              </a:endParaRPr>
            </a:p>
          </p:txBody>
        </p:sp>
        <p:sp>
          <p:nvSpPr>
            <p:cNvPr id="16" name="圓角矩形 12">
              <a:extLst>
                <a:ext uri="{FF2B5EF4-FFF2-40B4-BE49-F238E27FC236}">
                  <a16:creationId xmlns:a16="http://schemas.microsoft.com/office/drawing/2014/main" id="{0471768E-245B-4513-B040-F2D3BACA5588}"/>
                </a:ext>
              </a:extLst>
            </p:cNvPr>
            <p:cNvSpPr/>
            <p:nvPr/>
          </p:nvSpPr>
          <p:spPr bwMode="auto">
            <a:xfrm>
              <a:off x="7967663" y="3884613"/>
              <a:ext cx="928687" cy="571500"/>
            </a:xfrm>
            <a:prstGeom prst="roundRect">
              <a:avLst/>
            </a:prstGeom>
            <a:noFill/>
            <a:ln w="57150">
              <a:solidFill>
                <a:srgbClr val="0000FF"/>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TW" altLang="en-US">
                <a:solidFill>
                  <a:srgbClr val="0000FF"/>
                </a:solidFill>
                <a:ea typeface="新細明體" pitchFamily="18" charset="-120"/>
              </a:endParaRPr>
            </a:p>
          </p:txBody>
        </p:sp>
        <p:sp>
          <p:nvSpPr>
            <p:cNvPr id="17" name="圓角矩形 13">
              <a:extLst>
                <a:ext uri="{FF2B5EF4-FFF2-40B4-BE49-F238E27FC236}">
                  <a16:creationId xmlns:a16="http://schemas.microsoft.com/office/drawing/2014/main" id="{E1EEC71F-7809-4D8D-9E06-24D5D619E1C2}"/>
                </a:ext>
              </a:extLst>
            </p:cNvPr>
            <p:cNvSpPr/>
            <p:nvPr/>
          </p:nvSpPr>
          <p:spPr bwMode="auto">
            <a:xfrm>
              <a:off x="3538538" y="3884613"/>
              <a:ext cx="928687" cy="571500"/>
            </a:xfrm>
            <a:prstGeom prst="roundRect">
              <a:avLst/>
            </a:prstGeom>
            <a:noFill/>
            <a:ln w="38100">
              <a:solidFill>
                <a:srgbClr val="0000FF"/>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TW" altLang="en-US">
                <a:solidFill>
                  <a:srgbClr val="0000FF"/>
                </a:solidFill>
                <a:ea typeface="新細明體" pitchFamily="18" charset="-120"/>
              </a:endParaRPr>
            </a:p>
          </p:txBody>
        </p:sp>
        <p:pic>
          <p:nvPicPr>
            <p:cNvPr id="18" name="Picture 4">
              <a:extLst>
                <a:ext uri="{FF2B5EF4-FFF2-40B4-BE49-F238E27FC236}">
                  <a16:creationId xmlns:a16="http://schemas.microsoft.com/office/drawing/2014/main" id="{3F59DCE6-01F4-4B63-A502-EAACE0447CFC}"/>
                </a:ext>
              </a:extLst>
            </p:cNvPr>
            <p:cNvPicPr>
              <a:picLocks noChangeAspect="1" noChangeArrowheads="1"/>
            </p:cNvPicPr>
            <p:nvPr/>
          </p:nvPicPr>
          <p:blipFill>
            <a:blip r:embed="rId3" cstate="print"/>
            <a:srcRect/>
            <a:stretch>
              <a:fillRect/>
            </a:stretch>
          </p:blipFill>
          <p:spPr bwMode="auto">
            <a:xfrm>
              <a:off x="1115616" y="1214754"/>
              <a:ext cx="7056784" cy="1323147"/>
            </a:xfrm>
            <a:prstGeom prst="round2DiagRect">
              <a:avLst>
                <a:gd name="adj1" fmla="val 16667"/>
                <a:gd name="adj2" fmla="val 13651"/>
              </a:avLst>
            </a:prstGeom>
            <a:ln w="88900" cap="sq">
              <a:solidFill>
                <a:srgbClr val="FFFFFF"/>
              </a:solidFill>
              <a:miter lim="800000"/>
            </a:ln>
            <a:effectLst>
              <a:outerShdw blurRad="254000" algn="tl" rotWithShape="0">
                <a:srgbClr val="000000">
                  <a:alpha val="43000"/>
                </a:srgbClr>
              </a:outerShdw>
            </a:effectLst>
          </p:spPr>
        </p:pic>
        <p:sp>
          <p:nvSpPr>
            <p:cNvPr id="19" name="圓角矩形 15">
              <a:extLst>
                <a:ext uri="{FF2B5EF4-FFF2-40B4-BE49-F238E27FC236}">
                  <a16:creationId xmlns:a16="http://schemas.microsoft.com/office/drawing/2014/main" id="{40DA98D3-28DA-4600-B240-F4E72217E843}"/>
                </a:ext>
              </a:extLst>
            </p:cNvPr>
            <p:cNvSpPr/>
            <p:nvPr/>
          </p:nvSpPr>
          <p:spPr bwMode="auto">
            <a:xfrm>
              <a:off x="3995738" y="1844675"/>
              <a:ext cx="936625" cy="647700"/>
            </a:xfrm>
            <a:prstGeom prst="roundRect">
              <a:avLst/>
            </a:prstGeom>
            <a:noFill/>
            <a:ln w="38100">
              <a:solidFill>
                <a:srgbClr val="0000FF"/>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TW" altLang="en-US">
                <a:solidFill>
                  <a:srgbClr val="0000FF"/>
                </a:solidFill>
                <a:ea typeface="新細明體" pitchFamily="18" charset="-120"/>
              </a:endParaRPr>
            </a:p>
          </p:txBody>
        </p:sp>
      </p:grpSp>
      <p:sp>
        <p:nvSpPr>
          <p:cNvPr id="20" name="圓角矩形 13">
            <a:extLst>
              <a:ext uri="{FF2B5EF4-FFF2-40B4-BE49-F238E27FC236}">
                <a16:creationId xmlns:a16="http://schemas.microsoft.com/office/drawing/2014/main" id="{C43E686E-984A-43D9-884F-9DC7AF845C19}"/>
              </a:ext>
            </a:extLst>
          </p:cNvPr>
          <p:cNvSpPr/>
          <p:nvPr/>
        </p:nvSpPr>
        <p:spPr bwMode="auto">
          <a:xfrm>
            <a:off x="5610309" y="5962170"/>
            <a:ext cx="569400" cy="737823"/>
          </a:xfrm>
          <a:prstGeom prst="roundRect">
            <a:avLst/>
          </a:prstGeom>
          <a:noFill/>
          <a:ln w="38100">
            <a:solidFill>
              <a:srgbClr val="0000FF"/>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TW" altLang="en-US">
              <a:solidFill>
                <a:srgbClr val="0000FF"/>
              </a:solidFill>
              <a:ea typeface="新細明體" pitchFamily="18" charset="-120"/>
            </a:endParaRPr>
          </a:p>
        </p:txBody>
      </p:sp>
      <p:sp>
        <p:nvSpPr>
          <p:cNvPr id="21" name="圓角矩形 15">
            <a:extLst>
              <a:ext uri="{FF2B5EF4-FFF2-40B4-BE49-F238E27FC236}">
                <a16:creationId xmlns:a16="http://schemas.microsoft.com/office/drawing/2014/main" id="{36AF3D12-863C-4CE7-8E40-FA5A5224C67E}"/>
              </a:ext>
            </a:extLst>
          </p:cNvPr>
          <p:cNvSpPr/>
          <p:nvPr/>
        </p:nvSpPr>
        <p:spPr bwMode="auto">
          <a:xfrm>
            <a:off x="4206233" y="3570607"/>
            <a:ext cx="574267" cy="576273"/>
          </a:xfrm>
          <a:prstGeom prst="roundRect">
            <a:avLst/>
          </a:prstGeom>
          <a:noFill/>
          <a:ln w="38100">
            <a:solidFill>
              <a:srgbClr val="0000FF"/>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TW" altLang="en-US">
              <a:solidFill>
                <a:schemeClr val="tx1"/>
              </a:solidFill>
              <a:ea typeface="新細明體" pitchFamily="18" charset="-120"/>
            </a:endParaRPr>
          </a:p>
        </p:txBody>
      </p:sp>
      <p:sp>
        <p:nvSpPr>
          <p:cNvPr id="22" name="Line 8">
            <a:extLst>
              <a:ext uri="{FF2B5EF4-FFF2-40B4-BE49-F238E27FC236}">
                <a16:creationId xmlns:a16="http://schemas.microsoft.com/office/drawing/2014/main" id="{2F082F0D-DE73-4428-9091-ED31AA68A594}"/>
              </a:ext>
            </a:extLst>
          </p:cNvPr>
          <p:cNvSpPr>
            <a:spLocks noChangeShapeType="1"/>
          </p:cNvSpPr>
          <p:nvPr/>
        </p:nvSpPr>
        <p:spPr bwMode="auto">
          <a:xfrm flipH="1" flipV="1">
            <a:off x="4536451" y="4146879"/>
            <a:ext cx="1073858" cy="2071277"/>
          </a:xfrm>
          <a:prstGeom prst="line">
            <a:avLst/>
          </a:prstGeom>
          <a:noFill/>
          <a:ln w="12700">
            <a:solidFill>
              <a:srgbClr val="0000FF"/>
            </a:solidFill>
            <a:round/>
            <a:headEnd/>
            <a:tailEnd type="triangle" w="med" len="med"/>
          </a:ln>
        </p:spPr>
        <p:txBody>
          <a:bodyPr wrap="none" anchor="ctr"/>
          <a:lstStyle/>
          <a:p>
            <a:endParaRPr lang="zh-TW" altLang="en-US"/>
          </a:p>
        </p:txBody>
      </p:sp>
      <p:sp>
        <p:nvSpPr>
          <p:cNvPr id="23" name="圓角矩形 13">
            <a:extLst>
              <a:ext uri="{FF2B5EF4-FFF2-40B4-BE49-F238E27FC236}">
                <a16:creationId xmlns:a16="http://schemas.microsoft.com/office/drawing/2014/main" id="{BB5BD91F-C622-47EC-B488-F6032DA8779F}"/>
              </a:ext>
            </a:extLst>
          </p:cNvPr>
          <p:cNvSpPr/>
          <p:nvPr/>
        </p:nvSpPr>
        <p:spPr bwMode="auto">
          <a:xfrm>
            <a:off x="8284543" y="5941387"/>
            <a:ext cx="569400" cy="737823"/>
          </a:xfrm>
          <a:prstGeom prst="roundRect">
            <a:avLst/>
          </a:prstGeom>
          <a:noFill/>
          <a:ln w="38100">
            <a:solidFill>
              <a:srgbClr val="0000FF"/>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TW" altLang="en-US">
              <a:solidFill>
                <a:srgbClr val="0000FF"/>
              </a:solidFill>
              <a:ea typeface="新細明體" pitchFamily="18" charset="-120"/>
            </a:endParaRPr>
          </a:p>
        </p:txBody>
      </p:sp>
      <p:sp>
        <p:nvSpPr>
          <p:cNvPr id="24" name="矩形 10">
            <a:extLst>
              <a:ext uri="{FF2B5EF4-FFF2-40B4-BE49-F238E27FC236}">
                <a16:creationId xmlns:a16="http://schemas.microsoft.com/office/drawing/2014/main" id="{67DC8926-F2EE-40B4-8828-AAAC116C31F6}"/>
              </a:ext>
            </a:extLst>
          </p:cNvPr>
          <p:cNvSpPr>
            <a:spLocks noChangeArrowheads="1"/>
          </p:cNvSpPr>
          <p:nvPr/>
        </p:nvSpPr>
        <p:spPr bwMode="auto">
          <a:xfrm>
            <a:off x="3774331" y="3179823"/>
            <a:ext cx="1524240" cy="338554"/>
          </a:xfrm>
          <a:prstGeom prst="rect">
            <a:avLst/>
          </a:prstGeom>
          <a:noFill/>
          <a:ln w="9525">
            <a:noFill/>
            <a:miter lim="800000"/>
            <a:headEnd/>
            <a:tailEnd/>
          </a:ln>
        </p:spPr>
        <p:txBody>
          <a:bodyPr wrap="square">
            <a:spAutoFit/>
          </a:bodyPr>
          <a:lstStyle/>
          <a:p>
            <a:r>
              <a:rPr lang="zh-TW" altLang="en-US" sz="1600" b="1" dirty="0">
                <a:solidFill>
                  <a:srgbClr val="0000FF"/>
                </a:solidFill>
                <a:latin typeface="Times New Roman" pitchFamily="18" charset="0"/>
                <a:ea typeface="華康楷書體W5" pitchFamily="49" charset="-120"/>
              </a:rPr>
              <a:t>調整游標位置</a:t>
            </a:r>
            <a:endParaRPr lang="zh-TW" altLang="en-US" sz="1600" dirty="0">
              <a:solidFill>
                <a:srgbClr val="0000FF"/>
              </a:solidFill>
            </a:endParaRPr>
          </a:p>
        </p:txBody>
      </p:sp>
      <p:sp>
        <p:nvSpPr>
          <p:cNvPr id="25" name="圓角矩形 5">
            <a:extLst>
              <a:ext uri="{FF2B5EF4-FFF2-40B4-BE49-F238E27FC236}">
                <a16:creationId xmlns:a16="http://schemas.microsoft.com/office/drawing/2014/main" id="{7640428F-CC80-49DC-854F-8E82AB5122D8}"/>
              </a:ext>
            </a:extLst>
          </p:cNvPr>
          <p:cNvSpPr/>
          <p:nvPr/>
        </p:nvSpPr>
        <p:spPr bwMode="auto">
          <a:xfrm>
            <a:off x="3026908" y="2325319"/>
            <a:ext cx="747424" cy="2071277"/>
          </a:xfrm>
          <a:prstGeom prst="roundRect">
            <a:avLst/>
          </a:prstGeom>
          <a:noFill/>
          <a:ln w="38100">
            <a:solidFill>
              <a:srgbClr val="0000FF"/>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TW" altLang="en-US">
              <a:solidFill>
                <a:schemeClr val="tx1"/>
              </a:solidFill>
              <a:ea typeface="新細明體" pitchFamily="18" charset="-120"/>
            </a:endParaRPr>
          </a:p>
        </p:txBody>
      </p:sp>
      <p:sp>
        <p:nvSpPr>
          <p:cNvPr id="3" name="矩形 2">
            <a:extLst>
              <a:ext uri="{FF2B5EF4-FFF2-40B4-BE49-F238E27FC236}">
                <a16:creationId xmlns:a16="http://schemas.microsoft.com/office/drawing/2014/main" id="{1CE27CD6-B1B2-4753-AAFD-9D8A4A50F0A1}"/>
              </a:ext>
            </a:extLst>
          </p:cNvPr>
          <p:cNvSpPr/>
          <p:nvPr/>
        </p:nvSpPr>
        <p:spPr>
          <a:xfrm>
            <a:off x="1724038" y="856715"/>
            <a:ext cx="1301575" cy="369332"/>
          </a:xfrm>
          <a:prstGeom prst="rect">
            <a:avLst/>
          </a:prstGeom>
        </p:spPr>
        <p:txBody>
          <a:bodyPr wrap="none">
            <a:spAutoFit/>
          </a:bodyPr>
          <a:lstStyle/>
          <a:p>
            <a:r>
              <a:rPr lang="en-US" altLang="zh-TW" b="1" dirty="0">
                <a:solidFill>
                  <a:srgbClr val="00B050"/>
                </a:solidFill>
                <a:latin typeface="+mn-ea"/>
              </a:rPr>
              <a:t>MEASURE</a:t>
            </a:r>
            <a:endParaRPr lang="zh-TW" altLang="en-US" b="1" dirty="0"/>
          </a:p>
        </p:txBody>
      </p:sp>
      <p:sp>
        <p:nvSpPr>
          <p:cNvPr id="4" name="矩形 3">
            <a:extLst>
              <a:ext uri="{FF2B5EF4-FFF2-40B4-BE49-F238E27FC236}">
                <a16:creationId xmlns:a16="http://schemas.microsoft.com/office/drawing/2014/main" id="{8D2C9AC7-09D1-41AA-8A12-400ABB6A0F7B}"/>
              </a:ext>
            </a:extLst>
          </p:cNvPr>
          <p:cNvSpPr/>
          <p:nvPr/>
        </p:nvSpPr>
        <p:spPr>
          <a:xfrm>
            <a:off x="5568343" y="2974565"/>
            <a:ext cx="1144865" cy="369332"/>
          </a:xfrm>
          <a:prstGeom prst="rect">
            <a:avLst/>
          </a:prstGeom>
        </p:spPr>
        <p:txBody>
          <a:bodyPr wrap="none">
            <a:spAutoFit/>
          </a:bodyPr>
          <a:lstStyle/>
          <a:p>
            <a:r>
              <a:rPr lang="en-US" altLang="zh-TW" b="1" dirty="0">
                <a:solidFill>
                  <a:srgbClr val="00B050"/>
                </a:solidFill>
                <a:latin typeface="+mn-ea"/>
              </a:rPr>
              <a:t>CURSOR</a:t>
            </a:r>
            <a:endParaRPr lang="zh-TW" altLang="en-US" b="1" dirty="0"/>
          </a:p>
        </p:txBody>
      </p:sp>
      <p:sp>
        <p:nvSpPr>
          <p:cNvPr id="28" name="矩形 27">
            <a:extLst>
              <a:ext uri="{FF2B5EF4-FFF2-40B4-BE49-F238E27FC236}">
                <a16:creationId xmlns:a16="http://schemas.microsoft.com/office/drawing/2014/main" id="{9E17CEEC-C45E-4403-8B63-5BA373329372}"/>
              </a:ext>
            </a:extLst>
          </p:cNvPr>
          <p:cNvSpPr/>
          <p:nvPr/>
        </p:nvSpPr>
        <p:spPr>
          <a:xfrm>
            <a:off x="4764476" y="1109563"/>
            <a:ext cx="3761427" cy="646331"/>
          </a:xfrm>
          <a:prstGeom prst="rect">
            <a:avLst/>
          </a:prstGeom>
        </p:spPr>
        <p:txBody>
          <a:bodyPr wrap="square">
            <a:spAutoFit/>
          </a:bodyPr>
          <a:lstStyle/>
          <a:p>
            <a:pPr marL="285750" indent="-285750">
              <a:buFont typeface="Wingdings" panose="05000000000000000000" pitchFamily="2" charset="2"/>
              <a:buChar char="l"/>
            </a:pPr>
            <a:r>
              <a:rPr lang="en-US" altLang="zh-TW" b="1" dirty="0">
                <a:solidFill>
                  <a:srgbClr val="0000FF"/>
                </a:solidFill>
                <a:latin typeface="+mn-ea"/>
              </a:rPr>
              <a:t>MEASURE: </a:t>
            </a:r>
          </a:p>
          <a:p>
            <a:r>
              <a:rPr lang="zh-TW" altLang="en-US" b="1" dirty="0">
                <a:solidFill>
                  <a:srgbClr val="0000FF"/>
                </a:solidFill>
                <a:latin typeface="+mn-ea"/>
              </a:rPr>
              <a:t>直接自動測量 </a:t>
            </a:r>
            <a:r>
              <a:rPr lang="en-US" altLang="zh-TW" b="1" dirty="0" err="1">
                <a:solidFill>
                  <a:srgbClr val="0000FF"/>
                </a:solidFill>
                <a:latin typeface="+mn-ea"/>
              </a:rPr>
              <a:t>Vpp</a:t>
            </a:r>
            <a:r>
              <a:rPr lang="zh-TW" altLang="en-US" b="1" dirty="0">
                <a:solidFill>
                  <a:srgbClr val="0000FF"/>
                </a:solidFill>
                <a:latin typeface="+mn-ea"/>
              </a:rPr>
              <a:t>，頻率，週期 等</a:t>
            </a:r>
            <a:endParaRPr lang="zh-TW" altLang="en-US" b="1" dirty="0">
              <a:solidFill>
                <a:srgbClr val="0000FF"/>
              </a:solidFill>
            </a:endParaRPr>
          </a:p>
        </p:txBody>
      </p:sp>
      <p:sp>
        <p:nvSpPr>
          <p:cNvPr id="29" name="矩形 28">
            <a:extLst>
              <a:ext uri="{FF2B5EF4-FFF2-40B4-BE49-F238E27FC236}">
                <a16:creationId xmlns:a16="http://schemas.microsoft.com/office/drawing/2014/main" id="{1EFDC005-BB2E-4E48-AA11-835C260FF6AB}"/>
              </a:ext>
            </a:extLst>
          </p:cNvPr>
          <p:cNvSpPr/>
          <p:nvPr/>
        </p:nvSpPr>
        <p:spPr>
          <a:xfrm>
            <a:off x="4768854" y="1967879"/>
            <a:ext cx="4339650" cy="923330"/>
          </a:xfrm>
          <a:prstGeom prst="rect">
            <a:avLst/>
          </a:prstGeom>
        </p:spPr>
        <p:txBody>
          <a:bodyPr wrap="none">
            <a:spAutoFit/>
          </a:bodyPr>
          <a:lstStyle/>
          <a:p>
            <a:pPr marL="285750" indent="-285750">
              <a:buFont typeface="Wingdings" panose="05000000000000000000" pitchFamily="2" charset="2"/>
              <a:buChar char="l"/>
            </a:pPr>
            <a:r>
              <a:rPr lang="en-US" altLang="zh-TW" b="1" dirty="0">
                <a:solidFill>
                  <a:srgbClr val="0000FF"/>
                </a:solidFill>
                <a:latin typeface="+mn-ea"/>
              </a:rPr>
              <a:t>CURSOR:</a:t>
            </a:r>
            <a:r>
              <a:rPr lang="zh-TW" altLang="en-US" b="1" dirty="0">
                <a:solidFill>
                  <a:srgbClr val="0000FF"/>
                </a:solidFill>
                <a:latin typeface="+mn-ea"/>
              </a:rPr>
              <a:t> </a:t>
            </a:r>
            <a:endParaRPr lang="en-US" altLang="zh-TW" b="1" dirty="0">
              <a:solidFill>
                <a:srgbClr val="0000FF"/>
              </a:solidFill>
              <a:latin typeface="+mn-ea"/>
            </a:endParaRPr>
          </a:p>
          <a:p>
            <a:r>
              <a:rPr lang="zh-TW" altLang="en-US" b="1" dirty="0">
                <a:solidFill>
                  <a:srgbClr val="0000FF"/>
                </a:solidFill>
                <a:latin typeface="+mn-ea"/>
              </a:rPr>
              <a:t>選擇縱軸</a:t>
            </a:r>
            <a:r>
              <a:rPr lang="en-US" altLang="zh-TW" b="1" dirty="0">
                <a:solidFill>
                  <a:srgbClr val="0000FF"/>
                </a:solidFill>
                <a:latin typeface="+mn-ea"/>
              </a:rPr>
              <a:t>(</a:t>
            </a:r>
            <a:r>
              <a:rPr lang="zh-TW" altLang="en-US" b="1" dirty="0">
                <a:solidFill>
                  <a:srgbClr val="0000FF"/>
                </a:solidFill>
                <a:latin typeface="+mn-ea"/>
              </a:rPr>
              <a:t>電壓</a:t>
            </a:r>
            <a:r>
              <a:rPr lang="en-US" altLang="zh-TW" b="1" dirty="0">
                <a:solidFill>
                  <a:srgbClr val="0000FF"/>
                </a:solidFill>
                <a:latin typeface="+mn-ea"/>
              </a:rPr>
              <a:t>)</a:t>
            </a:r>
            <a:r>
              <a:rPr lang="zh-TW" altLang="en-US" b="1" dirty="0">
                <a:solidFill>
                  <a:srgbClr val="0000FF"/>
                </a:solidFill>
                <a:latin typeface="+mn-ea"/>
              </a:rPr>
              <a:t>或橫軸</a:t>
            </a:r>
            <a:r>
              <a:rPr lang="en-US" altLang="zh-TW" b="1" dirty="0">
                <a:solidFill>
                  <a:srgbClr val="0000FF"/>
                </a:solidFill>
                <a:latin typeface="+mn-ea"/>
              </a:rPr>
              <a:t>(</a:t>
            </a:r>
            <a:r>
              <a:rPr lang="zh-TW" altLang="en-US" b="1" dirty="0">
                <a:solidFill>
                  <a:srgbClr val="0000FF"/>
                </a:solidFill>
                <a:latin typeface="+mn-ea"/>
              </a:rPr>
              <a:t>時間</a:t>
            </a:r>
            <a:r>
              <a:rPr lang="en-US" altLang="zh-TW" b="1" dirty="0">
                <a:solidFill>
                  <a:srgbClr val="0000FF"/>
                </a:solidFill>
                <a:latin typeface="+mn-ea"/>
              </a:rPr>
              <a:t>)</a:t>
            </a:r>
          </a:p>
          <a:p>
            <a:r>
              <a:rPr lang="zh-TW" altLang="en-US" b="1" dirty="0">
                <a:solidFill>
                  <a:srgbClr val="0000FF"/>
                </a:solidFill>
                <a:latin typeface="+mn-ea"/>
              </a:rPr>
              <a:t>手動調整游標位置可得位置，二游標差值</a:t>
            </a:r>
            <a:endParaRPr lang="zh-TW" altLang="en-US" b="1" dirty="0">
              <a:solidFill>
                <a:srgbClr val="0000FF"/>
              </a:solidFill>
            </a:endParaRPr>
          </a:p>
        </p:txBody>
      </p:sp>
    </p:spTree>
    <p:extLst>
      <p:ext uri="{BB962C8B-B14F-4D97-AF65-F5344CB8AC3E}">
        <p14:creationId xmlns:p14="http://schemas.microsoft.com/office/powerpoint/2010/main" val="3710419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solidFill>
            <a:schemeClr val="bg1"/>
          </a:solidFill>
        </p:spPr>
        <p:txBody>
          <a:bodyPr/>
          <a:lstStyle/>
          <a:p>
            <a:pPr eaLnBrk="1" hangingPunct="1">
              <a:defRPr/>
            </a:pPr>
            <a:r>
              <a:rPr lang="zh-TW" altLang="en-US" dirty="0">
                <a:solidFill>
                  <a:srgbClr val="0000CC"/>
                </a:solidFill>
                <a:effectLst/>
              </a:rPr>
              <a:t>實驗紀錄</a:t>
            </a:r>
            <a:endParaRPr lang="en-US" altLang="zh-TW" dirty="0">
              <a:solidFill>
                <a:srgbClr val="0000CC"/>
              </a:solidFill>
              <a:effectLst/>
            </a:endParaRPr>
          </a:p>
        </p:txBody>
      </p:sp>
      <p:pic>
        <p:nvPicPr>
          <p:cNvPr id="8209" name="Picture 17"/>
          <p:cNvPicPr>
            <a:picLocks noChangeAspect="1" noChangeArrowheads="1"/>
          </p:cNvPicPr>
          <p:nvPr/>
        </p:nvPicPr>
        <p:blipFill>
          <a:blip r:embed="rId3" cstate="print"/>
          <a:srcRect/>
          <a:stretch>
            <a:fillRect/>
          </a:stretch>
        </p:blipFill>
        <p:spPr bwMode="auto">
          <a:xfrm>
            <a:off x="9508582" y="5341022"/>
            <a:ext cx="2524371" cy="1019104"/>
          </a:xfrm>
          <a:prstGeom prst="rect">
            <a:avLst/>
          </a:prstGeom>
          <a:ln>
            <a:noFill/>
          </a:ln>
          <a:effectLst>
            <a:outerShdw blurRad="190500" algn="tl" rotWithShape="0">
              <a:srgbClr val="000000">
                <a:alpha val="70000"/>
              </a:srgbClr>
            </a:outerShdw>
          </a:effectLst>
        </p:spPr>
      </p:pic>
      <p:grpSp>
        <p:nvGrpSpPr>
          <p:cNvPr id="5" name="群組 4">
            <a:extLst>
              <a:ext uri="{FF2B5EF4-FFF2-40B4-BE49-F238E27FC236}">
                <a16:creationId xmlns:a16="http://schemas.microsoft.com/office/drawing/2014/main" id="{9BE40DEB-B749-4028-A2B1-CAD06F333CE4}"/>
              </a:ext>
            </a:extLst>
          </p:cNvPr>
          <p:cNvGrpSpPr>
            <a:grpSpLocks noChangeAspect="1"/>
          </p:cNvGrpSpPr>
          <p:nvPr/>
        </p:nvGrpSpPr>
        <p:grpSpPr>
          <a:xfrm>
            <a:off x="5480196" y="4898110"/>
            <a:ext cx="2808000" cy="1868499"/>
            <a:chOff x="5004448" y="4418546"/>
            <a:chExt cx="3600000" cy="2395509"/>
          </a:xfrm>
        </p:grpSpPr>
        <p:sp>
          <p:nvSpPr>
            <p:cNvPr id="8198" name="Oval 8"/>
            <p:cNvSpPr>
              <a:spLocks noChangeArrowheads="1"/>
            </p:cNvSpPr>
            <p:nvPr/>
          </p:nvSpPr>
          <p:spPr bwMode="auto">
            <a:xfrm>
              <a:off x="6241085" y="4418546"/>
              <a:ext cx="605648" cy="2395509"/>
            </a:xfrm>
            <a:prstGeom prst="ellipse">
              <a:avLst/>
            </a:prstGeom>
            <a:noFill/>
            <a:ln w="57150">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p>
          </p:txBody>
        </p:sp>
        <p:sp>
          <p:nvSpPr>
            <p:cNvPr id="8199" name="Line 9"/>
            <p:cNvSpPr>
              <a:spLocks noChangeShapeType="1"/>
            </p:cNvSpPr>
            <p:nvPr/>
          </p:nvSpPr>
          <p:spPr bwMode="auto">
            <a:xfrm flipV="1">
              <a:off x="5004448" y="5633021"/>
              <a:ext cx="3600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00" name="Text Box 10"/>
            <p:cNvSpPr txBox="1">
              <a:spLocks noChangeArrowheads="1"/>
            </p:cNvSpPr>
            <p:nvPr/>
          </p:nvSpPr>
          <p:spPr bwMode="auto">
            <a:xfrm>
              <a:off x="7896235" y="5108041"/>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2800" dirty="0">
                  <a:latin typeface="Arial" charset="0"/>
                </a:rPr>
                <a:t>d</a:t>
              </a:r>
            </a:p>
          </p:txBody>
        </p:sp>
        <p:sp>
          <p:nvSpPr>
            <p:cNvPr id="8201" name="Line 11"/>
            <p:cNvSpPr>
              <a:spLocks noChangeShapeType="1"/>
            </p:cNvSpPr>
            <p:nvPr/>
          </p:nvSpPr>
          <p:spPr bwMode="auto">
            <a:xfrm flipV="1">
              <a:off x="6538069" y="4444948"/>
              <a:ext cx="15016" cy="11898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02" name="Text Box 12"/>
            <p:cNvSpPr txBox="1">
              <a:spLocks noChangeArrowheads="1"/>
            </p:cNvSpPr>
            <p:nvPr/>
          </p:nvSpPr>
          <p:spPr bwMode="auto">
            <a:xfrm>
              <a:off x="6420138" y="4975970"/>
              <a:ext cx="189186" cy="4094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2400" b="1" dirty="0">
                  <a:latin typeface="Arial" charset="0"/>
                </a:rPr>
                <a:t>R</a:t>
              </a:r>
            </a:p>
          </p:txBody>
        </p:sp>
      </p:grpSp>
      <p:sp>
        <p:nvSpPr>
          <p:cNvPr id="2" name="矩形 1">
            <a:extLst>
              <a:ext uri="{FF2B5EF4-FFF2-40B4-BE49-F238E27FC236}">
                <a16:creationId xmlns:a16="http://schemas.microsoft.com/office/drawing/2014/main" id="{CE2B5F64-EC3D-4E6A-A192-8301D303B062}"/>
              </a:ext>
            </a:extLst>
          </p:cNvPr>
          <p:cNvSpPr/>
          <p:nvPr/>
        </p:nvSpPr>
        <p:spPr>
          <a:xfrm>
            <a:off x="422398" y="963813"/>
            <a:ext cx="8038033" cy="562590"/>
          </a:xfrm>
          <a:prstGeom prst="rect">
            <a:avLst/>
          </a:prstGeom>
        </p:spPr>
        <p:txBody>
          <a:bodyPr wrap="square">
            <a:spAutoFit/>
          </a:bodyPr>
          <a:lstStyle/>
          <a:p>
            <a:pPr>
              <a:lnSpc>
                <a:spcPct val="120000"/>
              </a:lnSpc>
              <a:spcBef>
                <a:spcPts val="600"/>
              </a:spcBef>
              <a:spcAft>
                <a:spcPts val="0"/>
              </a:spcAft>
            </a:pPr>
            <a:r>
              <a:rPr lang="en-US" altLang="zh-TW" sz="2800" dirty="0">
                <a:latin typeface="+mn-ea"/>
                <a:cs typeface="Times New Roman" panose="02020603050405020304" pitchFamily="18" charset="0"/>
              </a:rPr>
              <a:t>1. </a:t>
            </a:r>
            <a:r>
              <a:rPr lang="zh-TW" altLang="en-US" sz="2800" dirty="0">
                <a:latin typeface="+mn-ea"/>
                <a:cs typeface="Times New Roman" panose="02020603050405020304" pitchFamily="18" charset="0"/>
              </a:rPr>
              <a:t>單一線圈磁場分布（直流量測，電流</a:t>
            </a:r>
            <a:r>
              <a:rPr lang="en-US" altLang="zh-TW" sz="2800" dirty="0">
                <a:latin typeface="+mn-ea"/>
                <a:cs typeface="Times New Roman" panose="02020603050405020304" pitchFamily="18" charset="0"/>
              </a:rPr>
              <a:t>1.5 A</a:t>
            </a:r>
            <a:r>
              <a:rPr lang="zh-TW" altLang="en-US" sz="2800" dirty="0">
                <a:latin typeface="+mn-ea"/>
                <a:cs typeface="Times New Roman" panose="02020603050405020304" pitchFamily="18" charset="0"/>
              </a:rPr>
              <a:t>）</a:t>
            </a:r>
            <a:endParaRPr lang="en-US" altLang="zh-TW" sz="2800" dirty="0">
              <a:latin typeface="+mn-ea"/>
              <a:cs typeface="Times New Roman" panose="02020603050405020304" pitchFamily="18" charset="0"/>
            </a:endParaRPr>
          </a:p>
        </p:txBody>
      </p:sp>
      <p:graphicFrame>
        <p:nvGraphicFramePr>
          <p:cNvPr id="12" name="Object 4">
            <a:extLst>
              <a:ext uri="{FF2B5EF4-FFF2-40B4-BE49-F238E27FC236}">
                <a16:creationId xmlns:a16="http://schemas.microsoft.com/office/drawing/2014/main" id="{9CDDE070-7398-4CBC-94A6-C523C075C1CC}"/>
              </a:ext>
            </a:extLst>
          </p:cNvPr>
          <p:cNvGraphicFramePr>
            <a:graphicFrameLocks noChangeAspect="1"/>
          </p:cNvGraphicFramePr>
          <p:nvPr>
            <p:extLst>
              <p:ext uri="{D42A27DB-BD31-4B8C-83A1-F6EECF244321}">
                <p14:modId xmlns:p14="http://schemas.microsoft.com/office/powerpoint/2010/main" val="2409316189"/>
              </p:ext>
            </p:extLst>
          </p:nvPr>
        </p:nvGraphicFramePr>
        <p:xfrm>
          <a:off x="3059832" y="4552749"/>
          <a:ext cx="1824117" cy="1900587"/>
        </p:xfrm>
        <a:graphic>
          <a:graphicData uri="http://schemas.openxmlformats.org/presentationml/2006/ole">
            <mc:AlternateContent xmlns:mc="http://schemas.openxmlformats.org/markup-compatibility/2006">
              <mc:Choice xmlns:v="urn:schemas-microsoft-com:vml" Requires="v">
                <p:oleObj spid="_x0000_s4152" r:id="rId4" imgW="1565529" imgH="1796288" progId="">
                  <p:embed/>
                </p:oleObj>
              </mc:Choice>
              <mc:Fallback>
                <p:oleObj r:id="rId4" imgW="1565529" imgH="1796288" progId="">
                  <p:embed/>
                  <p:pic>
                    <p:nvPicPr>
                      <p:cNvPr id="12" name="Object 4">
                        <a:extLst>
                          <a:ext uri="{FF2B5EF4-FFF2-40B4-BE49-F238E27FC236}">
                            <a16:creationId xmlns:a16="http://schemas.microsoft.com/office/drawing/2014/main" id="{9CDDE070-7398-4CBC-94A6-C523C075C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4552749"/>
                        <a:ext cx="1824117" cy="1900587"/>
                      </a:xfrm>
                      <a:prstGeom prst="rect">
                        <a:avLst/>
                      </a:prstGeom>
                      <a:noFill/>
                    </p:spPr>
                  </p:pic>
                </p:oleObj>
              </mc:Fallback>
            </mc:AlternateContent>
          </a:graphicData>
        </a:graphic>
      </p:graphicFrame>
      <p:sp>
        <p:nvSpPr>
          <p:cNvPr id="13" name="Rectangle 8">
            <a:extLst>
              <a:ext uri="{FF2B5EF4-FFF2-40B4-BE49-F238E27FC236}">
                <a16:creationId xmlns:a16="http://schemas.microsoft.com/office/drawing/2014/main" id="{49191E0F-AA1D-4D62-B12E-7592A02A0D38}"/>
              </a:ext>
            </a:extLst>
          </p:cNvPr>
          <p:cNvSpPr>
            <a:spLocks noChangeArrowheads="1"/>
          </p:cNvSpPr>
          <p:nvPr/>
        </p:nvSpPr>
        <p:spPr bwMode="auto">
          <a:xfrm>
            <a:off x="638487" y="4649635"/>
            <a:ext cx="2094186" cy="116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lnSpc>
                <a:spcPct val="120000"/>
              </a:lnSpc>
            </a:pPr>
            <a:r>
              <a:rPr lang="zh-TW" altLang="en-US" sz="2000" b="1" dirty="0">
                <a:latin typeface="+mn-ea"/>
                <a:ea typeface="+mn-ea"/>
                <a:cs typeface="Times New Roman" pitchFamily="18" charset="0"/>
              </a:rPr>
              <a:t>場線圈 參數</a:t>
            </a:r>
          </a:p>
          <a:p>
            <a:pPr eaLnBrk="1" hangingPunct="1">
              <a:lnSpc>
                <a:spcPct val="120000"/>
              </a:lnSpc>
            </a:pPr>
            <a:r>
              <a:rPr lang="en-US" altLang="zh-TW" sz="2000" b="1" i="1" dirty="0">
                <a:latin typeface="+mn-ea"/>
                <a:ea typeface="+mn-ea"/>
                <a:cs typeface="Times New Roman" pitchFamily="18" charset="0"/>
              </a:rPr>
              <a:t>N </a:t>
            </a:r>
            <a:r>
              <a:rPr lang="en-US" altLang="zh-TW" sz="2000" b="1" dirty="0">
                <a:latin typeface="+mn-ea"/>
                <a:ea typeface="+mn-ea"/>
                <a:cs typeface="Times New Roman" pitchFamily="18" charset="0"/>
              </a:rPr>
              <a:t>= 200</a:t>
            </a:r>
            <a:r>
              <a:rPr lang="zh-TW" altLang="en-US" sz="2000" b="1" dirty="0">
                <a:latin typeface="+mn-ea"/>
                <a:ea typeface="+mn-ea"/>
                <a:cs typeface="Times New Roman" pitchFamily="18" charset="0"/>
              </a:rPr>
              <a:t>圈</a:t>
            </a:r>
          </a:p>
          <a:p>
            <a:pPr eaLnBrk="1" hangingPunct="1">
              <a:lnSpc>
                <a:spcPct val="120000"/>
              </a:lnSpc>
            </a:pPr>
            <a:r>
              <a:rPr lang="en-US" altLang="zh-TW" sz="2000" b="1" i="1" dirty="0">
                <a:latin typeface="+mn-ea"/>
                <a:ea typeface="+mn-ea"/>
                <a:cs typeface="Times New Roman" pitchFamily="18" charset="0"/>
              </a:rPr>
              <a:t>R </a:t>
            </a:r>
            <a:r>
              <a:rPr lang="en-US" altLang="zh-TW" sz="2000" b="1" dirty="0">
                <a:latin typeface="+mn-ea"/>
                <a:ea typeface="+mn-ea"/>
                <a:cs typeface="Times New Roman" pitchFamily="18" charset="0"/>
              </a:rPr>
              <a:t>= 10.25 cm</a:t>
            </a:r>
            <a:r>
              <a:rPr lang="zh-TW" altLang="en-US" sz="2000" b="1" dirty="0">
                <a:latin typeface="+mn-ea"/>
                <a:ea typeface="+mn-ea"/>
                <a:cs typeface="Times New Roman" pitchFamily="18" charset="0"/>
              </a:rPr>
              <a:t>。 </a:t>
            </a:r>
          </a:p>
        </p:txBody>
      </p:sp>
      <p:sp>
        <p:nvSpPr>
          <p:cNvPr id="14" name="Text Box 31">
            <a:extLst>
              <a:ext uri="{FF2B5EF4-FFF2-40B4-BE49-F238E27FC236}">
                <a16:creationId xmlns:a16="http://schemas.microsoft.com/office/drawing/2014/main" id="{BD5ED124-0782-490C-8621-4EB16A948D67}"/>
              </a:ext>
            </a:extLst>
          </p:cNvPr>
          <p:cNvSpPr txBox="1">
            <a:spLocks noChangeArrowheads="1"/>
          </p:cNvSpPr>
          <p:nvPr/>
        </p:nvSpPr>
        <p:spPr bwMode="auto">
          <a:xfrm>
            <a:off x="248441" y="4229794"/>
            <a:ext cx="2232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marL="357188" indent="-357188" eaLnBrk="1" hangingPunct="1"/>
            <a:r>
              <a:rPr lang="en-US" altLang="zh-TW" sz="2400" b="1" dirty="0">
                <a:solidFill>
                  <a:srgbClr val="0000CC"/>
                </a:solidFill>
                <a:latin typeface="+mn-ea"/>
                <a:ea typeface="+mn-ea"/>
              </a:rPr>
              <a:t>(1)</a:t>
            </a:r>
            <a:r>
              <a:rPr lang="zh-TW" altLang="en-US" sz="2400" b="1" dirty="0">
                <a:solidFill>
                  <a:srgbClr val="0000CC"/>
                </a:solidFill>
                <a:latin typeface="+mn-ea"/>
                <a:ea typeface="+mn-ea"/>
              </a:rPr>
              <a:t>單一 線圈</a:t>
            </a:r>
          </a:p>
        </p:txBody>
      </p:sp>
      <p:graphicFrame>
        <p:nvGraphicFramePr>
          <p:cNvPr id="15" name="圖表 14">
            <a:extLst>
              <a:ext uri="{FF2B5EF4-FFF2-40B4-BE49-F238E27FC236}">
                <a16:creationId xmlns:a16="http://schemas.microsoft.com/office/drawing/2014/main" id="{9CFCBDD8-BFD3-4775-A875-D6DDEF9F4561}"/>
              </a:ext>
            </a:extLst>
          </p:cNvPr>
          <p:cNvGraphicFramePr>
            <a:graphicFrameLocks noChangeAspect="1"/>
          </p:cNvGraphicFramePr>
          <p:nvPr>
            <p:extLst>
              <p:ext uri="{D42A27DB-BD31-4B8C-83A1-F6EECF244321}">
                <p14:modId xmlns:p14="http://schemas.microsoft.com/office/powerpoint/2010/main" val="2453446447"/>
              </p:ext>
            </p:extLst>
          </p:nvPr>
        </p:nvGraphicFramePr>
        <p:xfrm>
          <a:off x="0" y="1723333"/>
          <a:ext cx="4320001" cy="2520000"/>
        </p:xfrm>
        <a:graphic>
          <a:graphicData uri="http://schemas.openxmlformats.org/drawingml/2006/chart">
            <c:chart xmlns:c="http://schemas.openxmlformats.org/drawingml/2006/chart" xmlns:r="http://schemas.openxmlformats.org/officeDocument/2006/relationships" r:id="rId6"/>
          </a:graphicData>
        </a:graphic>
      </p:graphicFrame>
      <p:sp>
        <p:nvSpPr>
          <p:cNvPr id="3" name="矩形 2">
            <a:extLst>
              <a:ext uri="{FF2B5EF4-FFF2-40B4-BE49-F238E27FC236}">
                <a16:creationId xmlns:a16="http://schemas.microsoft.com/office/drawing/2014/main" id="{BF24B93D-8073-496C-923F-3C8B4F1FD4DE}"/>
              </a:ext>
            </a:extLst>
          </p:cNvPr>
          <p:cNvSpPr/>
          <p:nvPr/>
        </p:nvSpPr>
        <p:spPr>
          <a:xfrm>
            <a:off x="3174653" y="1819547"/>
            <a:ext cx="2844000" cy="338554"/>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r>
              <a:rPr lang="zh-TW" altLang="en-US" sz="1600" dirty="0"/>
              <a:t>I= 0 A, V=13</a:t>
            </a:r>
            <a:r>
              <a:rPr lang="en-US" altLang="zh-TW" sz="1600" dirty="0"/>
              <a:t>5</a:t>
            </a:r>
            <a:r>
              <a:rPr lang="zh-TW" altLang="en-US" sz="1600" dirty="0"/>
              <a:t> mV，扣除背景值</a:t>
            </a:r>
          </a:p>
        </p:txBody>
      </p:sp>
      <p:sp>
        <p:nvSpPr>
          <p:cNvPr id="4" name="箭號: 向右 3">
            <a:extLst>
              <a:ext uri="{FF2B5EF4-FFF2-40B4-BE49-F238E27FC236}">
                <a16:creationId xmlns:a16="http://schemas.microsoft.com/office/drawing/2014/main" id="{299B21F9-9C9B-4FC5-A271-E8976BE626F8}"/>
              </a:ext>
            </a:extLst>
          </p:cNvPr>
          <p:cNvSpPr/>
          <p:nvPr/>
        </p:nvSpPr>
        <p:spPr>
          <a:xfrm>
            <a:off x="4059683" y="2195572"/>
            <a:ext cx="79208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6A5CD2C7-33DB-46FA-81EF-11509BEDD9D7}"/>
              </a:ext>
            </a:extLst>
          </p:cNvPr>
          <p:cNvSpPr txBox="1"/>
          <p:nvPr/>
        </p:nvSpPr>
        <p:spPr>
          <a:xfrm>
            <a:off x="9472874" y="4455995"/>
            <a:ext cx="2224583" cy="369332"/>
          </a:xfrm>
          <a:prstGeom prst="rect">
            <a:avLst/>
          </a:prstGeom>
          <a:noFill/>
        </p:spPr>
        <p:txBody>
          <a:bodyPr wrap="none" rtlCol="0">
            <a:spAutoFit/>
          </a:bodyPr>
          <a:lstStyle/>
          <a:p>
            <a:r>
              <a:rPr lang="zh-TW" altLang="en-US" dirty="0"/>
              <a:t>凱華測試</a:t>
            </a:r>
            <a:r>
              <a:rPr lang="en-US" altLang="zh-TW" dirty="0"/>
              <a:t>:</a:t>
            </a:r>
            <a:r>
              <a:rPr lang="zh-TW" altLang="en-US" dirty="0"/>
              <a:t> </a:t>
            </a:r>
            <a:r>
              <a:rPr lang="en-US" altLang="zh-TW" dirty="0"/>
              <a:t>3.07 mV/G</a:t>
            </a:r>
            <a:endParaRPr lang="zh-TW" altLang="en-US" dirty="0"/>
          </a:p>
        </p:txBody>
      </p:sp>
      <p:graphicFrame>
        <p:nvGraphicFramePr>
          <p:cNvPr id="20" name="Object 15">
            <a:extLst>
              <a:ext uri="{FF2B5EF4-FFF2-40B4-BE49-F238E27FC236}">
                <a16:creationId xmlns:a16="http://schemas.microsoft.com/office/drawing/2014/main" id="{9323BB24-C1E2-49CF-9B1B-843055267D27}"/>
              </a:ext>
            </a:extLst>
          </p:cNvPr>
          <p:cNvGraphicFramePr>
            <a:graphicFrameLocks noChangeAspect="1"/>
          </p:cNvGraphicFramePr>
          <p:nvPr>
            <p:extLst>
              <p:ext uri="{D42A27DB-BD31-4B8C-83A1-F6EECF244321}">
                <p14:modId xmlns:p14="http://schemas.microsoft.com/office/powerpoint/2010/main" val="4057491610"/>
              </p:ext>
            </p:extLst>
          </p:nvPr>
        </p:nvGraphicFramePr>
        <p:xfrm>
          <a:off x="666404" y="5861259"/>
          <a:ext cx="1824117" cy="652515"/>
        </p:xfrm>
        <a:graphic>
          <a:graphicData uri="http://schemas.openxmlformats.org/presentationml/2006/ole">
            <mc:AlternateContent xmlns:mc="http://schemas.openxmlformats.org/markup-compatibility/2006">
              <mc:Choice xmlns:v="urn:schemas-microsoft-com:vml" Requires="v">
                <p:oleObj spid="_x0000_s4153" name="方程式" r:id="rId7" imgW="1384300" imgH="495300" progId="Equation.3">
                  <p:embed/>
                </p:oleObj>
              </mc:Choice>
              <mc:Fallback>
                <p:oleObj name="方程式" r:id="rId7" imgW="1384300" imgH="495300" progId="Equation.3">
                  <p:embed/>
                  <p:pic>
                    <p:nvPicPr>
                      <p:cNvPr id="1026" name="Object 15"/>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404" y="5861259"/>
                        <a:ext cx="1824117" cy="652515"/>
                      </a:xfrm>
                      <a:prstGeom prst="rect">
                        <a:avLst/>
                      </a:prstGeom>
                      <a:solidFill>
                        <a:schemeClr val="bg1"/>
                      </a:solidFill>
                      <a:ln w="9525">
                        <a:solidFill>
                          <a:schemeClr val="tx1"/>
                        </a:solidFill>
                        <a:miter lim="800000"/>
                        <a:headEnd/>
                        <a:tailEnd/>
                      </a:ln>
                    </p:spPr>
                  </p:pic>
                </p:oleObj>
              </mc:Fallback>
            </mc:AlternateContent>
          </a:graphicData>
        </a:graphic>
      </p:graphicFrame>
      <p:sp>
        <p:nvSpPr>
          <p:cNvPr id="6" name="矩形 5">
            <a:extLst>
              <a:ext uri="{FF2B5EF4-FFF2-40B4-BE49-F238E27FC236}">
                <a16:creationId xmlns:a16="http://schemas.microsoft.com/office/drawing/2014/main" id="{F4599AB8-377D-4539-BDE1-12A93DEAB9C5}"/>
              </a:ext>
            </a:extLst>
          </p:cNvPr>
          <p:cNvSpPr/>
          <p:nvPr/>
        </p:nvSpPr>
        <p:spPr>
          <a:xfrm>
            <a:off x="666404" y="6535180"/>
            <a:ext cx="2924198" cy="276999"/>
          </a:xfrm>
          <a:prstGeom prst="rect">
            <a:avLst/>
          </a:prstGeom>
          <a:solidFill>
            <a:schemeClr val="bg1"/>
          </a:solidFill>
        </p:spPr>
        <p:txBody>
          <a:bodyPr wrap="none">
            <a:spAutoFit/>
          </a:bodyPr>
          <a:lstStyle/>
          <a:p>
            <a:r>
              <a:rPr lang="zh-TW" altLang="en-US" sz="1200" dirty="0">
                <a:latin typeface="+mn-ea"/>
                <a:cs typeface="Times New Roman" panose="02020603050405020304" pitchFamily="18" charset="0"/>
                <a:sym typeface="Symbol" pitchFamily="18" charset="2"/>
              </a:rPr>
              <a:t></a:t>
            </a:r>
            <a:r>
              <a:rPr lang="en-US" altLang="zh-TW" sz="1200" baseline="-25000" dirty="0">
                <a:latin typeface="+mn-ea"/>
                <a:cs typeface="Times New Roman" panose="02020603050405020304" pitchFamily="18" charset="0"/>
              </a:rPr>
              <a:t>0</a:t>
            </a:r>
            <a:r>
              <a:rPr lang="en-US" altLang="zh-TW" sz="1200" dirty="0">
                <a:latin typeface="+mn-ea"/>
                <a:cs typeface="Times New Roman" panose="02020603050405020304" pitchFamily="18" charset="0"/>
              </a:rPr>
              <a:t> </a:t>
            </a:r>
            <a:r>
              <a:rPr lang="en-US" altLang="zh-TW" sz="1200" dirty="0">
                <a:latin typeface="+mn-ea"/>
                <a:cs typeface="Times New Roman" panose="02020603050405020304" pitchFamily="18" charset="0"/>
                <a:sym typeface="Symbol" pitchFamily="18" charset="2"/>
              </a:rPr>
              <a:t>= 4</a:t>
            </a:r>
            <a:r>
              <a:rPr lang="en-US" altLang="zh-TW" sz="1200" dirty="0">
                <a:latin typeface="+mn-ea"/>
                <a:cs typeface="Times New Roman" panose="02020603050405020304" pitchFamily="18" charset="0"/>
              </a:rPr>
              <a:t>10</a:t>
            </a:r>
            <a:r>
              <a:rPr lang="en-US" altLang="zh-TW" sz="1200" baseline="30000" dirty="0">
                <a:latin typeface="+mn-ea"/>
                <a:cs typeface="Times New Roman" panose="02020603050405020304" pitchFamily="18" charset="0"/>
                <a:sym typeface="Symbol" pitchFamily="18" charset="2"/>
              </a:rPr>
              <a:t>-7</a:t>
            </a:r>
            <a:r>
              <a:rPr lang="en-US" altLang="zh-TW" sz="1200" dirty="0">
                <a:latin typeface="+mn-ea"/>
                <a:cs typeface="Times New Roman" panose="02020603050405020304" pitchFamily="18" charset="0"/>
                <a:sym typeface="Symbol" pitchFamily="18" charset="2"/>
              </a:rPr>
              <a:t> </a:t>
            </a:r>
            <a:r>
              <a:rPr lang="en-US" altLang="zh-TW" sz="1200" dirty="0" err="1">
                <a:latin typeface="+mn-ea"/>
                <a:cs typeface="Times New Roman" panose="02020603050405020304" pitchFamily="18" charset="0"/>
                <a:sym typeface="Symbol" pitchFamily="18" charset="2"/>
              </a:rPr>
              <a:t>T</a:t>
            </a:r>
            <a:r>
              <a:rPr lang="en-US" altLang="zh-TW" sz="1200" dirty="0" err="1">
                <a:latin typeface="+mn-ea"/>
                <a:cs typeface="Times New Roman" panose="02020603050405020304" pitchFamily="18" charset="0"/>
              </a:rPr>
              <a:t>m</a:t>
            </a:r>
            <a:r>
              <a:rPr lang="en-US" altLang="zh-TW" sz="1200" dirty="0">
                <a:latin typeface="+mn-ea"/>
                <a:cs typeface="Times New Roman" panose="02020603050405020304" pitchFamily="18" charset="0"/>
              </a:rPr>
              <a:t>/A = 1.26</a:t>
            </a:r>
            <a:r>
              <a:rPr lang="en-US" altLang="zh-TW" sz="1200" dirty="0">
                <a:latin typeface="+mn-ea"/>
                <a:cs typeface="Times New Roman" panose="02020603050405020304" pitchFamily="18" charset="0"/>
                <a:sym typeface="Symbol" pitchFamily="18" charset="2"/>
              </a:rPr>
              <a:t></a:t>
            </a:r>
            <a:r>
              <a:rPr lang="en-US" altLang="zh-TW" sz="1200" dirty="0">
                <a:latin typeface="+mn-ea"/>
                <a:cs typeface="Times New Roman" panose="02020603050405020304" pitchFamily="18" charset="0"/>
              </a:rPr>
              <a:t>10</a:t>
            </a:r>
            <a:r>
              <a:rPr lang="en-US" altLang="zh-TW" sz="1200" baseline="30000" dirty="0">
                <a:latin typeface="+mn-ea"/>
                <a:cs typeface="Times New Roman" panose="02020603050405020304" pitchFamily="18" charset="0"/>
                <a:sym typeface="Symbol" pitchFamily="18" charset="2"/>
              </a:rPr>
              <a:t>-6</a:t>
            </a:r>
            <a:r>
              <a:rPr lang="en-US" altLang="zh-TW" sz="1200" dirty="0">
                <a:latin typeface="+mn-ea"/>
                <a:cs typeface="Times New Roman" panose="02020603050405020304" pitchFamily="18" charset="0"/>
                <a:sym typeface="Symbol" pitchFamily="18" charset="2"/>
              </a:rPr>
              <a:t> </a:t>
            </a:r>
            <a:r>
              <a:rPr lang="en-US" altLang="zh-TW" sz="1200" dirty="0" err="1">
                <a:latin typeface="+mn-ea"/>
                <a:cs typeface="Times New Roman" panose="02020603050405020304" pitchFamily="18" charset="0"/>
                <a:sym typeface="Symbol" pitchFamily="18" charset="2"/>
              </a:rPr>
              <a:t>T</a:t>
            </a:r>
            <a:r>
              <a:rPr lang="en-US" altLang="zh-TW" sz="1200" dirty="0" err="1">
                <a:latin typeface="+mn-ea"/>
                <a:cs typeface="Times New Roman" panose="02020603050405020304" pitchFamily="18" charset="0"/>
              </a:rPr>
              <a:t>m</a:t>
            </a:r>
            <a:r>
              <a:rPr lang="en-US" altLang="zh-TW" sz="1200" dirty="0">
                <a:latin typeface="+mn-ea"/>
                <a:cs typeface="Times New Roman" panose="02020603050405020304" pitchFamily="18" charset="0"/>
              </a:rPr>
              <a:t>/A </a:t>
            </a:r>
            <a:endParaRPr lang="zh-TW" altLang="en-US" sz="1200" dirty="0"/>
          </a:p>
        </p:txBody>
      </p:sp>
      <p:sp>
        <p:nvSpPr>
          <p:cNvPr id="7" name="文字方塊 6">
            <a:extLst>
              <a:ext uri="{FF2B5EF4-FFF2-40B4-BE49-F238E27FC236}">
                <a16:creationId xmlns:a16="http://schemas.microsoft.com/office/drawing/2014/main" id="{B25FE19F-9125-4589-BBBF-12C2ACA4CD9A}"/>
              </a:ext>
            </a:extLst>
          </p:cNvPr>
          <p:cNvSpPr txBox="1"/>
          <p:nvPr/>
        </p:nvSpPr>
        <p:spPr>
          <a:xfrm>
            <a:off x="4274356" y="4189237"/>
            <a:ext cx="4762140" cy="598802"/>
          </a:xfrm>
          <a:prstGeom prst="roundRect">
            <a:avLst>
              <a:gd name="adj" fmla="val 9425"/>
            </a:avLst>
          </a:prstGeom>
          <a:noFill/>
          <a:ln>
            <a:solidFill>
              <a:srgbClr val="0000CC"/>
            </a:solidFill>
          </a:ln>
        </p:spPr>
        <p:txBody>
          <a:bodyPr wrap="square" lIns="36000" tIns="0" rIns="36000" bIns="0" rtlCol="0">
            <a:spAutoFit/>
          </a:bodyPr>
          <a:lstStyle/>
          <a:p>
            <a:pPr>
              <a:lnSpc>
                <a:spcPct val="120000"/>
              </a:lnSpc>
            </a:pPr>
            <a:r>
              <a:rPr lang="en-US" altLang="zh-TW" sz="1600" dirty="0">
                <a:solidFill>
                  <a:srgbClr val="0000CC"/>
                </a:solidFill>
              </a:rPr>
              <a:t>B</a:t>
            </a:r>
            <a:r>
              <a:rPr lang="zh-TW" altLang="en-US" sz="1600" baseline="-25000" dirty="0">
                <a:solidFill>
                  <a:srgbClr val="0000CC"/>
                </a:solidFill>
              </a:rPr>
              <a:t>理論</a:t>
            </a:r>
            <a:r>
              <a:rPr lang="en-US" altLang="zh-TW" sz="1600" dirty="0">
                <a:solidFill>
                  <a:srgbClr val="0000CC"/>
                </a:solidFill>
              </a:rPr>
              <a:t>=1.26*10</a:t>
            </a:r>
            <a:r>
              <a:rPr lang="en-US" altLang="zh-TW" sz="1600" baseline="30000" dirty="0">
                <a:solidFill>
                  <a:srgbClr val="0000CC"/>
                </a:solidFill>
              </a:rPr>
              <a:t>-6</a:t>
            </a:r>
            <a:r>
              <a:rPr lang="en-US" altLang="zh-TW" sz="1600" dirty="0">
                <a:solidFill>
                  <a:srgbClr val="0000CC"/>
                </a:solidFill>
              </a:rPr>
              <a:t>*200*1.5*0.1025</a:t>
            </a:r>
            <a:r>
              <a:rPr lang="en-US" altLang="zh-TW" sz="1600" baseline="30000" dirty="0">
                <a:solidFill>
                  <a:srgbClr val="0000CC"/>
                </a:solidFill>
              </a:rPr>
              <a:t>2</a:t>
            </a:r>
            <a:r>
              <a:rPr lang="en-US" altLang="zh-TW" sz="1600" dirty="0">
                <a:solidFill>
                  <a:srgbClr val="0000CC"/>
                </a:solidFill>
              </a:rPr>
              <a:t>/(2*0.1025</a:t>
            </a:r>
            <a:r>
              <a:rPr lang="en-US" altLang="zh-TW" sz="1600" baseline="30000" dirty="0">
                <a:solidFill>
                  <a:srgbClr val="0000CC"/>
                </a:solidFill>
              </a:rPr>
              <a:t>3</a:t>
            </a:r>
            <a:r>
              <a:rPr lang="en-US" altLang="zh-TW" sz="1600" dirty="0">
                <a:solidFill>
                  <a:srgbClr val="0000CC"/>
                </a:solidFill>
              </a:rPr>
              <a:t>)=18.44 G</a:t>
            </a:r>
          </a:p>
          <a:p>
            <a:pPr>
              <a:lnSpc>
                <a:spcPct val="120000"/>
              </a:lnSpc>
            </a:pPr>
            <a:r>
              <a:rPr lang="en-US" altLang="zh-TW" sz="1600" b="1" dirty="0">
                <a:solidFill>
                  <a:srgbClr val="0000CC"/>
                </a:solidFill>
              </a:rPr>
              <a:t>Sensitivity : </a:t>
            </a:r>
            <a:r>
              <a:rPr lang="en-US" altLang="zh-TW" sz="1600" dirty="0">
                <a:solidFill>
                  <a:srgbClr val="0000CC"/>
                </a:solidFill>
              </a:rPr>
              <a:t>57 mV/18.44 G=3.09 mV/G</a:t>
            </a:r>
            <a:endParaRPr lang="zh-TW" altLang="en-US" sz="1600" dirty="0">
              <a:solidFill>
                <a:srgbClr val="0000CC"/>
              </a:solidFill>
            </a:endParaRPr>
          </a:p>
        </p:txBody>
      </p:sp>
      <p:graphicFrame>
        <p:nvGraphicFramePr>
          <p:cNvPr id="22" name="圖表 21">
            <a:extLst>
              <a:ext uri="{FF2B5EF4-FFF2-40B4-BE49-F238E27FC236}">
                <a16:creationId xmlns:a16="http://schemas.microsoft.com/office/drawing/2014/main" id="{8D4404EC-B921-40A2-ACEF-CC6D7DC824E3}"/>
              </a:ext>
            </a:extLst>
          </p:cNvPr>
          <p:cNvGraphicFramePr>
            <a:graphicFrameLocks/>
          </p:cNvGraphicFramePr>
          <p:nvPr>
            <p:extLst>
              <p:ext uri="{D42A27DB-BD31-4B8C-83A1-F6EECF244321}">
                <p14:modId xmlns:p14="http://schemas.microsoft.com/office/powerpoint/2010/main" val="1695767487"/>
              </p:ext>
            </p:extLst>
          </p:nvPr>
        </p:nvGraphicFramePr>
        <p:xfrm>
          <a:off x="4586094" y="1700808"/>
          <a:ext cx="4320000" cy="2520000"/>
        </p:xfrm>
        <a:graphic>
          <a:graphicData uri="http://schemas.openxmlformats.org/drawingml/2006/chart">
            <c:chart xmlns:c="http://schemas.openxmlformats.org/drawingml/2006/chart" xmlns:r="http://schemas.openxmlformats.org/officeDocument/2006/relationships" r:id="rId9"/>
          </a:graphicData>
        </a:graphic>
      </p:graphicFrame>
      <p:sp>
        <p:nvSpPr>
          <p:cNvPr id="8" name="文字方塊 7">
            <a:extLst>
              <a:ext uri="{FF2B5EF4-FFF2-40B4-BE49-F238E27FC236}">
                <a16:creationId xmlns:a16="http://schemas.microsoft.com/office/drawing/2014/main" id="{DD258FCA-321C-4A35-9496-1F5F917C4472}"/>
              </a:ext>
            </a:extLst>
          </p:cNvPr>
          <p:cNvSpPr txBox="1"/>
          <p:nvPr/>
        </p:nvSpPr>
        <p:spPr>
          <a:xfrm>
            <a:off x="6372200" y="2478378"/>
            <a:ext cx="824265" cy="338554"/>
          </a:xfrm>
          <a:prstGeom prst="rect">
            <a:avLst/>
          </a:prstGeom>
          <a:noFill/>
        </p:spPr>
        <p:txBody>
          <a:bodyPr wrap="none" rtlCol="0">
            <a:spAutoFit/>
          </a:bodyPr>
          <a:lstStyle/>
          <a:p>
            <a:r>
              <a:rPr lang="en-US" altLang="zh-TW" sz="1600" dirty="0">
                <a:solidFill>
                  <a:srgbClr val="0000CC"/>
                </a:solidFill>
              </a:rPr>
              <a:t>(22, 57)</a:t>
            </a:r>
            <a:endParaRPr lang="zh-TW" altLang="en-US" sz="1600" dirty="0">
              <a:solidFill>
                <a:srgbClr val="0000CC"/>
              </a:solidFill>
            </a:endParaRPr>
          </a:p>
        </p:txBody>
      </p:sp>
      <p:cxnSp>
        <p:nvCxnSpPr>
          <p:cNvPr id="10" name="直線單箭頭接點 9">
            <a:extLst>
              <a:ext uri="{FF2B5EF4-FFF2-40B4-BE49-F238E27FC236}">
                <a16:creationId xmlns:a16="http://schemas.microsoft.com/office/drawing/2014/main" id="{BFC0C505-14EB-4001-B230-4D64EA3BFC8A}"/>
              </a:ext>
            </a:extLst>
          </p:cNvPr>
          <p:cNvCxnSpPr>
            <a:cxnSpLocks/>
          </p:cNvCxnSpPr>
          <p:nvPr/>
        </p:nvCxnSpPr>
        <p:spPr>
          <a:xfrm flipH="1">
            <a:off x="6761114" y="2286496"/>
            <a:ext cx="241" cy="244734"/>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97F4D1A6-19F0-4383-9D55-4052CC222F2E}"/>
              </a:ext>
            </a:extLst>
          </p:cNvPr>
          <p:cNvSpPr/>
          <p:nvPr/>
        </p:nvSpPr>
        <p:spPr>
          <a:xfrm>
            <a:off x="666404" y="1516414"/>
            <a:ext cx="2755883" cy="369332"/>
          </a:xfrm>
          <a:prstGeom prst="rect">
            <a:avLst/>
          </a:prstGeom>
        </p:spPr>
        <p:txBody>
          <a:bodyPr wrap="none">
            <a:spAutoFit/>
          </a:bodyPr>
          <a:lstStyle/>
          <a:p>
            <a:r>
              <a:rPr lang="en-US" altLang="zh-TW" b="1" dirty="0">
                <a:latin typeface="+mn-ea"/>
                <a:cs typeface="Times New Roman" panose="02020603050405020304" pitchFamily="18" charset="0"/>
              </a:rPr>
              <a:t>CH1-CH2</a:t>
            </a:r>
            <a:r>
              <a:rPr lang="zh-TW" altLang="en-US" b="1" dirty="0">
                <a:latin typeface="+mn-ea"/>
                <a:cs typeface="Times New Roman" panose="02020603050405020304" pitchFamily="18" charset="0"/>
              </a:rPr>
              <a:t> </a:t>
            </a:r>
            <a:r>
              <a:rPr lang="en-US" altLang="zh-TW" b="1" dirty="0">
                <a:latin typeface="+mn-ea"/>
                <a:cs typeface="Times New Roman" panose="02020603050405020304" pitchFamily="18" charset="0"/>
              </a:rPr>
              <a:t>(=CH1-2.5 V)</a:t>
            </a:r>
            <a:endParaRPr lang="zh-TW" altLang="en-US" dirty="0"/>
          </a:p>
        </p:txBody>
      </p:sp>
      <p:pic>
        <p:nvPicPr>
          <p:cNvPr id="9" name="圖片 8">
            <a:extLst>
              <a:ext uri="{FF2B5EF4-FFF2-40B4-BE49-F238E27FC236}">
                <a16:creationId xmlns:a16="http://schemas.microsoft.com/office/drawing/2014/main" id="{55F6DC21-35BD-4C86-AC47-DEC764569C69}"/>
              </a:ext>
            </a:extLst>
          </p:cNvPr>
          <p:cNvPicPr>
            <a:picLocks noChangeAspect="1"/>
          </p:cNvPicPr>
          <p:nvPr/>
        </p:nvPicPr>
        <p:blipFill>
          <a:blip r:embed="rId10"/>
          <a:stretch>
            <a:fillRect/>
          </a:stretch>
        </p:blipFill>
        <p:spPr>
          <a:xfrm>
            <a:off x="9472874" y="1056942"/>
            <a:ext cx="6691098" cy="3399053"/>
          </a:xfrm>
          <a:prstGeom prst="rect">
            <a:avLst/>
          </a:prstGeom>
        </p:spPr>
      </p:pic>
    </p:spTree>
    <p:extLst>
      <p:ext uri="{BB962C8B-B14F-4D97-AF65-F5344CB8AC3E}">
        <p14:creationId xmlns:p14="http://schemas.microsoft.com/office/powerpoint/2010/main" val="3243604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116632"/>
            <a:ext cx="7164000" cy="790228"/>
          </a:xfrm>
          <a:solidFill>
            <a:schemeClr val="bg1"/>
          </a:solidFill>
        </p:spPr>
        <p:txBody>
          <a:bodyPr/>
          <a:lstStyle/>
          <a:p>
            <a:r>
              <a:rPr lang="zh-TW" altLang="en-US" sz="4000" dirty="0">
                <a:solidFill>
                  <a:srgbClr val="0000CC"/>
                </a:solidFill>
                <a:latin typeface="+mn-ea"/>
                <a:ea typeface="+mn-ea"/>
                <a:cs typeface="Times New Roman" panose="02020603050405020304" pitchFamily="18" charset="0"/>
              </a:rPr>
              <a:t>實驗</a:t>
            </a:r>
            <a:r>
              <a:rPr lang="en-US" altLang="zh-TW" sz="4000" dirty="0">
                <a:solidFill>
                  <a:srgbClr val="0000CC"/>
                </a:solidFill>
                <a:latin typeface="+mn-ea"/>
                <a:ea typeface="+mn-ea"/>
                <a:cs typeface="Times New Roman" panose="02020603050405020304" pitchFamily="18" charset="0"/>
              </a:rPr>
              <a:t>2</a:t>
            </a:r>
            <a:r>
              <a:rPr lang="zh-TW" altLang="en-US" sz="4000" dirty="0">
                <a:solidFill>
                  <a:srgbClr val="0000CC"/>
                </a:solidFill>
                <a:latin typeface="+mn-ea"/>
                <a:ea typeface="+mn-ea"/>
                <a:cs typeface="Times New Roman" panose="02020603050405020304" pitchFamily="18" charset="0"/>
              </a:rPr>
              <a:t> </a:t>
            </a:r>
            <a:r>
              <a:rPr lang="en-US" altLang="zh-TW" sz="4000" dirty="0">
                <a:solidFill>
                  <a:srgbClr val="0000CC"/>
                </a:solidFill>
                <a:latin typeface="+mn-ea"/>
                <a:ea typeface="+mn-ea"/>
                <a:cs typeface="Times New Roman" panose="02020603050405020304" pitchFamily="18" charset="0"/>
              </a:rPr>
              <a:t>AC measurement</a:t>
            </a:r>
            <a:endParaRPr lang="zh-TW" altLang="en-US" sz="4000" dirty="0">
              <a:solidFill>
                <a:srgbClr val="0000CC"/>
              </a:solidFill>
              <a:latin typeface="+mn-ea"/>
              <a:ea typeface="+mn-ea"/>
              <a:cs typeface="Times New Roman" panose="02020603050405020304" pitchFamily="18" charset="0"/>
            </a:endParaRPr>
          </a:p>
        </p:txBody>
      </p:sp>
      <p:sp>
        <p:nvSpPr>
          <p:cNvPr id="5" name="文字方塊 4"/>
          <p:cNvSpPr txBox="1"/>
          <p:nvPr/>
        </p:nvSpPr>
        <p:spPr>
          <a:xfrm>
            <a:off x="1791165" y="922079"/>
            <a:ext cx="5524869" cy="578882"/>
          </a:xfrm>
          <a:prstGeom prst="roundRect">
            <a:avLst/>
          </a:prstGeom>
          <a:solidFill>
            <a:srgbClr val="FFFF00"/>
          </a:solidFill>
          <a:ln>
            <a:solidFill>
              <a:srgbClr val="FF3300"/>
            </a:solidFill>
          </a:ln>
        </p:spPr>
        <p:txBody>
          <a:bodyPr wrap="square" rtlCol="0">
            <a:spAutoFit/>
          </a:bodyPr>
          <a:lstStyle/>
          <a:p>
            <a:r>
              <a:rPr lang="en-US" altLang="zh-TW" sz="2800" dirty="0">
                <a:solidFill>
                  <a:sysClr val="windowText" lastClr="000000"/>
                </a:solidFill>
              </a:rPr>
              <a:t>Pick-up coil + RLC resonance circuit</a:t>
            </a:r>
            <a:endParaRPr lang="zh-TW" altLang="en-US" sz="2800" dirty="0">
              <a:solidFill>
                <a:sysClr val="windowText" lastClr="000000"/>
              </a:solidFill>
            </a:endParaRPr>
          </a:p>
        </p:txBody>
      </p:sp>
      <p:sp>
        <p:nvSpPr>
          <p:cNvPr id="7" name="AutoShape 3"/>
          <p:cNvSpPr>
            <a:spLocks noChangeAspect="1" noChangeArrowheads="1" noTextEdit="1"/>
          </p:cNvSpPr>
          <p:nvPr/>
        </p:nvSpPr>
        <p:spPr bwMode="auto">
          <a:xfrm>
            <a:off x="823194" y="2306599"/>
            <a:ext cx="7950200"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185094" y="3807862"/>
            <a:ext cx="2044700" cy="233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95071" y="3952605"/>
            <a:ext cx="3859566" cy="2330113"/>
          </a:xfrm>
          <a:prstGeom prst="rect">
            <a:avLst/>
          </a:prstGeom>
        </p:spPr>
      </p:pic>
      <p:sp>
        <p:nvSpPr>
          <p:cNvPr id="11" name="矩形 10">
            <a:extLst>
              <a:ext uri="{FF2B5EF4-FFF2-40B4-BE49-F238E27FC236}">
                <a16:creationId xmlns:a16="http://schemas.microsoft.com/office/drawing/2014/main" id="{82400229-05ED-4B65-A18E-729B31DBABF3}"/>
              </a:ext>
            </a:extLst>
          </p:cNvPr>
          <p:cNvSpPr/>
          <p:nvPr/>
        </p:nvSpPr>
        <p:spPr>
          <a:xfrm>
            <a:off x="323174" y="1583087"/>
            <a:ext cx="8780515" cy="2354299"/>
          </a:xfrm>
          <a:prstGeom prst="rect">
            <a:avLst/>
          </a:prstGeom>
        </p:spPr>
        <p:txBody>
          <a:bodyPr wrap="square">
            <a:spAutoFit/>
          </a:bodyPr>
          <a:lstStyle/>
          <a:p>
            <a:pPr defTabSz="685800">
              <a:lnSpc>
                <a:spcPct val="12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單一線圈磁場分布（</a:t>
            </a:r>
            <a:r>
              <a:rPr lang="zh-TW" altLang="en-US" sz="2800" b="1" dirty="0">
                <a:solidFill>
                  <a:srgbClr val="FF0000"/>
                </a:solidFill>
                <a:latin typeface="微軟正黑體"/>
                <a:cs typeface="Times New Roman" panose="02020603050405020304" pitchFamily="18" charset="0"/>
              </a:rPr>
              <a:t>交流</a:t>
            </a:r>
            <a:r>
              <a:rPr lang="zh-TW" altLang="en-US" sz="2800" b="1" dirty="0">
                <a:solidFill>
                  <a:prstClr val="black"/>
                </a:solidFill>
                <a:latin typeface="微軟正黑體"/>
                <a:cs typeface="Times New Roman" panose="02020603050405020304" pitchFamily="18" charset="0"/>
              </a:rPr>
              <a:t>量測，信號正弦波輸出）</a:t>
            </a:r>
            <a:endParaRPr lang="en-US" altLang="zh-TW" sz="2800" b="1" dirty="0">
              <a:solidFill>
                <a:prstClr val="black"/>
              </a:solidFill>
              <a:latin typeface="微軟正黑體"/>
              <a:cs typeface="Times New Roman" panose="02020603050405020304" pitchFamily="18" charset="0"/>
            </a:endParaRPr>
          </a:p>
          <a:p>
            <a:pPr lvl="0" defTabSz="685800">
              <a:lnSpc>
                <a:spcPct val="12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雙線圈磁場分布（</a:t>
            </a:r>
            <a:r>
              <a:rPr lang="zh-TW" altLang="en-US" sz="2800" b="1" dirty="0">
                <a:solidFill>
                  <a:srgbClr val="FF0000"/>
                </a:solidFill>
                <a:latin typeface="微軟正黑體"/>
                <a:cs typeface="Times New Roman" panose="02020603050405020304" pitchFamily="18" charset="0"/>
              </a:rPr>
              <a:t>交流</a:t>
            </a:r>
            <a:r>
              <a:rPr lang="zh-TW" altLang="en-US" sz="2800" b="1" dirty="0">
                <a:solidFill>
                  <a:prstClr val="black"/>
                </a:solidFill>
                <a:latin typeface="微軟正黑體"/>
                <a:cs typeface="Times New Roman" panose="02020603050405020304" pitchFamily="18" charset="0"/>
              </a:rPr>
              <a:t>量測，信號正弦波輸出）</a:t>
            </a:r>
            <a:endParaRPr lang="en-US" altLang="zh-TW" sz="2800" b="1" dirty="0">
              <a:solidFill>
                <a:prstClr val="black"/>
              </a:solidFill>
              <a:latin typeface="微軟正黑體"/>
              <a:cs typeface="Times New Roman" panose="02020603050405020304" pitchFamily="18" charset="0"/>
            </a:endParaRPr>
          </a:p>
          <a:p>
            <a:pPr marL="446088" lvl="0" defTabSz="685800">
              <a:lnSpc>
                <a:spcPct val="120000"/>
              </a:lnSpc>
              <a:spcBef>
                <a:spcPts val="600"/>
              </a:spcBef>
              <a:buClr>
                <a:srgbClr val="9966FF"/>
              </a:buClr>
              <a:buSzPct val="100000"/>
            </a:pPr>
            <a:r>
              <a:rPr lang="en-US" altLang="zh-TW" sz="2800" b="1" dirty="0">
                <a:solidFill>
                  <a:prstClr val="black"/>
                </a:solidFill>
                <a:latin typeface="微軟正黑體"/>
                <a:cs typeface="Times New Roman" panose="02020603050405020304" pitchFamily="18" charset="0"/>
              </a:rPr>
              <a:t>(1).</a:t>
            </a:r>
            <a:r>
              <a:rPr lang="zh-TW" altLang="en-US" sz="2800" b="1" dirty="0">
                <a:solidFill>
                  <a:prstClr val="black"/>
                </a:solidFill>
                <a:latin typeface="微軟正黑體"/>
                <a:cs typeface="Times New Roman" panose="02020603050405020304" pitchFamily="18" charset="0"/>
              </a:rPr>
              <a:t> 電流同向，線圈距離 </a:t>
            </a:r>
            <a:r>
              <a:rPr lang="en-US" altLang="zh-TW" sz="2800" b="1" dirty="0">
                <a:solidFill>
                  <a:prstClr val="black"/>
                </a:solidFill>
                <a:latin typeface="微軟正黑體"/>
                <a:cs typeface="Times New Roman" panose="02020603050405020304" pitchFamily="18" charset="0"/>
              </a:rPr>
              <a:t>5</a:t>
            </a:r>
            <a:r>
              <a:rPr lang="zh-TW" altLang="en-US" sz="2800" b="1" dirty="0">
                <a:solidFill>
                  <a:prstClr val="black"/>
                </a:solidFill>
                <a:latin typeface="微軟正黑體"/>
                <a:cs typeface="Times New Roman" panose="02020603050405020304" pitchFamily="18" charset="0"/>
              </a:rPr>
              <a:t> </a:t>
            </a:r>
            <a:r>
              <a:rPr lang="en-US" altLang="zh-TW" sz="2800" b="1" dirty="0">
                <a:solidFill>
                  <a:prstClr val="black"/>
                </a:solidFill>
                <a:latin typeface="微軟正黑體"/>
                <a:cs typeface="Times New Roman" panose="02020603050405020304" pitchFamily="18" charset="0"/>
              </a:rPr>
              <a:t>cm, 10.25 cm, 14.5 cm</a:t>
            </a:r>
            <a:r>
              <a:rPr lang="zh-TW" altLang="en-US" sz="2800" b="1" dirty="0">
                <a:solidFill>
                  <a:prstClr val="black"/>
                </a:solidFill>
                <a:latin typeface="微軟正黑體"/>
                <a:cs typeface="Times New Roman" panose="02020603050405020304" pitchFamily="18" charset="0"/>
              </a:rPr>
              <a:t>。</a:t>
            </a:r>
            <a:endParaRPr lang="en-US" altLang="zh-TW" sz="2800" b="1" dirty="0">
              <a:solidFill>
                <a:prstClr val="black"/>
              </a:solidFill>
              <a:latin typeface="微軟正黑體"/>
              <a:cs typeface="Times New Roman" panose="02020603050405020304" pitchFamily="18" charset="0"/>
            </a:endParaRPr>
          </a:p>
          <a:p>
            <a:pPr marL="446088" lvl="0" defTabSz="685800">
              <a:lnSpc>
                <a:spcPct val="120000"/>
              </a:lnSpc>
              <a:spcBef>
                <a:spcPts val="600"/>
              </a:spcBef>
              <a:buClr>
                <a:srgbClr val="9966FF"/>
              </a:buClr>
              <a:buSzPct val="100000"/>
            </a:pPr>
            <a:r>
              <a:rPr lang="en-US" altLang="zh-TW" sz="2800" b="1" dirty="0">
                <a:solidFill>
                  <a:prstClr val="black"/>
                </a:solidFill>
                <a:latin typeface="微軟正黑體"/>
                <a:cs typeface="Times New Roman" panose="02020603050405020304" pitchFamily="18" charset="0"/>
              </a:rPr>
              <a:t>(2).</a:t>
            </a:r>
            <a:r>
              <a:rPr lang="zh-TW" altLang="en-US" sz="2800" b="1" dirty="0">
                <a:solidFill>
                  <a:prstClr val="black"/>
                </a:solidFill>
                <a:latin typeface="微軟正黑體"/>
                <a:cs typeface="Times New Roman" panose="02020603050405020304" pitchFamily="18" charset="0"/>
              </a:rPr>
              <a:t> 電流反向，線圈距離</a:t>
            </a:r>
            <a:r>
              <a:rPr lang="en-US" altLang="zh-TW" sz="2800" b="1" dirty="0">
                <a:solidFill>
                  <a:prstClr val="black"/>
                </a:solidFill>
                <a:latin typeface="微軟正黑體"/>
                <a:cs typeface="Times New Roman" panose="02020603050405020304" pitchFamily="18" charset="0"/>
              </a:rPr>
              <a:t> 10.25 cm</a:t>
            </a:r>
            <a:r>
              <a:rPr lang="zh-TW" altLang="en-US" sz="2800" b="1" dirty="0">
                <a:solidFill>
                  <a:prstClr val="black"/>
                </a:solidFill>
                <a:latin typeface="微軟正黑體"/>
                <a:cs typeface="Times New Roman" panose="02020603050405020304" pitchFamily="18" charset="0"/>
              </a:rPr>
              <a:t>。</a:t>
            </a:r>
            <a:endParaRPr lang="zh-TW" altLang="en-US" dirty="0">
              <a:solidFill>
                <a:prstClr val="black"/>
              </a:solidFill>
            </a:endParaRPr>
          </a:p>
        </p:txBody>
      </p:sp>
    </p:spTree>
    <p:extLst>
      <p:ext uri="{BB962C8B-B14F-4D97-AF65-F5344CB8AC3E}">
        <p14:creationId xmlns:p14="http://schemas.microsoft.com/office/powerpoint/2010/main" val="4510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圖片 39">
            <a:extLst>
              <a:ext uri="{FF2B5EF4-FFF2-40B4-BE49-F238E27FC236}">
                <a16:creationId xmlns:a16="http://schemas.microsoft.com/office/drawing/2014/main" id="{96B212BD-817E-4C44-AEAA-E4F99192FD17}"/>
              </a:ext>
            </a:extLst>
          </p:cNvPr>
          <p:cNvPicPr>
            <a:picLocks noChangeAspect="1"/>
          </p:cNvPicPr>
          <p:nvPr/>
        </p:nvPicPr>
        <p:blipFill>
          <a:blip r:embed="rId3"/>
          <a:stretch>
            <a:fillRect/>
          </a:stretch>
        </p:blipFill>
        <p:spPr>
          <a:xfrm rot="3526268">
            <a:off x="6582900" y="5626611"/>
            <a:ext cx="839147" cy="287923"/>
          </a:xfrm>
          <a:prstGeom prst="rect">
            <a:avLst/>
          </a:prstGeom>
        </p:spPr>
      </p:pic>
      <p:sp>
        <p:nvSpPr>
          <p:cNvPr id="2" name="標題 1">
            <a:extLst>
              <a:ext uri="{FF2B5EF4-FFF2-40B4-BE49-F238E27FC236}">
                <a16:creationId xmlns:a16="http://schemas.microsoft.com/office/drawing/2014/main" id="{595421E2-648B-4EB1-BB0E-9BFEA937266F}"/>
              </a:ext>
            </a:extLst>
          </p:cNvPr>
          <p:cNvSpPr>
            <a:spLocks noGrp="1"/>
          </p:cNvSpPr>
          <p:nvPr>
            <p:ph type="title"/>
          </p:nvPr>
        </p:nvSpPr>
        <p:spPr>
          <a:xfrm>
            <a:off x="2123728" y="44624"/>
            <a:ext cx="4999212" cy="836901"/>
          </a:xfrm>
        </p:spPr>
        <p:txBody>
          <a:bodyPr/>
          <a:lstStyle/>
          <a:p>
            <a:r>
              <a:rPr kumimoji="1" lang="zh-TW" altLang="en-US" dirty="0">
                <a:solidFill>
                  <a:srgbClr val="0000CC"/>
                </a:solidFill>
              </a:rPr>
              <a:t>交流實驗架設</a:t>
            </a:r>
            <a:r>
              <a:rPr kumimoji="1" lang="en-US" altLang="zh-TW" dirty="0">
                <a:solidFill>
                  <a:srgbClr val="0000CC"/>
                </a:solidFill>
              </a:rPr>
              <a:t>-</a:t>
            </a:r>
            <a:r>
              <a:rPr kumimoji="1" lang="zh-TW" altLang="en-US" dirty="0">
                <a:solidFill>
                  <a:srgbClr val="0000CC"/>
                </a:solidFill>
              </a:rPr>
              <a:t>透明管</a:t>
            </a:r>
            <a:endParaRPr lang="zh-TW" altLang="en-US" dirty="0">
              <a:solidFill>
                <a:srgbClr val="0000CC"/>
              </a:solidFill>
              <a:effectLst/>
            </a:endParaRPr>
          </a:p>
        </p:txBody>
      </p:sp>
      <p:pic>
        <p:nvPicPr>
          <p:cNvPr id="51" name="Picture 2">
            <a:extLst>
              <a:ext uri="{FF2B5EF4-FFF2-40B4-BE49-F238E27FC236}">
                <a16:creationId xmlns:a16="http://schemas.microsoft.com/office/drawing/2014/main" id="{184BDBD1-7AEE-4AB0-9C33-568798DF9F4F}"/>
              </a:ext>
            </a:extLst>
          </p:cNvPr>
          <p:cNvPicPr>
            <a:picLocks noChangeAspect="1" noChangeArrowheads="1"/>
          </p:cNvPicPr>
          <p:nvPr/>
        </p:nvPicPr>
        <p:blipFill>
          <a:blip r:embed="rId4"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5696539" y="3824561"/>
            <a:ext cx="2938659" cy="1476527"/>
          </a:xfrm>
          <a:prstGeom prst="rect">
            <a:avLst/>
          </a:prstGeom>
          <a:noFill/>
          <a:ln w="9525">
            <a:noFill/>
            <a:miter lim="800000"/>
            <a:headEnd/>
            <a:tailEnd/>
          </a:ln>
        </p:spPr>
      </p:pic>
      <p:pic>
        <p:nvPicPr>
          <p:cNvPr id="53" name="圖片 52">
            <a:extLst>
              <a:ext uri="{FF2B5EF4-FFF2-40B4-BE49-F238E27FC236}">
                <a16:creationId xmlns:a16="http://schemas.microsoft.com/office/drawing/2014/main" id="{C2443118-13E0-4919-8A0C-ACC60851373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2384797" y="3556443"/>
            <a:ext cx="1061395" cy="1554997"/>
          </a:xfrm>
          <a:prstGeom prst="rect">
            <a:avLst/>
          </a:prstGeom>
        </p:spPr>
      </p:pic>
      <p:pic>
        <p:nvPicPr>
          <p:cNvPr id="55" name="圖片 54">
            <a:extLst>
              <a:ext uri="{FF2B5EF4-FFF2-40B4-BE49-F238E27FC236}">
                <a16:creationId xmlns:a16="http://schemas.microsoft.com/office/drawing/2014/main" id="{ABED72A3-B61C-4C19-B115-A16A08D1A80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664" b="82401" l="18742" r="63532">
                        <a14:foregroundMark x1="21448" y1="70668" x2="20365" y2="77708"/>
                        <a14:foregroundMark x1="20365" y1="77708" x2="25237" y2="80776"/>
                        <a14:foregroundMark x1="25237" y1="80776" x2="37754" y2="79693"/>
                        <a14:foregroundMark x1="37754" y1="79693" x2="45061" y2="80235"/>
                        <a14:foregroundMark x1="62111" y1="70307" x2="61570" y2="77888"/>
                        <a14:foregroundMark x1="61570" y1="77888" x2="56901" y2="82401"/>
                        <a14:foregroundMark x1="56901" y1="82401" x2="52097" y2="82401"/>
                        <a14:foregroundMark x1="56563" y1="12635" x2="57375" y2="21209"/>
                        <a14:foregroundMark x1="18742" y1="77888" x2="21313" y2="79152"/>
                        <a14:foregroundMark x1="54736" y1="9116" x2="54736" y2="10921"/>
                        <a14:foregroundMark x1="58999" y1="8664" x2="58796" y2="10560"/>
                        <a14:foregroundMark x1="58525" y1="9296" x2="58660" y2="10560"/>
                        <a14:foregroundMark x1="58660" y1="8574" x2="58660" y2="8845"/>
                      </a14:backgroundRemoval>
                    </a14:imgEffect>
                  </a14:imgLayer>
                </a14:imgProps>
              </a:ext>
              <a:ext uri="{28A0092B-C50C-407E-A947-70E740481C1C}">
                <a14:useLocalDpi xmlns:a14="http://schemas.microsoft.com/office/drawing/2010/main" val="0"/>
              </a:ext>
            </a:extLst>
          </a:blip>
          <a:srcRect l="16075" t="8404" r="31163" b="12811"/>
          <a:stretch/>
        </p:blipFill>
        <p:spPr>
          <a:xfrm>
            <a:off x="611560" y="4620468"/>
            <a:ext cx="1701582" cy="1904756"/>
          </a:xfrm>
          <a:prstGeom prst="rect">
            <a:avLst/>
          </a:prstGeom>
        </p:spPr>
      </p:pic>
      <p:grpSp>
        <p:nvGrpSpPr>
          <p:cNvPr id="7" name="群組 6">
            <a:extLst>
              <a:ext uri="{FF2B5EF4-FFF2-40B4-BE49-F238E27FC236}">
                <a16:creationId xmlns:a16="http://schemas.microsoft.com/office/drawing/2014/main" id="{961B405D-6FD9-408F-92FC-32C9C557D8FB}"/>
              </a:ext>
            </a:extLst>
          </p:cNvPr>
          <p:cNvGrpSpPr/>
          <p:nvPr/>
        </p:nvGrpSpPr>
        <p:grpSpPr>
          <a:xfrm flipH="1">
            <a:off x="248988" y="980728"/>
            <a:ext cx="8739163" cy="2452746"/>
            <a:chOff x="725020" y="1124864"/>
            <a:chExt cx="8739163" cy="2452746"/>
          </a:xfrm>
        </p:grpSpPr>
        <p:sp>
          <p:nvSpPr>
            <p:cNvPr id="8" name="文字方塊 7">
              <a:extLst>
                <a:ext uri="{FF2B5EF4-FFF2-40B4-BE49-F238E27FC236}">
                  <a16:creationId xmlns:a16="http://schemas.microsoft.com/office/drawing/2014/main" id="{41A65828-CCA1-48AA-AD4B-D68E62C2DA82}"/>
                </a:ext>
              </a:extLst>
            </p:cNvPr>
            <p:cNvSpPr txBox="1"/>
            <p:nvPr/>
          </p:nvSpPr>
          <p:spPr>
            <a:xfrm>
              <a:off x="2548963" y="2665735"/>
              <a:ext cx="720000" cy="360000"/>
            </a:xfrm>
            <a:prstGeom prst="rect">
              <a:avLst/>
            </a:prstGeom>
            <a:solidFill>
              <a:srgbClr val="0000CC"/>
            </a:solidFill>
          </p:spPr>
          <p:txBody>
            <a:bodyPr wrap="none" rtlCol="0">
              <a:spAutoFit/>
            </a:bodyPr>
            <a:lstStyle/>
            <a:p>
              <a:r>
                <a:rPr lang="en-US" altLang="zh-TW" sz="2000" dirty="0">
                  <a:solidFill>
                    <a:schemeClr val="bg1">
                      <a:lumMod val="85000"/>
                    </a:schemeClr>
                  </a:solidFill>
                  <a:latin typeface="+mn-ea"/>
                  <a:cs typeface="Times New Roman" panose="02020603050405020304" pitchFamily="18" charset="0"/>
                </a:rPr>
                <a:t>CH1</a:t>
              </a:r>
              <a:endParaRPr lang="zh-TW" altLang="en-US" sz="2000" dirty="0">
                <a:solidFill>
                  <a:schemeClr val="bg1">
                    <a:lumMod val="85000"/>
                  </a:schemeClr>
                </a:solidFill>
                <a:latin typeface="+mn-ea"/>
                <a:cs typeface="Times New Roman" panose="02020603050405020304" pitchFamily="18" charset="0"/>
              </a:endParaRPr>
            </a:p>
          </p:txBody>
        </p:sp>
        <p:pic>
          <p:nvPicPr>
            <p:cNvPr id="10" name="圖片 9">
              <a:extLst>
                <a:ext uri="{FF2B5EF4-FFF2-40B4-BE49-F238E27FC236}">
                  <a16:creationId xmlns:a16="http://schemas.microsoft.com/office/drawing/2014/main" id="{3528F137-E4E5-4D91-B26E-4C3AC20FA105}"/>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l="-1" t="61195" r="449" b="7158"/>
            <a:stretch/>
          </p:blipFill>
          <p:spPr>
            <a:xfrm>
              <a:off x="3380571" y="2276872"/>
              <a:ext cx="4487296" cy="1300738"/>
            </a:xfrm>
            <a:prstGeom prst="rect">
              <a:avLst/>
            </a:prstGeom>
          </p:spPr>
        </p:pic>
        <p:sp>
          <p:nvSpPr>
            <p:cNvPr id="13" name="文字方塊 12">
              <a:extLst>
                <a:ext uri="{FF2B5EF4-FFF2-40B4-BE49-F238E27FC236}">
                  <a16:creationId xmlns:a16="http://schemas.microsoft.com/office/drawing/2014/main" id="{9A6A9EFE-B5AE-4F6E-8423-9BE3EB9D47B7}"/>
                </a:ext>
              </a:extLst>
            </p:cNvPr>
            <p:cNvSpPr txBox="1"/>
            <p:nvPr/>
          </p:nvSpPr>
          <p:spPr>
            <a:xfrm>
              <a:off x="2518190" y="2276872"/>
              <a:ext cx="774571" cy="400110"/>
            </a:xfrm>
            <a:prstGeom prst="rect">
              <a:avLst/>
            </a:prstGeom>
            <a:noFill/>
            <a:ln>
              <a:solidFill>
                <a:schemeClr val="bg1"/>
              </a:solidFill>
            </a:ln>
          </p:spPr>
          <p:txBody>
            <a:bodyPr wrap="none" rtlCol="0">
              <a:spAutoFit/>
            </a:bodyPr>
            <a:lstStyle/>
            <a:p>
              <a:r>
                <a:rPr lang="en-US" altLang="zh-TW" sz="2000" dirty="0">
                  <a:latin typeface="+mn-ea"/>
                  <a:cs typeface="Times New Roman" panose="02020603050405020304" pitchFamily="18" charset="0"/>
                </a:rPr>
                <a:t>GND</a:t>
              </a:r>
              <a:endParaRPr lang="zh-TW" altLang="en-US" sz="2000" dirty="0">
                <a:latin typeface="+mn-ea"/>
                <a:cs typeface="Times New Roman" panose="02020603050405020304" pitchFamily="18" charset="0"/>
              </a:endParaRPr>
            </a:p>
          </p:txBody>
        </p:sp>
        <p:sp>
          <p:nvSpPr>
            <p:cNvPr id="14" name="文字方塊 13">
              <a:extLst>
                <a:ext uri="{FF2B5EF4-FFF2-40B4-BE49-F238E27FC236}">
                  <a16:creationId xmlns:a16="http://schemas.microsoft.com/office/drawing/2014/main" id="{4D50420C-E895-4CF1-B2A6-92689FAED279}"/>
                </a:ext>
              </a:extLst>
            </p:cNvPr>
            <p:cNvSpPr txBox="1"/>
            <p:nvPr/>
          </p:nvSpPr>
          <p:spPr>
            <a:xfrm>
              <a:off x="1819633" y="1441599"/>
              <a:ext cx="1744576" cy="400110"/>
            </a:xfrm>
            <a:prstGeom prst="rect">
              <a:avLst/>
            </a:prstGeom>
            <a:noFill/>
          </p:spPr>
          <p:txBody>
            <a:bodyPr wrap="square" rtlCol="0">
              <a:spAutoFit/>
            </a:bodyPr>
            <a:lstStyle/>
            <a:p>
              <a:r>
                <a:rPr lang="zh-TW" altLang="en-US" sz="2000" dirty="0">
                  <a:latin typeface="+mn-ea"/>
                  <a:cs typeface="Times New Roman" panose="02020603050405020304" pitchFamily="18" charset="0"/>
                </a:rPr>
                <a:t>輸入交流訊號</a:t>
              </a:r>
            </a:p>
          </p:txBody>
        </p:sp>
        <p:sp>
          <p:nvSpPr>
            <p:cNvPr id="49" name="文字方塊 48">
              <a:extLst>
                <a:ext uri="{FF2B5EF4-FFF2-40B4-BE49-F238E27FC236}">
                  <a16:creationId xmlns:a16="http://schemas.microsoft.com/office/drawing/2014/main" id="{837ED371-7341-453E-BDAC-E6848F988206}"/>
                </a:ext>
              </a:extLst>
            </p:cNvPr>
            <p:cNvSpPr txBox="1"/>
            <p:nvPr/>
          </p:nvSpPr>
          <p:spPr>
            <a:xfrm>
              <a:off x="725020" y="1216538"/>
              <a:ext cx="1080120" cy="783193"/>
            </a:xfrm>
            <a:prstGeom prst="roundRect">
              <a:avLst/>
            </a:prstGeom>
            <a:solidFill>
              <a:schemeClr val="bg1">
                <a:lumMod val="85000"/>
              </a:schemeClr>
            </a:solidFill>
            <a:ln>
              <a:noFill/>
            </a:ln>
            <a:scene3d>
              <a:camera prst="orthographicFront"/>
              <a:lightRig rig="threePt" dir="t"/>
            </a:scene3d>
            <a:sp3d>
              <a:bevelT/>
            </a:sp3d>
          </p:spPr>
          <p:txBody>
            <a:bodyPr wrap="square" rtlCol="0" anchor="ctr">
              <a:spAutoFit/>
            </a:bodyPr>
            <a:lstStyle/>
            <a:p>
              <a:pPr marL="269875" indent="-269875" algn="ctr">
                <a:buNone/>
              </a:pPr>
              <a:r>
                <a:rPr lang="zh-TW" altLang="en-US" sz="2000" dirty="0">
                  <a:latin typeface="+mn-ea"/>
                  <a:cs typeface="Arial Unicode MS" pitchFamily="34" charset="-120"/>
                </a:rPr>
                <a:t>信號</a:t>
              </a:r>
              <a:endParaRPr lang="en-US" altLang="zh-TW" sz="2000" dirty="0">
                <a:latin typeface="+mn-ea"/>
                <a:cs typeface="Arial Unicode MS" pitchFamily="34" charset="-120"/>
              </a:endParaRPr>
            </a:p>
            <a:p>
              <a:pPr marL="269875" indent="-269875" algn="ctr">
                <a:buNone/>
              </a:pPr>
              <a:r>
                <a:rPr lang="zh-TW" altLang="en-US" sz="2000" dirty="0">
                  <a:latin typeface="+mn-ea"/>
                  <a:cs typeface="Arial Unicode MS" pitchFamily="34" charset="-120"/>
                </a:rPr>
                <a:t>產生器</a:t>
              </a:r>
              <a:endParaRPr lang="en-US" altLang="zh-TW" sz="2000" dirty="0">
                <a:latin typeface="+mn-ea"/>
                <a:cs typeface="Arial Unicode MS" pitchFamily="34" charset="-120"/>
              </a:endParaRPr>
            </a:p>
          </p:txBody>
        </p:sp>
        <p:sp>
          <p:nvSpPr>
            <p:cNvPr id="50" name="文字方塊 49">
              <a:extLst>
                <a:ext uri="{FF2B5EF4-FFF2-40B4-BE49-F238E27FC236}">
                  <a16:creationId xmlns:a16="http://schemas.microsoft.com/office/drawing/2014/main" id="{4F524404-94BB-4516-9109-8477CA9A81C4}"/>
                </a:ext>
              </a:extLst>
            </p:cNvPr>
            <p:cNvSpPr txBox="1"/>
            <p:nvPr/>
          </p:nvSpPr>
          <p:spPr>
            <a:xfrm>
              <a:off x="755576" y="2466141"/>
              <a:ext cx="1080120" cy="442674"/>
            </a:xfrm>
            <a:prstGeom prst="roundRect">
              <a:avLst/>
            </a:prstGeom>
            <a:solidFill>
              <a:schemeClr val="bg1">
                <a:lumMod val="85000"/>
              </a:schemeClr>
            </a:solidFill>
            <a:ln>
              <a:noFill/>
            </a:ln>
            <a:scene3d>
              <a:camera prst="orthographicFront"/>
              <a:lightRig rig="threePt" dir="t"/>
            </a:scene3d>
            <a:sp3d>
              <a:bevelT/>
            </a:sp3d>
          </p:spPr>
          <p:txBody>
            <a:bodyPr wrap="square" rtlCol="0" anchor="ctr">
              <a:spAutoFit/>
            </a:bodyPr>
            <a:lstStyle/>
            <a:p>
              <a:pPr marL="269875" indent="-269875" algn="ctr">
                <a:buNone/>
              </a:pPr>
              <a:r>
                <a:rPr lang="zh-TW" altLang="en-US" sz="2000" dirty="0">
                  <a:latin typeface="+mn-ea"/>
                  <a:cs typeface="Arial Unicode MS" pitchFamily="34" charset="-120"/>
                </a:rPr>
                <a:t>示波器</a:t>
              </a:r>
              <a:endParaRPr lang="en-US" altLang="zh-TW" sz="2000" dirty="0">
                <a:latin typeface="+mn-ea"/>
                <a:cs typeface="Arial Unicode MS" pitchFamily="34" charset="-120"/>
              </a:endParaRPr>
            </a:p>
          </p:txBody>
        </p:sp>
        <p:sp>
          <p:nvSpPr>
            <p:cNvPr id="9" name="橢圓 8">
              <a:extLst>
                <a:ext uri="{FF2B5EF4-FFF2-40B4-BE49-F238E27FC236}">
                  <a16:creationId xmlns:a16="http://schemas.microsoft.com/office/drawing/2014/main" id="{DAAC5558-C325-4A5B-9111-3C91FBEE5EFF}"/>
                </a:ext>
              </a:extLst>
            </p:cNvPr>
            <p:cNvSpPr/>
            <p:nvPr/>
          </p:nvSpPr>
          <p:spPr>
            <a:xfrm>
              <a:off x="6444328" y="1124864"/>
              <a:ext cx="1080000" cy="1080000"/>
            </a:xfrm>
            <a:prstGeom prst="ellipse">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a:extLst>
                <a:ext uri="{FF2B5EF4-FFF2-40B4-BE49-F238E27FC236}">
                  <a16:creationId xmlns:a16="http://schemas.microsoft.com/office/drawing/2014/main" id="{447108FB-5B3C-4F0C-9CEB-0A3EA54067D1}"/>
                </a:ext>
              </a:extLst>
            </p:cNvPr>
            <p:cNvGrpSpPr/>
            <p:nvPr/>
          </p:nvGrpSpPr>
          <p:grpSpPr>
            <a:xfrm>
              <a:off x="3564208" y="1550244"/>
              <a:ext cx="2880000" cy="150564"/>
              <a:chOff x="2518472" y="1590448"/>
              <a:chExt cx="3024336" cy="150564"/>
            </a:xfrm>
          </p:grpSpPr>
          <p:cxnSp>
            <p:nvCxnSpPr>
              <p:cNvPr id="26" name="直線接點 25">
                <a:extLst>
                  <a:ext uri="{FF2B5EF4-FFF2-40B4-BE49-F238E27FC236}">
                    <a16:creationId xmlns:a16="http://schemas.microsoft.com/office/drawing/2014/main" id="{D025F461-95C5-4569-89C7-6BDDE688456B}"/>
                  </a:ext>
                </a:extLst>
              </p:cNvPr>
              <p:cNvCxnSpPr/>
              <p:nvPr/>
            </p:nvCxnSpPr>
            <p:spPr>
              <a:xfrm>
                <a:off x="2518472" y="1590448"/>
                <a:ext cx="30243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CC912A3E-C6DA-4B5F-9CA1-91F63DA9284F}"/>
                  </a:ext>
                </a:extLst>
              </p:cNvPr>
              <p:cNvCxnSpPr/>
              <p:nvPr/>
            </p:nvCxnSpPr>
            <p:spPr>
              <a:xfrm>
                <a:off x="2518472" y="1741012"/>
                <a:ext cx="30243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文字方塊 58">
              <a:extLst>
                <a:ext uri="{FF2B5EF4-FFF2-40B4-BE49-F238E27FC236}">
                  <a16:creationId xmlns:a16="http://schemas.microsoft.com/office/drawing/2014/main" id="{12959F66-F912-4659-9FD8-CFD9877F52F4}"/>
                </a:ext>
              </a:extLst>
            </p:cNvPr>
            <p:cNvSpPr txBox="1"/>
            <p:nvPr/>
          </p:nvSpPr>
          <p:spPr>
            <a:xfrm>
              <a:off x="7710821" y="1441599"/>
              <a:ext cx="1079999" cy="400110"/>
            </a:xfrm>
            <a:prstGeom prst="rect">
              <a:avLst/>
            </a:prstGeom>
            <a:noFill/>
          </p:spPr>
          <p:txBody>
            <a:bodyPr wrap="square" rtlCol="0">
              <a:spAutoFit/>
            </a:bodyPr>
            <a:lstStyle/>
            <a:p>
              <a:r>
                <a:rPr lang="zh-TW" altLang="en-US" sz="2000" b="1" dirty="0">
                  <a:latin typeface="+mn-ea"/>
                  <a:cs typeface="Times New Roman" panose="02020603050405020304" pitchFamily="18" charset="0"/>
                </a:rPr>
                <a:t>場線圈</a:t>
              </a:r>
            </a:p>
          </p:txBody>
        </p:sp>
        <p:sp>
          <p:nvSpPr>
            <p:cNvPr id="63" name="文字方塊 62">
              <a:extLst>
                <a:ext uri="{FF2B5EF4-FFF2-40B4-BE49-F238E27FC236}">
                  <a16:creationId xmlns:a16="http://schemas.microsoft.com/office/drawing/2014/main" id="{6343AFA4-43AA-477D-A460-5A14A0DFA512}"/>
                </a:ext>
              </a:extLst>
            </p:cNvPr>
            <p:cNvSpPr txBox="1"/>
            <p:nvPr/>
          </p:nvSpPr>
          <p:spPr>
            <a:xfrm>
              <a:off x="7514592" y="2436890"/>
              <a:ext cx="1949591" cy="707886"/>
            </a:xfrm>
            <a:prstGeom prst="rect">
              <a:avLst/>
            </a:prstGeom>
            <a:noFill/>
          </p:spPr>
          <p:txBody>
            <a:bodyPr wrap="square" rtlCol="0">
              <a:spAutoFit/>
            </a:bodyPr>
            <a:lstStyle/>
            <a:p>
              <a:pPr algn="r"/>
              <a:r>
                <a:rPr lang="zh-TW" altLang="en-US" sz="2000" b="1" dirty="0">
                  <a:latin typeface="+mn-ea"/>
                  <a:cs typeface="Times New Roman" panose="02020603050405020304" pitchFamily="18" charset="0"/>
                </a:rPr>
                <a:t>拾波線圈電路 </a:t>
              </a:r>
              <a:r>
                <a:rPr lang="en-US" altLang="zh-TW" sz="2000" b="1" dirty="0">
                  <a:latin typeface="+mn-ea"/>
                  <a:cs typeface="Times New Roman" panose="02020603050405020304" pitchFamily="18" charset="0"/>
                </a:rPr>
                <a:t>(RLC)</a:t>
              </a:r>
              <a:endParaRPr lang="zh-TW" altLang="en-US" sz="2000" b="1" dirty="0">
                <a:latin typeface="+mn-ea"/>
                <a:cs typeface="Times New Roman" panose="02020603050405020304" pitchFamily="18" charset="0"/>
              </a:endParaRPr>
            </a:p>
          </p:txBody>
        </p:sp>
      </p:grpSp>
      <p:pic>
        <p:nvPicPr>
          <p:cNvPr id="29" name="圖片 28">
            <a:extLst>
              <a:ext uri="{FF2B5EF4-FFF2-40B4-BE49-F238E27FC236}">
                <a16:creationId xmlns:a16="http://schemas.microsoft.com/office/drawing/2014/main" id="{C508C5B5-658C-4645-AD0C-D450701AAFF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00" b="99822" l="0" r="100000">
                        <a14:foregroundMark x1="59574" y1="4800" x2="34043" y2="14133"/>
                        <a14:foregroundMark x1="80851" y1="5600" x2="85106" y2="21156"/>
                        <a14:foregroundMark x1="85106" y1="21156" x2="82979" y2="26756"/>
                        <a14:foregroundMark x1="85106" y1="6044" x2="85106" y2="27200"/>
                        <a14:foregroundMark x1="4255" y1="6044" x2="2128" y2="6578"/>
                        <a14:foregroundMark x1="93617" y1="16978" x2="93617" y2="16978"/>
                        <a14:foregroundMark x1="89362" y1="16356" x2="87234" y2="23467"/>
                        <a14:foregroundMark x1="87234" y1="23467" x2="89362" y2="26578"/>
                        <a14:foregroundMark x1="0" y1="6311" x2="23404" y2="5422"/>
                        <a14:foregroundMark x1="0" y1="6311" x2="51064" y2="5067"/>
                        <a14:foregroundMark x1="76596" y1="86844" x2="76596" y2="94311"/>
                        <a14:foregroundMark x1="76596" y1="94311" x2="25532" y2="97422"/>
                        <a14:foregroundMark x1="8511" y1="87378" x2="8511" y2="89422"/>
                        <a14:foregroundMark x1="97872" y1="91200" x2="93617" y2="95911"/>
                        <a14:foregroundMark x1="93617" y1="96000" x2="97872" y2="97956"/>
                        <a14:foregroundMark x1="0" y1="7111" x2="10638" y2="39733"/>
                        <a14:foregroundMark x1="2128" y1="6400" x2="2128" y2="6400"/>
                        <a14:foregroundMark x1="2128" y1="6667" x2="2128" y2="14222"/>
                        <a14:foregroundMark x1="2128" y1="14222" x2="14894" y2="36533"/>
                        <a14:foregroundMark x1="14894" y1="36533" x2="4255" y2="40711"/>
                        <a14:foregroundMark x1="91489" y1="5689" x2="93617" y2="12267"/>
                        <a14:foregroundMark x1="0" y1="5778" x2="91489" y2="5600"/>
                      </a14:backgroundRemoval>
                    </a14:imgEffect>
                    <a14:imgEffect>
                      <a14:brightnessContrast bright="20000" contrast="-20000"/>
                    </a14:imgEffect>
                  </a14:imgLayer>
                </a14:imgProps>
              </a:ext>
              <a:ext uri="{28A0092B-C50C-407E-A947-70E740481C1C}">
                <a14:useLocalDpi xmlns:a14="http://schemas.microsoft.com/office/drawing/2010/main"/>
              </a:ext>
            </a:extLst>
          </a:blip>
          <a:srcRect l="-7931" t="4146" r="-1"/>
          <a:stretch/>
        </p:blipFill>
        <p:spPr>
          <a:xfrm rot="16200000">
            <a:off x="4860100" y="3410956"/>
            <a:ext cx="202831" cy="3989107"/>
          </a:xfrm>
          <a:prstGeom prst="roundRect">
            <a:avLst>
              <a:gd name="adj" fmla="val 50000"/>
            </a:avLst>
          </a:prstGeom>
        </p:spPr>
      </p:pic>
      <p:grpSp>
        <p:nvGrpSpPr>
          <p:cNvPr id="32" name="群組 31">
            <a:extLst>
              <a:ext uri="{FF2B5EF4-FFF2-40B4-BE49-F238E27FC236}">
                <a16:creationId xmlns:a16="http://schemas.microsoft.com/office/drawing/2014/main" id="{9C42E6E0-F765-4F2F-ACC0-21F490E01ED1}"/>
              </a:ext>
            </a:extLst>
          </p:cNvPr>
          <p:cNvGrpSpPr/>
          <p:nvPr/>
        </p:nvGrpSpPr>
        <p:grpSpPr>
          <a:xfrm>
            <a:off x="2116993" y="5013058"/>
            <a:ext cx="504000" cy="984563"/>
            <a:chOff x="2431988" y="5013176"/>
            <a:chExt cx="504000" cy="828000"/>
          </a:xfrm>
        </p:grpSpPr>
        <p:cxnSp>
          <p:nvCxnSpPr>
            <p:cNvPr id="31" name="直線接點 30">
              <a:extLst>
                <a:ext uri="{FF2B5EF4-FFF2-40B4-BE49-F238E27FC236}">
                  <a16:creationId xmlns:a16="http://schemas.microsoft.com/office/drawing/2014/main" id="{9582A40A-DCDD-4DBA-B3FC-8ABFC244AEFE}"/>
                </a:ext>
              </a:extLst>
            </p:cNvPr>
            <p:cNvCxnSpPr/>
            <p:nvPr/>
          </p:nvCxnSpPr>
          <p:spPr>
            <a:xfrm rot="5400000">
              <a:off x="2683988" y="5588605"/>
              <a:ext cx="0" cy="50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84DCC0C7-60FA-4C8C-A888-36423BD6697B}"/>
                </a:ext>
              </a:extLst>
            </p:cNvPr>
            <p:cNvCxnSpPr/>
            <p:nvPr/>
          </p:nvCxnSpPr>
          <p:spPr>
            <a:xfrm>
              <a:off x="2915816" y="5013176"/>
              <a:ext cx="0" cy="82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群組 32">
            <a:extLst>
              <a:ext uri="{FF2B5EF4-FFF2-40B4-BE49-F238E27FC236}">
                <a16:creationId xmlns:a16="http://schemas.microsoft.com/office/drawing/2014/main" id="{20E39481-292F-4601-B752-9894E57A9007}"/>
              </a:ext>
            </a:extLst>
          </p:cNvPr>
          <p:cNvGrpSpPr/>
          <p:nvPr/>
        </p:nvGrpSpPr>
        <p:grpSpPr>
          <a:xfrm>
            <a:off x="2131477" y="5013058"/>
            <a:ext cx="648000" cy="1092563"/>
            <a:chOff x="2446472" y="5013176"/>
            <a:chExt cx="648000" cy="936000"/>
          </a:xfrm>
        </p:grpSpPr>
        <p:cxnSp>
          <p:nvCxnSpPr>
            <p:cNvPr id="69" name="直線接點 68">
              <a:extLst>
                <a:ext uri="{FF2B5EF4-FFF2-40B4-BE49-F238E27FC236}">
                  <a16:creationId xmlns:a16="http://schemas.microsoft.com/office/drawing/2014/main" id="{B1469BC6-A1BC-46C1-A41F-9BF3373954E6}"/>
                </a:ext>
              </a:extLst>
            </p:cNvPr>
            <p:cNvCxnSpPr/>
            <p:nvPr/>
          </p:nvCxnSpPr>
          <p:spPr>
            <a:xfrm>
              <a:off x="3076572" y="5013176"/>
              <a:ext cx="0" cy="936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9562D733-314F-462B-83F8-D8867A0DBFC2}"/>
                </a:ext>
              </a:extLst>
            </p:cNvPr>
            <p:cNvCxnSpPr/>
            <p:nvPr/>
          </p:nvCxnSpPr>
          <p:spPr>
            <a:xfrm rot="5400000">
              <a:off x="2770472" y="5609585"/>
              <a:ext cx="0" cy="648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1" name="群組 70">
            <a:extLst>
              <a:ext uri="{FF2B5EF4-FFF2-40B4-BE49-F238E27FC236}">
                <a16:creationId xmlns:a16="http://schemas.microsoft.com/office/drawing/2014/main" id="{79DE9F33-386A-4932-B8E6-2FC7B69422FA}"/>
              </a:ext>
            </a:extLst>
          </p:cNvPr>
          <p:cNvGrpSpPr/>
          <p:nvPr/>
        </p:nvGrpSpPr>
        <p:grpSpPr>
          <a:xfrm>
            <a:off x="7137365" y="5013168"/>
            <a:ext cx="360000" cy="1152016"/>
            <a:chOff x="2713009" y="5013176"/>
            <a:chExt cx="363620" cy="936013"/>
          </a:xfrm>
        </p:grpSpPr>
        <p:cxnSp>
          <p:nvCxnSpPr>
            <p:cNvPr id="72" name="直線接點 71">
              <a:extLst>
                <a:ext uri="{FF2B5EF4-FFF2-40B4-BE49-F238E27FC236}">
                  <a16:creationId xmlns:a16="http://schemas.microsoft.com/office/drawing/2014/main" id="{FA9C5396-5D98-4972-8437-5A91A5C626B4}"/>
                </a:ext>
              </a:extLst>
            </p:cNvPr>
            <p:cNvCxnSpPr/>
            <p:nvPr/>
          </p:nvCxnSpPr>
          <p:spPr>
            <a:xfrm>
              <a:off x="3076572" y="5013176"/>
              <a:ext cx="0" cy="93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538F7882-0489-47F2-B0BE-77B5E32C170C}"/>
                </a:ext>
              </a:extLst>
            </p:cNvPr>
            <p:cNvCxnSpPr>
              <a:cxnSpLocks/>
            </p:cNvCxnSpPr>
            <p:nvPr/>
          </p:nvCxnSpPr>
          <p:spPr>
            <a:xfrm flipH="1">
              <a:off x="2713009" y="5949189"/>
              <a:ext cx="363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4" name="直線接點 73">
            <a:extLst>
              <a:ext uri="{FF2B5EF4-FFF2-40B4-BE49-F238E27FC236}">
                <a16:creationId xmlns:a16="http://schemas.microsoft.com/office/drawing/2014/main" id="{E9D7C539-7574-4FB4-8739-F2FD67E9CE56}"/>
              </a:ext>
            </a:extLst>
          </p:cNvPr>
          <p:cNvCxnSpPr>
            <a:cxnSpLocks/>
          </p:cNvCxnSpPr>
          <p:nvPr/>
        </p:nvCxnSpPr>
        <p:spPr>
          <a:xfrm flipH="1" flipV="1">
            <a:off x="7263565" y="6067709"/>
            <a:ext cx="228726" cy="782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0920B343-A4FD-4030-91F8-0CB2F3142BDB}"/>
              </a:ext>
            </a:extLst>
          </p:cNvPr>
          <p:cNvCxnSpPr>
            <a:endCxn id="29" idx="0"/>
          </p:cNvCxnSpPr>
          <p:nvPr/>
        </p:nvCxnSpPr>
        <p:spPr>
          <a:xfrm>
            <a:off x="872630" y="5405508"/>
            <a:ext cx="209433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 name="圖片 3">
            <a:extLst>
              <a:ext uri="{FF2B5EF4-FFF2-40B4-BE49-F238E27FC236}">
                <a16:creationId xmlns:a16="http://schemas.microsoft.com/office/drawing/2014/main" id="{3C43B2A5-469E-4E74-9888-7E921BC1EC8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89162" y="3994810"/>
            <a:ext cx="1066908" cy="800181"/>
          </a:xfrm>
          <a:prstGeom prst="rect">
            <a:avLst/>
          </a:prstGeom>
        </p:spPr>
      </p:pic>
      <p:sp>
        <p:nvSpPr>
          <p:cNvPr id="34" name="矩形 33">
            <a:extLst>
              <a:ext uri="{FF2B5EF4-FFF2-40B4-BE49-F238E27FC236}">
                <a16:creationId xmlns:a16="http://schemas.microsoft.com/office/drawing/2014/main" id="{1BC5CB22-FA9F-4DB7-8252-BEF3C6813C46}"/>
              </a:ext>
            </a:extLst>
          </p:cNvPr>
          <p:cNvSpPr/>
          <p:nvPr/>
        </p:nvSpPr>
        <p:spPr>
          <a:xfrm>
            <a:off x="881902" y="3634389"/>
            <a:ext cx="1467068" cy="400110"/>
          </a:xfrm>
          <a:prstGeom prst="rect">
            <a:avLst/>
          </a:prstGeom>
        </p:spPr>
        <p:txBody>
          <a:bodyPr wrap="none">
            <a:spAutoFit/>
          </a:bodyPr>
          <a:lstStyle/>
          <a:p>
            <a:pPr marL="269875" lvl="0" indent="-269875" algn="ctr"/>
            <a:r>
              <a:rPr lang="zh-TW" altLang="en-US" sz="2000" b="1" dirty="0">
                <a:solidFill>
                  <a:prstClr val="black"/>
                </a:solidFill>
                <a:latin typeface="微軟正黑體"/>
                <a:cs typeface="Arial Unicode MS" pitchFamily="34" charset="-120"/>
              </a:rPr>
              <a:t>信號產生器</a:t>
            </a:r>
            <a:endParaRPr lang="en-US" altLang="zh-TW" sz="2000" b="1" dirty="0">
              <a:solidFill>
                <a:prstClr val="black"/>
              </a:solidFill>
              <a:latin typeface="微軟正黑體"/>
              <a:cs typeface="Arial Unicode MS" pitchFamily="34" charset="-120"/>
            </a:endParaRPr>
          </a:p>
        </p:txBody>
      </p:sp>
      <p:sp>
        <p:nvSpPr>
          <p:cNvPr id="35" name="矩形 34">
            <a:extLst>
              <a:ext uri="{FF2B5EF4-FFF2-40B4-BE49-F238E27FC236}">
                <a16:creationId xmlns:a16="http://schemas.microsoft.com/office/drawing/2014/main" id="{F19B7FD6-C8D8-4AB2-8028-4833EBC0E3E0}"/>
              </a:ext>
            </a:extLst>
          </p:cNvPr>
          <p:cNvSpPr/>
          <p:nvPr/>
        </p:nvSpPr>
        <p:spPr>
          <a:xfrm>
            <a:off x="4806877" y="3853019"/>
            <a:ext cx="954107" cy="400110"/>
          </a:xfrm>
          <a:prstGeom prst="rect">
            <a:avLst/>
          </a:prstGeom>
        </p:spPr>
        <p:txBody>
          <a:bodyPr wrap="none">
            <a:spAutoFit/>
          </a:bodyPr>
          <a:lstStyle/>
          <a:p>
            <a:pPr marL="269875" lvl="0" indent="-269875" algn="ctr"/>
            <a:r>
              <a:rPr lang="zh-TW" altLang="en-US" sz="2000" b="1" dirty="0">
                <a:solidFill>
                  <a:prstClr val="black"/>
                </a:solidFill>
                <a:latin typeface="微軟正黑體"/>
                <a:cs typeface="Arial Unicode MS" pitchFamily="34" charset="-120"/>
              </a:rPr>
              <a:t>示波器</a:t>
            </a:r>
            <a:endParaRPr lang="en-US" altLang="zh-TW" sz="2000" b="1" dirty="0">
              <a:solidFill>
                <a:prstClr val="black"/>
              </a:solidFill>
              <a:latin typeface="微軟正黑體"/>
              <a:cs typeface="Arial Unicode MS" pitchFamily="34" charset="-120"/>
            </a:endParaRPr>
          </a:p>
        </p:txBody>
      </p:sp>
      <p:sp>
        <p:nvSpPr>
          <p:cNvPr id="36" name="文字方塊 35">
            <a:extLst>
              <a:ext uri="{FF2B5EF4-FFF2-40B4-BE49-F238E27FC236}">
                <a16:creationId xmlns:a16="http://schemas.microsoft.com/office/drawing/2014/main" id="{976F4C48-8D74-4D5B-9082-C68D6B818280}"/>
              </a:ext>
            </a:extLst>
          </p:cNvPr>
          <p:cNvSpPr txBox="1"/>
          <p:nvPr/>
        </p:nvSpPr>
        <p:spPr>
          <a:xfrm>
            <a:off x="3445813" y="4418849"/>
            <a:ext cx="1529427" cy="578882"/>
          </a:xfrm>
          <a:prstGeom prst="roundRect">
            <a:avLst/>
          </a:prstGeom>
          <a:solidFill>
            <a:srgbClr val="FFFF00"/>
          </a:solidFill>
        </p:spPr>
        <p:txBody>
          <a:bodyPr wrap="none" rtlCol="0" anchor="ctr">
            <a:spAutoFit/>
          </a:bodyPr>
          <a:lstStyle/>
          <a:p>
            <a:r>
              <a:rPr lang="en-US" altLang="zh-TW" sz="2800" dirty="0"/>
              <a:t>f ~ 5 kHz</a:t>
            </a:r>
            <a:endParaRPr lang="zh-TW" altLang="en-US" sz="2800" dirty="0"/>
          </a:p>
        </p:txBody>
      </p:sp>
      <p:sp>
        <p:nvSpPr>
          <p:cNvPr id="3" name="矩形: 圓角 2">
            <a:extLst>
              <a:ext uri="{FF2B5EF4-FFF2-40B4-BE49-F238E27FC236}">
                <a16:creationId xmlns:a16="http://schemas.microsoft.com/office/drawing/2014/main" id="{5C139DB9-6152-4291-826F-41D052F5637F}"/>
              </a:ext>
            </a:extLst>
          </p:cNvPr>
          <p:cNvSpPr/>
          <p:nvPr/>
        </p:nvSpPr>
        <p:spPr>
          <a:xfrm>
            <a:off x="3106889" y="4069696"/>
            <a:ext cx="268928" cy="149244"/>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a16="http://schemas.microsoft.com/office/drawing/2014/main" id="{95CF61F0-F894-4424-A57C-79365DD9987A}"/>
              </a:ext>
            </a:extLst>
          </p:cNvPr>
          <p:cNvSpPr/>
          <p:nvPr/>
        </p:nvSpPr>
        <p:spPr>
          <a:xfrm rot="5400000">
            <a:off x="2655955" y="3704746"/>
            <a:ext cx="268928" cy="149244"/>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A9AC1F9F-8FE9-4BAE-9EAC-A11017D0EAAD}"/>
              </a:ext>
            </a:extLst>
          </p:cNvPr>
          <p:cNvSpPr txBox="1"/>
          <p:nvPr/>
        </p:nvSpPr>
        <p:spPr>
          <a:xfrm>
            <a:off x="2732600" y="3898765"/>
            <a:ext cx="144016" cy="153888"/>
          </a:xfrm>
          <a:prstGeom prst="rect">
            <a:avLst/>
          </a:prstGeom>
          <a:noFill/>
        </p:spPr>
        <p:txBody>
          <a:bodyPr wrap="square" lIns="0" tIns="0" rIns="0" bIns="0" rtlCol="0">
            <a:spAutoFit/>
          </a:bodyPr>
          <a:lstStyle/>
          <a:p>
            <a:r>
              <a:rPr lang="en-US" altLang="zh-TW" sz="1000" dirty="0"/>
              <a:t>50</a:t>
            </a:r>
            <a:endParaRPr lang="zh-TW" altLang="en-US" sz="1000" dirty="0"/>
          </a:p>
        </p:txBody>
      </p:sp>
      <p:sp>
        <p:nvSpPr>
          <p:cNvPr id="38" name="文字方塊 37">
            <a:extLst>
              <a:ext uri="{FF2B5EF4-FFF2-40B4-BE49-F238E27FC236}">
                <a16:creationId xmlns:a16="http://schemas.microsoft.com/office/drawing/2014/main" id="{ED362C8B-05F0-424A-899F-2B95E73415C6}"/>
              </a:ext>
            </a:extLst>
          </p:cNvPr>
          <p:cNvSpPr txBox="1"/>
          <p:nvPr/>
        </p:nvSpPr>
        <p:spPr>
          <a:xfrm>
            <a:off x="3425272" y="4072308"/>
            <a:ext cx="281862" cy="153888"/>
          </a:xfrm>
          <a:prstGeom prst="rect">
            <a:avLst/>
          </a:prstGeom>
          <a:noFill/>
        </p:spPr>
        <p:txBody>
          <a:bodyPr wrap="square" lIns="0" tIns="0" rIns="0" bIns="0" rtlCol="0">
            <a:spAutoFit/>
          </a:bodyPr>
          <a:lstStyle/>
          <a:p>
            <a:r>
              <a:rPr lang="en-US" altLang="zh-TW" sz="1000" dirty="0"/>
              <a:t>100</a:t>
            </a:r>
            <a:endParaRPr lang="zh-TW" altLang="en-US" sz="1000" dirty="0"/>
          </a:p>
        </p:txBody>
      </p:sp>
      <p:sp>
        <p:nvSpPr>
          <p:cNvPr id="39" name="文字方塊 38">
            <a:extLst>
              <a:ext uri="{FF2B5EF4-FFF2-40B4-BE49-F238E27FC236}">
                <a16:creationId xmlns:a16="http://schemas.microsoft.com/office/drawing/2014/main" id="{560A09FF-8755-4C3C-850F-60A1A25E386B}"/>
              </a:ext>
            </a:extLst>
          </p:cNvPr>
          <p:cNvSpPr txBox="1"/>
          <p:nvPr/>
        </p:nvSpPr>
        <p:spPr>
          <a:xfrm>
            <a:off x="3041850" y="4640973"/>
            <a:ext cx="281862" cy="153888"/>
          </a:xfrm>
          <a:prstGeom prst="rect">
            <a:avLst/>
          </a:prstGeom>
          <a:noFill/>
        </p:spPr>
        <p:txBody>
          <a:bodyPr wrap="square" lIns="0" tIns="0" rIns="0" bIns="0" rtlCol="0">
            <a:spAutoFit/>
          </a:bodyPr>
          <a:lstStyle/>
          <a:p>
            <a:r>
              <a:rPr lang="en-US" altLang="zh-TW" sz="1000" dirty="0"/>
              <a:t>max</a:t>
            </a:r>
            <a:endParaRPr lang="zh-TW" altLang="en-US" sz="1000" dirty="0"/>
          </a:p>
        </p:txBody>
      </p:sp>
      <p:sp>
        <p:nvSpPr>
          <p:cNvPr id="41" name="文字方塊 40">
            <a:extLst>
              <a:ext uri="{FF2B5EF4-FFF2-40B4-BE49-F238E27FC236}">
                <a16:creationId xmlns:a16="http://schemas.microsoft.com/office/drawing/2014/main" id="{76A8694F-C13C-4DC4-AF28-91B673728293}"/>
              </a:ext>
            </a:extLst>
          </p:cNvPr>
          <p:cNvSpPr txBox="1"/>
          <p:nvPr/>
        </p:nvSpPr>
        <p:spPr>
          <a:xfrm>
            <a:off x="2663677" y="4625388"/>
            <a:ext cx="281862" cy="153888"/>
          </a:xfrm>
          <a:prstGeom prst="rect">
            <a:avLst/>
          </a:prstGeom>
          <a:noFill/>
        </p:spPr>
        <p:txBody>
          <a:bodyPr wrap="square" lIns="0" tIns="0" rIns="0" bIns="0" rtlCol="0">
            <a:spAutoFit/>
          </a:bodyPr>
          <a:lstStyle/>
          <a:p>
            <a:pPr algn="ctr"/>
            <a:r>
              <a:rPr lang="en-US" altLang="zh-TW" sz="1000" dirty="0"/>
              <a:t>0</a:t>
            </a:r>
            <a:endParaRPr lang="zh-TW" altLang="en-US" sz="1000" dirty="0"/>
          </a:p>
        </p:txBody>
      </p:sp>
      <p:sp>
        <p:nvSpPr>
          <p:cNvPr id="43" name="文字方塊 42">
            <a:extLst>
              <a:ext uri="{FF2B5EF4-FFF2-40B4-BE49-F238E27FC236}">
                <a16:creationId xmlns:a16="http://schemas.microsoft.com/office/drawing/2014/main" id="{BAEC70AC-64C3-400E-9A12-59CA9C4CDCD1}"/>
              </a:ext>
            </a:extLst>
          </p:cNvPr>
          <p:cNvSpPr txBox="1"/>
          <p:nvPr/>
        </p:nvSpPr>
        <p:spPr>
          <a:xfrm>
            <a:off x="7651512" y="5528816"/>
            <a:ext cx="685532" cy="408623"/>
          </a:xfrm>
          <a:prstGeom prst="roundRect">
            <a:avLst/>
          </a:prstGeom>
          <a:solidFill>
            <a:srgbClr val="0000CC"/>
          </a:solidFill>
        </p:spPr>
        <p:txBody>
          <a:bodyPr wrap="none" rtlCol="0" anchor="ctr">
            <a:spAutoFit/>
          </a:bodyPr>
          <a:lstStyle/>
          <a:p>
            <a:r>
              <a:rPr lang="en-US" altLang="zh-TW" dirty="0">
                <a:solidFill>
                  <a:schemeClr val="bg1">
                    <a:lumMod val="85000"/>
                  </a:schemeClr>
                </a:solidFill>
                <a:latin typeface="+mn-ea"/>
                <a:cs typeface="Times New Roman" panose="02020603050405020304" pitchFamily="18" charset="0"/>
              </a:rPr>
              <a:t>CH1</a:t>
            </a:r>
            <a:endParaRPr lang="zh-TW" altLang="en-US" sz="1600" dirty="0">
              <a:solidFill>
                <a:schemeClr val="bg1">
                  <a:lumMod val="85000"/>
                </a:schemeClr>
              </a:solidFill>
              <a:latin typeface="+mn-ea"/>
              <a:cs typeface="Times New Roman" panose="02020603050405020304" pitchFamily="18" charset="0"/>
            </a:endParaRPr>
          </a:p>
        </p:txBody>
      </p:sp>
      <p:sp>
        <p:nvSpPr>
          <p:cNvPr id="6" name="弧形 5">
            <a:extLst>
              <a:ext uri="{FF2B5EF4-FFF2-40B4-BE49-F238E27FC236}">
                <a16:creationId xmlns:a16="http://schemas.microsoft.com/office/drawing/2014/main" id="{81D5BECB-8B6B-4954-94FB-1DFF12A9F66E}"/>
              </a:ext>
            </a:extLst>
          </p:cNvPr>
          <p:cNvSpPr/>
          <p:nvPr/>
        </p:nvSpPr>
        <p:spPr>
          <a:xfrm>
            <a:off x="2582540" y="3704625"/>
            <a:ext cx="432048" cy="273214"/>
          </a:xfrm>
          <a:prstGeom prst="arc">
            <a:avLst>
              <a:gd name="adj1" fmla="val 13164793"/>
              <a:gd name="adj2" fmla="val 18988639"/>
            </a:avLst>
          </a:prstGeom>
          <a:ln>
            <a:solidFill>
              <a:srgbClr val="0000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61793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3491880" y="128987"/>
            <a:ext cx="2232248" cy="707725"/>
          </a:xfrm>
          <a:solidFill>
            <a:schemeClr val="bg1"/>
          </a:solidFill>
        </p:spPr>
        <p:txBody>
          <a:bodyPr/>
          <a:lstStyle/>
          <a:p>
            <a:pPr eaLnBrk="1" hangingPunct="1">
              <a:defRPr/>
            </a:pPr>
            <a:r>
              <a:rPr lang="zh-TW" altLang="en-US" sz="4000" b="1" dirty="0">
                <a:solidFill>
                  <a:srgbClr val="0000CC"/>
                </a:solidFill>
                <a:effectLst/>
                <a:latin typeface="+mn-ea"/>
                <a:ea typeface="+mn-ea"/>
              </a:rPr>
              <a:t>目  的</a:t>
            </a:r>
          </a:p>
        </p:txBody>
      </p:sp>
      <p:pic>
        <p:nvPicPr>
          <p:cNvPr id="7171"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04048" y="4031631"/>
            <a:ext cx="3832348" cy="26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6"/>
          <p:cNvSpPr>
            <a:spLocks noChangeArrowheads="1"/>
          </p:cNvSpPr>
          <p:nvPr/>
        </p:nvSpPr>
        <p:spPr bwMode="auto">
          <a:xfrm>
            <a:off x="383852" y="1013237"/>
            <a:ext cx="8452544" cy="286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marL="342900" indent="-342900" eaLnBrk="1" hangingPunct="1">
              <a:lnSpc>
                <a:spcPct val="120000"/>
              </a:lnSpc>
              <a:spcBef>
                <a:spcPts val="600"/>
              </a:spcBef>
              <a:buSzPct val="80000"/>
              <a:buFont typeface="Wingdings" panose="05000000000000000000" pitchFamily="2" charset="2"/>
              <a:buChar char="l"/>
            </a:pPr>
            <a:r>
              <a:rPr lang="zh-TW" altLang="en-US" sz="2400" dirty="0">
                <a:latin typeface="+mn-ea"/>
                <a:ea typeface="+mn-ea"/>
              </a:rPr>
              <a:t>環形亥姆霍茲</a:t>
            </a:r>
            <a:r>
              <a:rPr lang="zh-TW" altLang="en-US" sz="2400" dirty="0">
                <a:latin typeface="+mn-ea"/>
                <a:ea typeface="+mn-ea"/>
                <a:cs typeface="Times New Roman" panose="02020603050405020304" pitchFamily="18" charset="0"/>
              </a:rPr>
              <a:t>線圈對</a:t>
            </a:r>
            <a:r>
              <a:rPr lang="en-US" altLang="zh-TW" sz="2400" dirty="0">
                <a:latin typeface="+mn-ea"/>
                <a:ea typeface="+mn-ea"/>
                <a:cs typeface="Times New Roman" panose="02020603050405020304" pitchFamily="18" charset="0"/>
              </a:rPr>
              <a:t>(Helmholtz coil pair)</a:t>
            </a:r>
            <a:r>
              <a:rPr lang="zh-TW" altLang="en-US" sz="2400" dirty="0">
                <a:latin typeface="+mn-ea"/>
                <a:ea typeface="+mn-ea"/>
                <a:cs typeface="Times New Roman" panose="02020603050405020304" pitchFamily="18" charset="0"/>
              </a:rPr>
              <a:t>和螺旋線圈</a:t>
            </a:r>
            <a:r>
              <a:rPr lang="en-US" altLang="zh-TW" sz="2400" dirty="0">
                <a:latin typeface="+mn-ea"/>
                <a:ea typeface="+mn-ea"/>
                <a:cs typeface="Times New Roman" panose="02020603050405020304" pitchFamily="18" charset="0"/>
              </a:rPr>
              <a:t>(Solenoidal coil)</a:t>
            </a:r>
            <a:r>
              <a:rPr lang="zh-TW" altLang="en-US" sz="2400" dirty="0">
                <a:latin typeface="+mn-ea"/>
                <a:ea typeface="+mn-ea"/>
                <a:cs typeface="Times New Roman" panose="02020603050405020304" pitchFamily="18" charset="0"/>
              </a:rPr>
              <a:t>常被用以提供均勻磁場。</a:t>
            </a:r>
            <a:endParaRPr lang="en-US" altLang="zh-TW" sz="2400" dirty="0">
              <a:latin typeface="+mn-ea"/>
              <a:ea typeface="+mn-ea"/>
              <a:cs typeface="Times New Roman" panose="02020603050405020304" pitchFamily="18" charset="0"/>
            </a:endParaRPr>
          </a:p>
          <a:p>
            <a:pPr marL="342900" indent="-342900" eaLnBrk="1" hangingPunct="1">
              <a:lnSpc>
                <a:spcPct val="120000"/>
              </a:lnSpc>
              <a:spcBef>
                <a:spcPts val="600"/>
              </a:spcBef>
              <a:buSzPct val="80000"/>
              <a:buFont typeface="Wingdings" panose="05000000000000000000" pitchFamily="2" charset="2"/>
              <a:buChar char="l"/>
            </a:pPr>
            <a:r>
              <a:rPr lang="zh-TW" altLang="en-US" sz="2400" dirty="0">
                <a:latin typeface="+mn-ea"/>
                <a:ea typeface="+mn-ea"/>
                <a:cs typeface="Times New Roman" panose="02020603050405020304" pitchFamily="18" charset="0"/>
              </a:rPr>
              <a:t>螺旋線圈其實就是許多個環型線圈緊併在一起所組成的磁場產生裝置。 </a:t>
            </a:r>
          </a:p>
          <a:p>
            <a:pPr marL="342900" indent="-342900" eaLnBrk="1" hangingPunct="1">
              <a:lnSpc>
                <a:spcPct val="120000"/>
              </a:lnSpc>
              <a:spcBef>
                <a:spcPts val="600"/>
              </a:spcBef>
              <a:buSzPct val="80000"/>
              <a:buFont typeface="Wingdings" panose="05000000000000000000" pitchFamily="2" charset="2"/>
              <a:buChar char="l"/>
            </a:pPr>
            <a:r>
              <a:rPr lang="zh-TW" altLang="en-US" sz="2400" dirty="0">
                <a:latin typeface="+mn-ea"/>
                <a:ea typeface="+mn-ea"/>
                <a:cs typeface="Times New Roman" panose="02020603050405020304" pitchFamily="18" charset="0"/>
              </a:rPr>
              <a:t>本實驗探討環形亥姆霍茲線圈所產生的磁場在空間中的分佈情形和其磁場在空間中的均勻度變化 </a:t>
            </a:r>
          </a:p>
        </p:txBody>
      </p:sp>
      <p:pic>
        <p:nvPicPr>
          <p:cNvPr id="7175" name="圖片 53" descr="File:Helmholtz coil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75656" y="4052430"/>
            <a:ext cx="2432600" cy="264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BDA58D4F-850F-47FF-A511-252420C5954B}"/>
              </a:ext>
            </a:extLst>
          </p:cNvPr>
          <p:cNvPicPr>
            <a:picLocks noChangeAspect="1"/>
          </p:cNvPicPr>
          <p:nvPr/>
        </p:nvPicPr>
        <p:blipFill>
          <a:blip r:embed="rId2"/>
          <a:stretch>
            <a:fillRect/>
          </a:stretch>
        </p:blipFill>
        <p:spPr>
          <a:xfrm>
            <a:off x="3799790" y="5439118"/>
            <a:ext cx="1139876" cy="539942"/>
          </a:xfrm>
          <a:prstGeom prst="rect">
            <a:avLst/>
          </a:prstGeom>
        </p:spPr>
      </p:pic>
      <p:sp>
        <p:nvSpPr>
          <p:cNvPr id="2" name="標題 1">
            <a:extLst>
              <a:ext uri="{FF2B5EF4-FFF2-40B4-BE49-F238E27FC236}">
                <a16:creationId xmlns:a16="http://schemas.microsoft.com/office/drawing/2014/main" id="{1E35D639-371F-4783-9D4E-7B7B8D9E3230}"/>
              </a:ext>
            </a:extLst>
          </p:cNvPr>
          <p:cNvSpPr>
            <a:spLocks noGrp="1"/>
          </p:cNvSpPr>
          <p:nvPr>
            <p:ph type="title"/>
          </p:nvPr>
        </p:nvSpPr>
        <p:spPr/>
        <p:txBody>
          <a:bodyPr/>
          <a:lstStyle/>
          <a:p>
            <a:r>
              <a:rPr lang="zh-TW" altLang="en-US" dirty="0">
                <a:solidFill>
                  <a:srgbClr val="0000CC"/>
                </a:solidFill>
              </a:rPr>
              <a:t>交流量測</a:t>
            </a:r>
          </a:p>
        </p:txBody>
      </p:sp>
      <p:pic>
        <p:nvPicPr>
          <p:cNvPr id="4" name="圖片 3">
            <a:extLst>
              <a:ext uri="{FF2B5EF4-FFF2-40B4-BE49-F238E27FC236}">
                <a16:creationId xmlns:a16="http://schemas.microsoft.com/office/drawing/2014/main" id="{A1DAA441-532B-4F5D-A028-3FB3D81D7BB7}"/>
              </a:ext>
            </a:extLst>
          </p:cNvPr>
          <p:cNvPicPr>
            <a:picLocks noChangeAspect="1"/>
          </p:cNvPicPr>
          <p:nvPr/>
        </p:nvPicPr>
        <p:blipFill rotWithShape="1">
          <a:blip r:embed="rId3"/>
          <a:srcRect t="4642"/>
          <a:stretch/>
        </p:blipFill>
        <p:spPr>
          <a:xfrm flipH="1">
            <a:off x="2109382" y="2723548"/>
            <a:ext cx="1654770" cy="1101290"/>
          </a:xfrm>
          <a:prstGeom prst="rect">
            <a:avLst/>
          </a:prstGeom>
        </p:spPr>
      </p:pic>
      <p:sp>
        <p:nvSpPr>
          <p:cNvPr id="5" name="矩形 4">
            <a:extLst>
              <a:ext uri="{FF2B5EF4-FFF2-40B4-BE49-F238E27FC236}">
                <a16:creationId xmlns:a16="http://schemas.microsoft.com/office/drawing/2014/main" id="{34B02E41-FCE8-46C8-8B4F-228F5078A7A8}"/>
              </a:ext>
            </a:extLst>
          </p:cNvPr>
          <p:cNvSpPr/>
          <p:nvPr/>
        </p:nvSpPr>
        <p:spPr>
          <a:xfrm>
            <a:off x="3969312" y="2716646"/>
            <a:ext cx="1338828" cy="428194"/>
          </a:xfrm>
          <a:prstGeom prst="rect">
            <a:avLst/>
          </a:prstGeom>
        </p:spPr>
        <p:txBody>
          <a:bodyPr wrap="none">
            <a:spAutoFit/>
          </a:bodyPr>
          <a:lstStyle/>
          <a:p>
            <a:pPr>
              <a:lnSpc>
                <a:spcPct val="120000"/>
              </a:lnSpc>
            </a:pPr>
            <a:r>
              <a:rPr lang="en-US" altLang="zh-TW" sz="2000" dirty="0">
                <a:solidFill>
                  <a:srgbClr val="000000"/>
                </a:solidFill>
                <a:latin typeface="微軟正黑體" panose="020B0604030504040204" pitchFamily="34" charset="-120"/>
                <a:ea typeface="微軟正黑體" panose="020B0604030504040204" pitchFamily="34" charset="-120"/>
              </a:rPr>
              <a:t>C=0.1 mF</a:t>
            </a:r>
          </a:p>
        </p:txBody>
      </p:sp>
      <p:sp>
        <p:nvSpPr>
          <p:cNvPr id="6" name="矩形 5">
            <a:extLst>
              <a:ext uri="{FF2B5EF4-FFF2-40B4-BE49-F238E27FC236}">
                <a16:creationId xmlns:a16="http://schemas.microsoft.com/office/drawing/2014/main" id="{C8E6621D-5608-4F73-846E-9F41A3752AC4}"/>
              </a:ext>
            </a:extLst>
          </p:cNvPr>
          <p:cNvSpPr/>
          <p:nvPr/>
        </p:nvSpPr>
        <p:spPr>
          <a:xfrm>
            <a:off x="3969312" y="3291927"/>
            <a:ext cx="1811714" cy="428194"/>
          </a:xfrm>
          <a:prstGeom prst="rect">
            <a:avLst/>
          </a:prstGeom>
        </p:spPr>
        <p:txBody>
          <a:bodyPr wrap="none">
            <a:spAutoFit/>
          </a:bodyPr>
          <a:lstStyle/>
          <a:p>
            <a:pPr>
              <a:lnSpc>
                <a:spcPct val="120000"/>
              </a:lnSpc>
            </a:pPr>
            <a:r>
              <a:rPr lang="en-US" altLang="zh-TW" sz="2000" dirty="0">
                <a:solidFill>
                  <a:srgbClr val="000000"/>
                </a:solidFill>
                <a:latin typeface="微軟正黑體" panose="020B0604030504040204" pitchFamily="34" charset="-120"/>
                <a:ea typeface="微軟正黑體" panose="020B0604030504040204" pitchFamily="34" charset="-120"/>
              </a:rPr>
              <a:t>L=10 </a:t>
            </a:r>
            <a:r>
              <a:rPr lang="en-US" altLang="zh-TW" sz="2000" dirty="0" err="1">
                <a:solidFill>
                  <a:srgbClr val="000000"/>
                </a:solidFill>
                <a:latin typeface="微軟正黑體" panose="020B0604030504040204" pitchFamily="34" charset="-120"/>
                <a:ea typeface="微軟正黑體" panose="020B0604030504040204" pitchFamily="34" charset="-120"/>
              </a:rPr>
              <a:t>mH</a:t>
            </a:r>
            <a:r>
              <a:rPr lang="zh-TW" altLang="en-US" sz="2000" dirty="0">
                <a:solidFill>
                  <a:srgbClr val="000000"/>
                </a:solidFill>
                <a:latin typeface="微軟正黑體" panose="020B0604030504040204" pitchFamily="34" charset="-120"/>
                <a:ea typeface="微軟正黑體" panose="020B0604030504040204" pitchFamily="34" charset="-120"/>
              </a:rPr>
              <a:t>電感</a:t>
            </a:r>
          </a:p>
        </p:txBody>
      </p:sp>
      <p:sp>
        <p:nvSpPr>
          <p:cNvPr id="7" name="矩形 6">
            <a:extLst>
              <a:ext uri="{FF2B5EF4-FFF2-40B4-BE49-F238E27FC236}">
                <a16:creationId xmlns:a16="http://schemas.microsoft.com/office/drawing/2014/main" id="{25CA7521-5BC8-4EF1-AB6B-05A2620A0060}"/>
              </a:ext>
            </a:extLst>
          </p:cNvPr>
          <p:cNvSpPr/>
          <p:nvPr/>
        </p:nvSpPr>
        <p:spPr>
          <a:xfrm>
            <a:off x="717885" y="901447"/>
            <a:ext cx="8102587" cy="1596719"/>
          </a:xfrm>
          <a:prstGeom prst="rect">
            <a:avLst/>
          </a:prstGeom>
          <a:noFill/>
        </p:spPr>
        <p:txBody>
          <a:bodyPr wrap="square">
            <a:spAutoFit/>
          </a:bodyPr>
          <a:lstStyle/>
          <a:p>
            <a:pPr lvl="0" defTabSz="685800">
              <a:lnSpc>
                <a:spcPct val="120000"/>
              </a:lnSpc>
              <a:spcBef>
                <a:spcPts val="600"/>
              </a:spcBef>
              <a:buSzPct val="100000"/>
            </a:pPr>
            <a:r>
              <a:rPr lang="zh-TW" altLang="en-US" sz="2800" b="1" dirty="0">
                <a:solidFill>
                  <a:prstClr val="black"/>
                </a:solidFill>
                <a:latin typeface="微軟正黑體"/>
                <a:cs typeface="Times New Roman" pitchFamily="18" charset="0"/>
              </a:rPr>
              <a:t>因給予場線圈正弦交流電壓，磁場大小隨之為正弦信號，利用拾波線圈</a:t>
            </a:r>
            <a:r>
              <a:rPr lang="en-US" altLang="zh-TW" sz="2800" b="1" dirty="0">
                <a:solidFill>
                  <a:prstClr val="black"/>
                </a:solidFill>
                <a:latin typeface="微軟正黑體"/>
                <a:cs typeface="Times New Roman" pitchFamily="18" charset="0"/>
              </a:rPr>
              <a:t>(LC</a:t>
            </a:r>
            <a:r>
              <a:rPr lang="zh-TW" altLang="en-US" sz="2800" b="1" dirty="0">
                <a:solidFill>
                  <a:prstClr val="black"/>
                </a:solidFill>
                <a:latin typeface="微軟正黑體"/>
                <a:cs typeface="Times New Roman" pitchFamily="18" charset="0"/>
              </a:rPr>
              <a:t>並聯諧振電路</a:t>
            </a:r>
            <a:r>
              <a:rPr lang="en-US" altLang="zh-TW" sz="2800" b="1" dirty="0">
                <a:solidFill>
                  <a:prstClr val="black"/>
                </a:solidFill>
                <a:latin typeface="微軟正黑體"/>
                <a:cs typeface="Times New Roman" pitchFamily="18" charset="0"/>
              </a:rPr>
              <a:t>)</a:t>
            </a:r>
            <a:r>
              <a:rPr lang="zh-TW" altLang="en-US" sz="2800" b="1" dirty="0">
                <a:solidFill>
                  <a:prstClr val="black"/>
                </a:solidFill>
                <a:latin typeface="微軟正黑體"/>
                <a:cs typeface="Times New Roman" pitchFamily="18" charset="0"/>
              </a:rPr>
              <a:t>接收並放大電壓訊號，再換算磁場大小。</a:t>
            </a:r>
            <a:endParaRPr lang="zh-TW" altLang="zh-TW" sz="2800" b="1" dirty="0">
              <a:solidFill>
                <a:prstClr val="black"/>
              </a:solidFill>
              <a:latin typeface="微軟正黑體"/>
              <a:cs typeface="Times New Roman" pitchFamily="18" charset="0"/>
            </a:endParaRPr>
          </a:p>
        </p:txBody>
      </p:sp>
      <p:sp>
        <p:nvSpPr>
          <p:cNvPr id="8" name="矩形 7">
            <a:extLst>
              <a:ext uri="{FF2B5EF4-FFF2-40B4-BE49-F238E27FC236}">
                <a16:creationId xmlns:a16="http://schemas.microsoft.com/office/drawing/2014/main" id="{33D09AD7-D581-44CD-ADE1-A6D745FA0745}"/>
              </a:ext>
            </a:extLst>
          </p:cNvPr>
          <p:cNvSpPr/>
          <p:nvPr/>
        </p:nvSpPr>
        <p:spPr>
          <a:xfrm>
            <a:off x="717885" y="4241474"/>
            <a:ext cx="7958571" cy="938590"/>
          </a:xfrm>
          <a:prstGeom prst="rect">
            <a:avLst/>
          </a:prstGeom>
          <a:solidFill>
            <a:schemeClr val="bg1"/>
          </a:solidFill>
        </p:spPr>
        <p:txBody>
          <a:bodyPr wrap="square">
            <a:spAutoFit/>
          </a:bodyPr>
          <a:lstStyle/>
          <a:p>
            <a:pPr lvl="0" defTabSz="685800">
              <a:lnSpc>
                <a:spcPct val="120000"/>
              </a:lnSpc>
              <a:spcBef>
                <a:spcPts val="600"/>
              </a:spcBef>
              <a:buSzPct val="100000"/>
            </a:pPr>
            <a:r>
              <a:rPr lang="zh-TW" altLang="en-US" sz="2400" dirty="0">
                <a:solidFill>
                  <a:prstClr val="black"/>
                </a:solidFill>
                <a:latin typeface="微軟正黑體"/>
                <a:cs typeface="Times New Roman" pitchFamily="18" charset="0"/>
              </a:rPr>
              <a:t>電感</a:t>
            </a:r>
            <a:r>
              <a:rPr lang="en-US" altLang="zh-TW" sz="2400" dirty="0">
                <a:solidFill>
                  <a:prstClr val="black"/>
                </a:solidFill>
                <a:latin typeface="微軟正黑體"/>
                <a:cs typeface="Times New Roman" pitchFamily="18" charset="0"/>
              </a:rPr>
              <a:t>L</a:t>
            </a:r>
            <a:r>
              <a:rPr lang="zh-TW" altLang="en-US" sz="2400" dirty="0">
                <a:solidFill>
                  <a:prstClr val="black"/>
                </a:solidFill>
                <a:latin typeface="微軟正黑體"/>
                <a:cs typeface="Times New Roman" pitchFamily="18" charset="0"/>
              </a:rPr>
              <a:t>本身是線圈組成，磁場通過線圈時會產生感應電流</a:t>
            </a:r>
            <a:r>
              <a:rPr lang="en-US" altLang="zh-TW" sz="2400" dirty="0">
                <a:solidFill>
                  <a:prstClr val="black"/>
                </a:solidFill>
                <a:latin typeface="微軟正黑體"/>
                <a:cs typeface="Times New Roman" pitchFamily="18" charset="0"/>
              </a:rPr>
              <a:t>(</a:t>
            </a:r>
            <a:r>
              <a:rPr lang="zh-TW" altLang="en-US" sz="2400" dirty="0">
                <a:solidFill>
                  <a:prstClr val="black"/>
                </a:solidFill>
                <a:latin typeface="微軟正黑體"/>
                <a:cs typeface="Times New Roman" pitchFamily="18" charset="0"/>
              </a:rPr>
              <a:t>電動勢</a:t>
            </a:r>
            <a:r>
              <a:rPr lang="en-US" altLang="zh-TW" sz="2400" dirty="0">
                <a:solidFill>
                  <a:prstClr val="black"/>
                </a:solidFill>
                <a:latin typeface="微軟正黑體"/>
                <a:cs typeface="Times New Roman" pitchFamily="18" charset="0"/>
              </a:rPr>
              <a:t>)</a:t>
            </a:r>
            <a:r>
              <a:rPr lang="zh-TW" altLang="en-US" sz="2400" dirty="0">
                <a:solidFill>
                  <a:prstClr val="black"/>
                </a:solidFill>
                <a:latin typeface="微軟正黑體"/>
                <a:cs typeface="Times New Roman" pitchFamily="18" charset="0"/>
              </a:rPr>
              <a:t>，</a:t>
            </a:r>
            <a:r>
              <a:rPr lang="en-US" altLang="zh-TW" sz="2400" dirty="0">
                <a:solidFill>
                  <a:prstClr val="black"/>
                </a:solidFill>
                <a:latin typeface="微軟正黑體"/>
                <a:cs typeface="Times New Roman" pitchFamily="18" charset="0"/>
              </a:rPr>
              <a:t>LC</a:t>
            </a:r>
            <a:r>
              <a:rPr lang="zh-TW" altLang="en-US" sz="2400" dirty="0">
                <a:solidFill>
                  <a:prstClr val="black"/>
                </a:solidFill>
                <a:latin typeface="微軟正黑體"/>
                <a:cs typeface="Times New Roman" pitchFamily="18" charset="0"/>
              </a:rPr>
              <a:t>震盪放大電壓後，再由示波器讀取。</a:t>
            </a:r>
            <a:endParaRPr lang="zh-TW" altLang="zh-TW" sz="2400" dirty="0">
              <a:solidFill>
                <a:prstClr val="black"/>
              </a:solidFill>
              <a:latin typeface="微軟正黑體"/>
              <a:cs typeface="Times New Roman" pitchFamily="18" charset="0"/>
            </a:endParaRPr>
          </a:p>
        </p:txBody>
      </p:sp>
      <p:sp>
        <p:nvSpPr>
          <p:cNvPr id="9" name="矩形: 圓角 8">
            <a:extLst>
              <a:ext uri="{FF2B5EF4-FFF2-40B4-BE49-F238E27FC236}">
                <a16:creationId xmlns:a16="http://schemas.microsoft.com/office/drawing/2014/main" id="{67C238DE-0B63-4EC6-93AC-543843FBCB4B}"/>
              </a:ext>
            </a:extLst>
          </p:cNvPr>
          <p:cNvSpPr/>
          <p:nvPr/>
        </p:nvSpPr>
        <p:spPr>
          <a:xfrm>
            <a:off x="2731062" y="6219965"/>
            <a:ext cx="3681875" cy="473747"/>
          </a:xfrm>
          <a:prstGeom prst="roundRect">
            <a:avLst/>
          </a:prstGeom>
          <a:solidFill>
            <a:schemeClr val="bg1"/>
          </a:solidFill>
          <a:ln>
            <a:solidFill>
              <a:srgbClr val="0000CC"/>
            </a:solidFill>
          </a:ln>
        </p:spPr>
        <p:txBody>
          <a:bodyPr wrap="square">
            <a:spAutoFit/>
          </a:bodyPr>
          <a:lstStyle/>
          <a:p>
            <a:pPr lvl="0" defTabSz="685800">
              <a:lnSpc>
                <a:spcPct val="120000"/>
              </a:lnSpc>
              <a:spcBef>
                <a:spcPts val="600"/>
              </a:spcBef>
              <a:buSzPct val="100000"/>
            </a:pPr>
            <a:r>
              <a:rPr lang="zh-TW" altLang="en-US" sz="2000" dirty="0">
                <a:solidFill>
                  <a:prstClr val="black"/>
                </a:solidFill>
                <a:latin typeface="微軟正黑體"/>
                <a:cs typeface="Times New Roman" pitchFamily="18" charset="0"/>
              </a:rPr>
              <a:t>注意磁場方向須通過電感</a:t>
            </a:r>
            <a:r>
              <a:rPr lang="en-US" altLang="zh-TW" sz="2000" dirty="0">
                <a:solidFill>
                  <a:prstClr val="black"/>
                </a:solidFill>
                <a:latin typeface="微軟正黑體"/>
                <a:cs typeface="Times New Roman" pitchFamily="18" charset="0"/>
              </a:rPr>
              <a:t>(</a:t>
            </a:r>
            <a:r>
              <a:rPr lang="zh-TW" altLang="en-US" sz="2000" dirty="0">
                <a:solidFill>
                  <a:prstClr val="black"/>
                </a:solidFill>
                <a:latin typeface="微軟正黑體"/>
                <a:cs typeface="Times New Roman" pitchFamily="18" charset="0"/>
              </a:rPr>
              <a:t>線圈</a:t>
            </a:r>
            <a:r>
              <a:rPr lang="en-US" altLang="zh-TW" sz="2000" dirty="0">
                <a:solidFill>
                  <a:prstClr val="black"/>
                </a:solidFill>
                <a:latin typeface="微軟正黑體"/>
                <a:cs typeface="Times New Roman" pitchFamily="18" charset="0"/>
              </a:rPr>
              <a:t>)</a:t>
            </a:r>
            <a:endParaRPr lang="zh-TW" altLang="zh-TW" sz="2000" dirty="0">
              <a:solidFill>
                <a:prstClr val="black"/>
              </a:solidFill>
              <a:latin typeface="微軟正黑體"/>
              <a:cs typeface="Times New Roman" pitchFamily="18" charset="0"/>
            </a:endParaRPr>
          </a:p>
        </p:txBody>
      </p:sp>
      <p:cxnSp>
        <p:nvCxnSpPr>
          <p:cNvPr id="12" name="直線單箭頭接點 11">
            <a:extLst>
              <a:ext uri="{FF2B5EF4-FFF2-40B4-BE49-F238E27FC236}">
                <a16:creationId xmlns:a16="http://schemas.microsoft.com/office/drawing/2014/main" id="{7580652B-324D-4946-B855-38D41970FB51}"/>
              </a:ext>
            </a:extLst>
          </p:cNvPr>
          <p:cNvCxnSpPr/>
          <p:nvPr/>
        </p:nvCxnSpPr>
        <p:spPr>
          <a:xfrm>
            <a:off x="2923105" y="5724573"/>
            <a:ext cx="1116000" cy="0"/>
          </a:xfrm>
          <a:prstGeom prst="straightConnector1">
            <a:avLst/>
          </a:prstGeom>
          <a:ln w="57150">
            <a:solidFill>
              <a:srgbClr val="0000C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DE748075-6DC9-43BA-8748-6D4C0B8A5EEA}"/>
              </a:ext>
            </a:extLst>
          </p:cNvPr>
          <p:cNvSpPr/>
          <p:nvPr/>
        </p:nvSpPr>
        <p:spPr>
          <a:xfrm>
            <a:off x="5373178" y="5086454"/>
            <a:ext cx="383438" cy="495392"/>
          </a:xfrm>
          <a:prstGeom prst="rect">
            <a:avLst/>
          </a:prstGeom>
        </p:spPr>
        <p:txBody>
          <a:bodyPr wrap="none">
            <a:spAutoFit/>
          </a:bodyPr>
          <a:lstStyle/>
          <a:p>
            <a:pPr>
              <a:lnSpc>
                <a:spcPct val="120000"/>
              </a:lnSpc>
            </a:pPr>
            <a:r>
              <a:rPr lang="en-US" altLang="zh-TW" sz="2400" b="1" dirty="0">
                <a:solidFill>
                  <a:srgbClr val="0000CC"/>
                </a:solidFill>
                <a:latin typeface="微軟正黑體" panose="020B0604030504040204" pitchFamily="34" charset="-120"/>
                <a:ea typeface="微軟正黑體" panose="020B0604030504040204" pitchFamily="34" charset="-120"/>
              </a:rPr>
              <a:t>B</a:t>
            </a:r>
            <a:endParaRPr lang="zh-TW" altLang="en-US" sz="2400" b="1" dirty="0">
              <a:solidFill>
                <a:srgbClr val="0000CC"/>
              </a:solidFill>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B15CB553-0874-4654-8C10-F6AEC0790554}"/>
                  </a:ext>
                </a:extLst>
              </p:cNvPr>
              <p:cNvSpPr txBox="1"/>
              <p:nvPr/>
            </p:nvSpPr>
            <p:spPr>
              <a:xfrm>
                <a:off x="6443161" y="2699026"/>
                <a:ext cx="1525131" cy="1125812"/>
              </a:xfrm>
              <a:prstGeom prst="roundRect">
                <a:avLst>
                  <a:gd name="adj" fmla="val 8557"/>
                </a:avLst>
              </a:prstGeom>
              <a:ln>
                <a:solidFill>
                  <a:srgbClr val="0000CC"/>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spAutoFit/>
              </a:bodyPr>
              <a:lstStyle/>
              <a:p>
                <a:pPr marL="179388">
                  <a:lnSpc>
                    <a:spcPct val="120000"/>
                  </a:lnSpc>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𝑓</m:t>
                      </m:r>
                      <m:r>
                        <a:rPr lang="en-US" altLang="zh-TW" b="0" i="1" smtClean="0">
                          <a:latin typeface="Cambria Math" panose="02040503050406030204" pitchFamily="18" charset="0"/>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2</m:t>
                          </m:r>
                          <m:r>
                            <a:rPr lang="zh-TW" altLang="en-US" b="0" i="1" smtClean="0">
                              <a:latin typeface="Cambria Math" panose="02040503050406030204" pitchFamily="18" charset="0"/>
                            </a:rPr>
                            <m:t>𝜋</m:t>
                          </m:r>
                          <m:rad>
                            <m:radPr>
                              <m:degHide m:val="on"/>
                              <m:ctrlPr>
                                <a:rPr lang="zh-TW" altLang="en-US" b="0" i="1" smtClean="0">
                                  <a:latin typeface="Cambria Math" panose="02040503050406030204" pitchFamily="18" charset="0"/>
                                </a:rPr>
                              </m:ctrlPr>
                            </m:radPr>
                            <m:deg/>
                            <m:e>
                              <m:r>
                                <a:rPr lang="en-US" altLang="zh-TW" b="0" i="1" smtClean="0">
                                  <a:latin typeface="Cambria Math" panose="02040503050406030204" pitchFamily="18" charset="0"/>
                                </a:rPr>
                                <m:t>𝐿𝐶</m:t>
                              </m:r>
                            </m:e>
                          </m:rad>
                        </m:den>
                      </m:f>
                    </m:oMath>
                  </m:oMathPara>
                </a14:m>
                <a:endParaRPr lang="en-US" altLang="zh-TW" dirty="0"/>
              </a:p>
              <a:p>
                <a:pPr marL="179388">
                  <a:lnSpc>
                    <a:spcPct val="120000"/>
                  </a:lnSpc>
                  <a:spcBef>
                    <a:spcPts val="600"/>
                  </a:spcBef>
                </a:pPr>
                <a:r>
                  <a:rPr lang="en-US" altLang="zh-TW" dirty="0"/>
                  <a:t>=5.035 kHz</a:t>
                </a:r>
                <a:endParaRPr lang="zh-TW" altLang="en-US" dirty="0"/>
              </a:p>
            </p:txBody>
          </p:sp>
        </mc:Choice>
        <mc:Fallback xmlns="">
          <p:sp>
            <p:nvSpPr>
              <p:cNvPr id="15" name="文字方塊 14">
                <a:extLst>
                  <a:ext uri="{FF2B5EF4-FFF2-40B4-BE49-F238E27FC236}">
                    <a16:creationId xmlns:a16="http://schemas.microsoft.com/office/drawing/2014/main" id="{B15CB553-0874-4654-8C10-F6AEC0790554}"/>
                  </a:ext>
                </a:extLst>
              </p:cNvPr>
              <p:cNvSpPr txBox="1">
                <a:spLocks noRot="1" noChangeAspect="1" noMove="1" noResize="1" noEditPoints="1" noAdjustHandles="1" noChangeArrowheads="1" noChangeShapeType="1" noTextEdit="1"/>
              </p:cNvSpPr>
              <p:nvPr/>
            </p:nvSpPr>
            <p:spPr>
              <a:xfrm>
                <a:off x="6443161" y="2699026"/>
                <a:ext cx="1525131" cy="1125812"/>
              </a:xfrm>
              <a:prstGeom prst="roundRect">
                <a:avLst>
                  <a:gd name="adj" fmla="val 8557"/>
                </a:avLst>
              </a:prstGeom>
              <a:blipFill>
                <a:blip r:embed="rId4"/>
                <a:stretch>
                  <a:fillRect b="-9091"/>
                </a:stretch>
              </a:blipFill>
              <a:ln>
                <a:solidFill>
                  <a:srgbClr val="0000CC"/>
                </a:solidFill>
              </a:ln>
            </p:spPr>
            <p:txBody>
              <a:bodyPr/>
              <a:lstStyle/>
              <a:p>
                <a:r>
                  <a:rPr lang="zh-TW" altLang="en-US">
                    <a:noFill/>
                  </a:rPr>
                  <a:t> </a:t>
                </a:r>
              </a:p>
            </p:txBody>
          </p:sp>
        </mc:Fallback>
      </mc:AlternateContent>
      <p:cxnSp>
        <p:nvCxnSpPr>
          <p:cNvPr id="11" name="直線單箭頭接點 10">
            <a:extLst>
              <a:ext uri="{FF2B5EF4-FFF2-40B4-BE49-F238E27FC236}">
                <a16:creationId xmlns:a16="http://schemas.microsoft.com/office/drawing/2014/main" id="{68876613-7C58-4B0B-B0E8-D4047AAB6004}"/>
              </a:ext>
            </a:extLst>
          </p:cNvPr>
          <p:cNvCxnSpPr/>
          <p:nvPr/>
        </p:nvCxnSpPr>
        <p:spPr>
          <a:xfrm>
            <a:off x="4743178" y="5724573"/>
            <a:ext cx="1260000" cy="0"/>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421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E53574-C84B-4633-BB34-8908FC2DED48}"/>
              </a:ext>
            </a:extLst>
          </p:cNvPr>
          <p:cNvSpPr>
            <a:spLocks noGrp="1"/>
          </p:cNvSpPr>
          <p:nvPr>
            <p:ph type="title"/>
          </p:nvPr>
        </p:nvSpPr>
        <p:spPr>
          <a:xfrm>
            <a:off x="2082540" y="108157"/>
            <a:ext cx="5585804" cy="807840"/>
          </a:xfrm>
        </p:spPr>
        <p:txBody>
          <a:bodyPr/>
          <a:lstStyle/>
          <a:p>
            <a:r>
              <a:rPr lang="zh-TW" altLang="en-US" dirty="0">
                <a:solidFill>
                  <a:srgbClr val="0000CC"/>
                </a:solidFill>
              </a:rPr>
              <a:t>實驗二</a:t>
            </a:r>
            <a:r>
              <a:rPr lang="en-US" altLang="zh-TW" dirty="0">
                <a:solidFill>
                  <a:srgbClr val="0000CC"/>
                </a:solidFill>
              </a:rPr>
              <a:t>-1</a:t>
            </a:r>
            <a:r>
              <a:rPr lang="zh-TW" altLang="en-US" dirty="0">
                <a:solidFill>
                  <a:srgbClr val="0000CC"/>
                </a:solidFill>
              </a:rPr>
              <a:t> </a:t>
            </a:r>
            <a:r>
              <a:rPr lang="zh-TW" altLang="en-US" dirty="0">
                <a:solidFill>
                  <a:srgbClr val="0000CC"/>
                </a:solidFill>
                <a:latin typeface="微軟正黑體"/>
                <a:cs typeface="Times New Roman" panose="02020603050405020304" pitchFamily="18" charset="0"/>
              </a:rPr>
              <a:t>單一線圈磁場</a:t>
            </a:r>
            <a:endParaRPr lang="zh-TW" altLang="en-US" dirty="0">
              <a:solidFill>
                <a:srgbClr val="0000CC"/>
              </a:solidFill>
            </a:endParaRPr>
          </a:p>
        </p:txBody>
      </p:sp>
      <p:sp>
        <p:nvSpPr>
          <p:cNvPr id="4" name="矩形 3">
            <a:extLst>
              <a:ext uri="{FF2B5EF4-FFF2-40B4-BE49-F238E27FC236}">
                <a16:creationId xmlns:a16="http://schemas.microsoft.com/office/drawing/2014/main" id="{B41929F9-EBBA-4827-84E9-FD37690A284D}"/>
              </a:ext>
            </a:extLst>
          </p:cNvPr>
          <p:cNvSpPr/>
          <p:nvPr/>
        </p:nvSpPr>
        <p:spPr>
          <a:xfrm>
            <a:off x="536516" y="1622849"/>
            <a:ext cx="8067932" cy="4271810"/>
          </a:xfrm>
          <a:prstGeom prst="rect">
            <a:avLst/>
          </a:prstGeom>
        </p:spPr>
        <p:txBody>
          <a:bodyPr wrap="square">
            <a:spAutoFit/>
          </a:bodyPr>
          <a:lstStyle/>
          <a:p>
            <a:pPr marL="457200" indent="-457200">
              <a:lnSpc>
                <a:spcPct val="120000"/>
              </a:lnSpc>
              <a:spcBef>
                <a:spcPts val="600"/>
              </a:spcBef>
              <a:buAutoNum type="arabicPeriod"/>
            </a:pPr>
            <a:r>
              <a:rPr lang="zh-TW" altLang="en-US" sz="2400" dirty="0">
                <a:latin typeface="+mn-ea"/>
              </a:rPr>
              <a:t>將</a:t>
            </a:r>
            <a:r>
              <a:rPr lang="en-US" altLang="zh-TW" sz="2400" dirty="0">
                <a:latin typeface="+mn-ea"/>
              </a:rPr>
              <a:t>KENWOOD AG203D</a:t>
            </a:r>
            <a:r>
              <a:rPr lang="zh-TW" altLang="en-US" sz="2400" dirty="0">
                <a:latin typeface="+mn-ea"/>
              </a:rPr>
              <a:t>訊號產生器輸出與線圈連接</a:t>
            </a:r>
            <a:r>
              <a:rPr lang="en-US" altLang="zh-TW" sz="2400" dirty="0">
                <a:latin typeface="+mn-ea"/>
              </a:rPr>
              <a:t>(</a:t>
            </a:r>
            <a:r>
              <a:rPr lang="zh-TW" altLang="en-US" sz="2400" dirty="0">
                <a:latin typeface="+mn-ea"/>
              </a:rPr>
              <a:t>不經過線圈內部電阻</a:t>
            </a:r>
            <a:r>
              <a:rPr lang="en-US" altLang="zh-TW" sz="2400" dirty="0">
                <a:latin typeface="+mn-ea"/>
              </a:rPr>
              <a:t>)</a:t>
            </a:r>
            <a:r>
              <a:rPr lang="zh-TW" altLang="en-US" sz="2400" dirty="0">
                <a:latin typeface="+mn-ea"/>
              </a:rPr>
              <a:t>，拾波線圈輸出接到示波器</a:t>
            </a:r>
            <a:r>
              <a:rPr lang="en-US" altLang="zh-TW" sz="2400" dirty="0">
                <a:latin typeface="+mn-ea"/>
              </a:rPr>
              <a:t>CH1</a:t>
            </a:r>
          </a:p>
          <a:p>
            <a:pPr marL="457200" indent="-457200">
              <a:lnSpc>
                <a:spcPct val="120000"/>
              </a:lnSpc>
              <a:spcBef>
                <a:spcPts val="600"/>
              </a:spcBef>
              <a:buAutoNum type="arabicPeriod"/>
            </a:pPr>
            <a:r>
              <a:rPr lang="zh-TW" altLang="en-US" sz="2400" dirty="0">
                <a:latin typeface="+mn-ea"/>
              </a:rPr>
              <a:t>將訊號產生器輸出波形設為正弦波，輸出振幅調至最高，頻率設在</a:t>
            </a:r>
            <a:r>
              <a:rPr lang="en-US" altLang="zh-TW" sz="2400" dirty="0">
                <a:latin typeface="+mn-ea"/>
              </a:rPr>
              <a:t>5 kHz</a:t>
            </a:r>
            <a:r>
              <a:rPr lang="zh-TW" altLang="en-US" sz="2400" dirty="0">
                <a:latin typeface="+mn-ea"/>
              </a:rPr>
              <a:t>附近，你應可以在示波器上看到弦波信號。 </a:t>
            </a:r>
            <a:endParaRPr lang="en-US" altLang="zh-TW" sz="2400" dirty="0">
              <a:latin typeface="+mn-ea"/>
            </a:endParaRPr>
          </a:p>
          <a:p>
            <a:pPr marL="457200" indent="-457200">
              <a:lnSpc>
                <a:spcPct val="120000"/>
              </a:lnSpc>
              <a:spcBef>
                <a:spcPts val="600"/>
              </a:spcBef>
              <a:buAutoNum type="arabicPeriod"/>
            </a:pPr>
            <a:r>
              <a:rPr lang="zh-TW" altLang="en-US" sz="2400" b="1" dirty="0">
                <a:latin typeface="+mn-ea"/>
              </a:rPr>
              <a:t>改變訊號產生器頻率使共振拾波線圈輸出信號為最大後</a:t>
            </a:r>
            <a:r>
              <a:rPr lang="zh-TW" altLang="en-US" sz="2400" dirty="0">
                <a:latin typeface="+mn-ea"/>
              </a:rPr>
              <a:t>，移動線圈位置，觀察數位示波器測 量信號</a:t>
            </a:r>
            <a:r>
              <a:rPr lang="en-US" altLang="zh-TW" sz="2400" dirty="0">
                <a:latin typeface="+mn-ea"/>
              </a:rPr>
              <a:t>(</a:t>
            </a:r>
            <a:r>
              <a:rPr lang="en-US" altLang="zh-TW" sz="2400" dirty="0" err="1">
                <a:latin typeface="+mn-ea"/>
              </a:rPr>
              <a:t>Vp</a:t>
            </a:r>
            <a:r>
              <a:rPr lang="en-US" altLang="zh-TW" sz="2400" dirty="0">
                <a:latin typeface="+mn-ea"/>
              </a:rPr>
              <a:t>-p)</a:t>
            </a:r>
            <a:r>
              <a:rPr lang="zh-TW" altLang="en-US" sz="2400" dirty="0">
                <a:latin typeface="+mn-ea"/>
              </a:rPr>
              <a:t>隨線圈中心軸位置的變化。 </a:t>
            </a:r>
            <a:endParaRPr lang="en-US" altLang="zh-TW" sz="2400" dirty="0">
              <a:latin typeface="+mn-ea"/>
            </a:endParaRPr>
          </a:p>
          <a:p>
            <a:pPr marL="457200" indent="-457200">
              <a:lnSpc>
                <a:spcPct val="120000"/>
              </a:lnSpc>
              <a:spcBef>
                <a:spcPts val="600"/>
              </a:spcBef>
              <a:buAutoNum type="arabicPeriod"/>
            </a:pPr>
            <a:r>
              <a:rPr lang="zh-TW" altLang="en-US" sz="2400" dirty="0">
                <a:latin typeface="+mn-ea"/>
              </a:rPr>
              <a:t>將信號</a:t>
            </a:r>
            <a:r>
              <a:rPr lang="en-US" altLang="zh-TW" sz="2400" dirty="0" err="1">
                <a:latin typeface="+mn-ea"/>
              </a:rPr>
              <a:t>Vp</a:t>
            </a:r>
            <a:r>
              <a:rPr lang="en-US" altLang="zh-TW" sz="2400" dirty="0">
                <a:latin typeface="+mn-ea"/>
              </a:rPr>
              <a:t>-p</a:t>
            </a:r>
            <a:r>
              <a:rPr lang="zh-TW" altLang="en-US" sz="2400" dirty="0">
                <a:latin typeface="+mn-ea"/>
              </a:rPr>
              <a:t>對位置做圖，與實驗步驟</a:t>
            </a:r>
            <a:r>
              <a:rPr lang="en-US" altLang="zh-TW" sz="2400" dirty="0">
                <a:latin typeface="+mn-ea"/>
              </a:rPr>
              <a:t>A</a:t>
            </a:r>
            <a:r>
              <a:rPr lang="zh-TW" altLang="en-US" sz="2400" dirty="0">
                <a:latin typeface="+mn-ea"/>
              </a:rPr>
              <a:t>的結果比較</a:t>
            </a:r>
          </a:p>
        </p:txBody>
      </p:sp>
      <p:sp>
        <p:nvSpPr>
          <p:cNvPr id="6" name="矩形 5">
            <a:extLst>
              <a:ext uri="{FF2B5EF4-FFF2-40B4-BE49-F238E27FC236}">
                <a16:creationId xmlns:a16="http://schemas.microsoft.com/office/drawing/2014/main" id="{72FBB5A6-EC79-4AEA-A3E6-D012CF07CAAB}"/>
              </a:ext>
            </a:extLst>
          </p:cNvPr>
          <p:cNvSpPr/>
          <p:nvPr/>
        </p:nvSpPr>
        <p:spPr>
          <a:xfrm>
            <a:off x="536516" y="991103"/>
            <a:ext cx="8316416" cy="562590"/>
          </a:xfrm>
          <a:prstGeom prst="rect">
            <a:avLst/>
          </a:prstGeom>
        </p:spPr>
        <p:txBody>
          <a:bodyPr wrap="square">
            <a:spAutoFit/>
          </a:bodyPr>
          <a:lstStyle/>
          <a:p>
            <a:pPr lvl="0" defTabSz="685800">
              <a:lnSpc>
                <a:spcPct val="12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單一線圈磁場分布（</a:t>
            </a:r>
            <a:r>
              <a:rPr lang="zh-TW" altLang="en-US" sz="2800" b="1" dirty="0">
                <a:solidFill>
                  <a:srgbClr val="FF0000"/>
                </a:solidFill>
                <a:latin typeface="微軟正黑體"/>
                <a:cs typeface="Times New Roman" panose="02020603050405020304" pitchFamily="18" charset="0"/>
              </a:rPr>
              <a:t>交流</a:t>
            </a:r>
            <a:r>
              <a:rPr lang="zh-TW" altLang="en-US" sz="2800" b="1" dirty="0">
                <a:solidFill>
                  <a:prstClr val="black"/>
                </a:solidFill>
                <a:latin typeface="微軟正黑體"/>
                <a:cs typeface="Times New Roman" panose="02020603050405020304" pitchFamily="18" charset="0"/>
              </a:rPr>
              <a:t>量測，信號正弦波輸出）</a:t>
            </a:r>
            <a:endParaRPr lang="en-US" altLang="zh-TW" sz="2800" b="1" dirty="0">
              <a:solidFill>
                <a:prstClr val="black"/>
              </a:solidFill>
              <a:latin typeface="微軟正黑體"/>
              <a:cs typeface="Times New Roman" panose="02020603050405020304" pitchFamily="18" charset="0"/>
            </a:endParaRPr>
          </a:p>
        </p:txBody>
      </p:sp>
      <p:sp>
        <p:nvSpPr>
          <p:cNvPr id="3" name="矩形: 圓角 2">
            <a:extLst>
              <a:ext uri="{FF2B5EF4-FFF2-40B4-BE49-F238E27FC236}">
                <a16:creationId xmlns:a16="http://schemas.microsoft.com/office/drawing/2014/main" id="{77E24BE6-EFFB-4BAB-830B-6F5D4D040CC1}"/>
              </a:ext>
            </a:extLst>
          </p:cNvPr>
          <p:cNvSpPr/>
          <p:nvPr/>
        </p:nvSpPr>
        <p:spPr>
          <a:xfrm>
            <a:off x="5292080" y="5963815"/>
            <a:ext cx="3651673" cy="408623"/>
          </a:xfrm>
          <a:prstGeom prst="roundRect">
            <a:avLst/>
          </a:prstGeom>
          <a:ln>
            <a:solidFill>
              <a:srgbClr val="0066FF"/>
            </a:solidFill>
          </a:ln>
        </p:spPr>
        <p:style>
          <a:lnRef idx="2">
            <a:schemeClr val="dk1"/>
          </a:lnRef>
          <a:fillRef idx="1">
            <a:schemeClr val="lt1"/>
          </a:fillRef>
          <a:effectRef idx="0">
            <a:schemeClr val="dk1"/>
          </a:effectRef>
          <a:fontRef idx="minor">
            <a:schemeClr val="dk1"/>
          </a:fontRef>
        </p:style>
        <p:txBody>
          <a:bodyPr wrap="none">
            <a:spAutoFit/>
          </a:bodyPr>
          <a:lstStyle/>
          <a:p>
            <a:r>
              <a:rPr lang="zh-TW" altLang="en-US" b="1" dirty="0">
                <a:latin typeface="+mn-ea"/>
              </a:rPr>
              <a:t>拾波線圈</a:t>
            </a:r>
            <a:r>
              <a:rPr lang="en-US" altLang="zh-TW" b="1" dirty="0">
                <a:latin typeface="+mn-ea"/>
              </a:rPr>
              <a:t>(LC</a:t>
            </a:r>
            <a:r>
              <a:rPr lang="zh-TW" altLang="en-US" b="1" dirty="0">
                <a:latin typeface="+mn-ea"/>
              </a:rPr>
              <a:t>電路</a:t>
            </a:r>
            <a:r>
              <a:rPr lang="en-US" altLang="zh-TW" b="1" dirty="0">
                <a:latin typeface="+mn-ea"/>
              </a:rPr>
              <a:t>)</a:t>
            </a:r>
            <a:r>
              <a:rPr lang="zh-TW" altLang="en-US" b="1" dirty="0">
                <a:latin typeface="+mn-ea"/>
              </a:rPr>
              <a:t>用來放大信號用</a:t>
            </a:r>
            <a:endParaRPr lang="zh-TW" altLang="en-US" dirty="0"/>
          </a:p>
        </p:txBody>
      </p:sp>
    </p:spTree>
    <p:extLst>
      <p:ext uri="{BB962C8B-B14F-4D97-AF65-F5344CB8AC3E}">
        <p14:creationId xmlns:p14="http://schemas.microsoft.com/office/powerpoint/2010/main" val="3024732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2627784" y="52427"/>
            <a:ext cx="4464496" cy="731092"/>
          </a:xfrm>
          <a:solidFill>
            <a:schemeClr val="bg1"/>
          </a:solidFill>
        </p:spPr>
        <p:txBody>
          <a:bodyPr/>
          <a:lstStyle/>
          <a:p>
            <a:pPr eaLnBrk="1" hangingPunct="1">
              <a:defRPr/>
            </a:pPr>
            <a:r>
              <a:rPr lang="zh-TW" altLang="en-US" sz="4000" dirty="0">
                <a:solidFill>
                  <a:srgbClr val="0000CC"/>
                </a:solidFill>
                <a:effectLst/>
              </a:rPr>
              <a:t>實驗紀錄</a:t>
            </a:r>
            <a:r>
              <a:rPr lang="en-US" altLang="zh-TW" sz="4000" dirty="0">
                <a:solidFill>
                  <a:srgbClr val="0000CC"/>
                </a:solidFill>
                <a:effectLst/>
              </a:rPr>
              <a:t>-2-1</a:t>
            </a:r>
          </a:p>
        </p:txBody>
      </p:sp>
      <p:sp>
        <p:nvSpPr>
          <p:cNvPr id="2" name="矩形 1">
            <a:extLst>
              <a:ext uri="{FF2B5EF4-FFF2-40B4-BE49-F238E27FC236}">
                <a16:creationId xmlns:a16="http://schemas.microsoft.com/office/drawing/2014/main" id="{CE2B5F64-EC3D-4E6A-A192-8301D303B062}"/>
              </a:ext>
            </a:extLst>
          </p:cNvPr>
          <p:cNvSpPr/>
          <p:nvPr/>
        </p:nvSpPr>
        <p:spPr>
          <a:xfrm>
            <a:off x="422398" y="963813"/>
            <a:ext cx="8038033" cy="562590"/>
          </a:xfrm>
          <a:prstGeom prst="rect">
            <a:avLst/>
          </a:prstGeom>
        </p:spPr>
        <p:txBody>
          <a:bodyPr wrap="square">
            <a:spAutoFit/>
          </a:bodyPr>
          <a:lstStyle/>
          <a:p>
            <a:pPr>
              <a:lnSpc>
                <a:spcPct val="120000"/>
              </a:lnSpc>
              <a:spcBef>
                <a:spcPts val="600"/>
              </a:spcBef>
              <a:spcAft>
                <a:spcPts val="0"/>
              </a:spcAft>
            </a:pPr>
            <a:r>
              <a:rPr lang="en-US" altLang="zh-TW" sz="2800" dirty="0">
                <a:latin typeface="+mn-ea"/>
                <a:cs typeface="Times New Roman" panose="02020603050405020304" pitchFamily="18" charset="0"/>
              </a:rPr>
              <a:t>2. </a:t>
            </a:r>
            <a:r>
              <a:rPr lang="zh-TW" altLang="en-US" sz="2800" dirty="0">
                <a:latin typeface="+mn-ea"/>
                <a:cs typeface="Times New Roman" panose="02020603050405020304" pitchFamily="18" charset="0"/>
              </a:rPr>
              <a:t>單一線圈磁場分布（交流量測）</a:t>
            </a:r>
            <a:endParaRPr lang="en-US" altLang="zh-TW" sz="2800" dirty="0">
              <a:latin typeface="+mn-ea"/>
              <a:cs typeface="Times New Roman" panose="02020603050405020304" pitchFamily="18" charset="0"/>
            </a:endParaRPr>
          </a:p>
        </p:txBody>
      </p:sp>
      <p:sp>
        <p:nvSpPr>
          <p:cNvPr id="14" name="Rectangle 8">
            <a:extLst>
              <a:ext uri="{FF2B5EF4-FFF2-40B4-BE49-F238E27FC236}">
                <a16:creationId xmlns:a16="http://schemas.microsoft.com/office/drawing/2014/main" id="{DB68927E-33AC-476F-BDE2-734DB1E3E11D}"/>
              </a:ext>
            </a:extLst>
          </p:cNvPr>
          <p:cNvSpPr>
            <a:spLocks noChangeArrowheads="1"/>
          </p:cNvSpPr>
          <p:nvPr/>
        </p:nvSpPr>
        <p:spPr bwMode="auto">
          <a:xfrm>
            <a:off x="479846" y="5016137"/>
            <a:ext cx="19561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zh-TW" altLang="en-US" sz="2400" b="1" dirty="0">
                <a:latin typeface="+mn-ea"/>
                <a:ea typeface="+mn-ea"/>
                <a:cs typeface="Times New Roman" pitchFamily="18" charset="0"/>
              </a:rPr>
              <a:t>場線圈 參數</a:t>
            </a:r>
          </a:p>
          <a:p>
            <a:pPr eaLnBrk="1" hangingPunct="1"/>
            <a:r>
              <a:rPr lang="en-US" altLang="zh-TW" sz="2400" b="1" i="1" dirty="0">
                <a:latin typeface="+mn-ea"/>
                <a:ea typeface="+mn-ea"/>
                <a:cs typeface="Times New Roman" pitchFamily="18" charset="0"/>
              </a:rPr>
              <a:t>N </a:t>
            </a:r>
            <a:r>
              <a:rPr lang="en-US" altLang="zh-TW" sz="2400" b="1" dirty="0">
                <a:latin typeface="+mn-ea"/>
                <a:ea typeface="+mn-ea"/>
                <a:cs typeface="Times New Roman" pitchFamily="18" charset="0"/>
              </a:rPr>
              <a:t>= 200</a:t>
            </a:r>
            <a:r>
              <a:rPr lang="zh-TW" altLang="en-US" sz="2400" b="1" dirty="0">
                <a:latin typeface="+mn-ea"/>
                <a:ea typeface="+mn-ea"/>
                <a:cs typeface="Times New Roman" pitchFamily="18" charset="0"/>
              </a:rPr>
              <a:t>圈</a:t>
            </a:r>
          </a:p>
          <a:p>
            <a:pPr eaLnBrk="1" hangingPunct="1"/>
            <a:r>
              <a:rPr lang="en-US" altLang="zh-TW" sz="2400" b="1" i="1" dirty="0">
                <a:latin typeface="+mn-ea"/>
                <a:ea typeface="+mn-ea"/>
                <a:cs typeface="Times New Roman" pitchFamily="18" charset="0"/>
              </a:rPr>
              <a:t>R </a:t>
            </a:r>
            <a:r>
              <a:rPr lang="en-US" altLang="zh-TW" sz="2400" b="1" dirty="0">
                <a:latin typeface="+mn-ea"/>
                <a:ea typeface="+mn-ea"/>
                <a:cs typeface="Times New Roman" pitchFamily="18" charset="0"/>
              </a:rPr>
              <a:t>= 10.5 cm</a:t>
            </a:r>
            <a:r>
              <a:rPr lang="zh-TW" altLang="en-US" sz="2400" b="1" dirty="0">
                <a:latin typeface="+mn-ea"/>
                <a:ea typeface="+mn-ea"/>
                <a:cs typeface="Times New Roman" pitchFamily="18" charset="0"/>
              </a:rPr>
              <a:t>。 </a:t>
            </a:r>
          </a:p>
        </p:txBody>
      </p:sp>
      <p:sp>
        <p:nvSpPr>
          <p:cNvPr id="16" name="Text Box 31">
            <a:extLst>
              <a:ext uri="{FF2B5EF4-FFF2-40B4-BE49-F238E27FC236}">
                <a16:creationId xmlns:a16="http://schemas.microsoft.com/office/drawing/2014/main" id="{AC0088AB-AD93-41E4-A988-899E43B99E3A}"/>
              </a:ext>
            </a:extLst>
          </p:cNvPr>
          <p:cNvSpPr txBox="1">
            <a:spLocks noChangeArrowheads="1"/>
          </p:cNvSpPr>
          <p:nvPr/>
        </p:nvSpPr>
        <p:spPr bwMode="auto">
          <a:xfrm>
            <a:off x="479846" y="4390623"/>
            <a:ext cx="22322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marL="357188" indent="-357188" eaLnBrk="1" hangingPunct="1"/>
            <a:r>
              <a:rPr lang="en-US" altLang="zh-TW" sz="2800" b="1" dirty="0">
                <a:solidFill>
                  <a:srgbClr val="0000CC"/>
                </a:solidFill>
                <a:latin typeface="+mn-ea"/>
                <a:ea typeface="+mn-ea"/>
              </a:rPr>
              <a:t>(1)</a:t>
            </a:r>
            <a:r>
              <a:rPr lang="zh-TW" altLang="en-US" sz="2800" b="1" dirty="0">
                <a:solidFill>
                  <a:srgbClr val="0000CC"/>
                </a:solidFill>
                <a:latin typeface="+mn-ea"/>
                <a:ea typeface="+mn-ea"/>
              </a:rPr>
              <a:t>單一 線圈</a:t>
            </a:r>
          </a:p>
        </p:txBody>
      </p:sp>
      <p:pic>
        <p:nvPicPr>
          <p:cNvPr id="6" name="圖片 5">
            <a:extLst>
              <a:ext uri="{FF2B5EF4-FFF2-40B4-BE49-F238E27FC236}">
                <a16:creationId xmlns:a16="http://schemas.microsoft.com/office/drawing/2014/main" id="{53452229-6D38-43FC-AA7D-F87FFAE9E9F0}"/>
              </a:ext>
            </a:extLst>
          </p:cNvPr>
          <p:cNvPicPr>
            <a:picLocks noChangeAspect="1"/>
          </p:cNvPicPr>
          <p:nvPr/>
        </p:nvPicPr>
        <p:blipFill>
          <a:blip r:embed="rId2"/>
          <a:stretch>
            <a:fillRect/>
          </a:stretch>
        </p:blipFill>
        <p:spPr>
          <a:xfrm>
            <a:off x="3108576" y="4478463"/>
            <a:ext cx="1747380" cy="2265670"/>
          </a:xfrm>
          <a:prstGeom prst="rect">
            <a:avLst/>
          </a:prstGeom>
        </p:spPr>
      </p:pic>
      <p:pic>
        <p:nvPicPr>
          <p:cNvPr id="4" name="圖片 3">
            <a:extLst>
              <a:ext uri="{FF2B5EF4-FFF2-40B4-BE49-F238E27FC236}">
                <a16:creationId xmlns:a16="http://schemas.microsoft.com/office/drawing/2014/main" id="{162B9530-7B62-4E9E-B6C2-ED94B5BF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921885"/>
            <a:ext cx="2735685" cy="2051764"/>
          </a:xfrm>
          <a:prstGeom prst="rect">
            <a:avLst/>
          </a:prstGeom>
        </p:spPr>
      </p:pic>
      <p:grpSp>
        <p:nvGrpSpPr>
          <p:cNvPr id="17" name="群組 16">
            <a:extLst>
              <a:ext uri="{FF2B5EF4-FFF2-40B4-BE49-F238E27FC236}">
                <a16:creationId xmlns:a16="http://schemas.microsoft.com/office/drawing/2014/main" id="{65DB90FB-FA39-415D-83A6-40B83726D576}"/>
              </a:ext>
            </a:extLst>
          </p:cNvPr>
          <p:cNvGrpSpPr/>
          <p:nvPr/>
        </p:nvGrpSpPr>
        <p:grpSpPr>
          <a:xfrm>
            <a:off x="5004448" y="4418546"/>
            <a:ext cx="3600000" cy="2395509"/>
            <a:chOff x="5004448" y="4418546"/>
            <a:chExt cx="3600000" cy="2395509"/>
          </a:xfrm>
        </p:grpSpPr>
        <p:sp>
          <p:nvSpPr>
            <p:cNvPr id="18" name="Oval 8">
              <a:extLst>
                <a:ext uri="{FF2B5EF4-FFF2-40B4-BE49-F238E27FC236}">
                  <a16:creationId xmlns:a16="http://schemas.microsoft.com/office/drawing/2014/main" id="{5DC638BF-EC61-4139-BD6B-C4F1ADF1E804}"/>
                </a:ext>
              </a:extLst>
            </p:cNvPr>
            <p:cNvSpPr>
              <a:spLocks noChangeArrowheads="1"/>
            </p:cNvSpPr>
            <p:nvPr/>
          </p:nvSpPr>
          <p:spPr bwMode="auto">
            <a:xfrm>
              <a:off x="6241085" y="4418546"/>
              <a:ext cx="605648" cy="2395509"/>
            </a:xfrm>
            <a:prstGeom prst="ellipse">
              <a:avLst/>
            </a:prstGeom>
            <a:noFill/>
            <a:ln w="57150">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p>
          </p:txBody>
        </p:sp>
        <p:sp>
          <p:nvSpPr>
            <p:cNvPr id="19" name="Line 9">
              <a:extLst>
                <a:ext uri="{FF2B5EF4-FFF2-40B4-BE49-F238E27FC236}">
                  <a16:creationId xmlns:a16="http://schemas.microsoft.com/office/drawing/2014/main" id="{D7A6EF7F-5357-4980-8025-9291295E47F8}"/>
                </a:ext>
              </a:extLst>
            </p:cNvPr>
            <p:cNvSpPr>
              <a:spLocks noChangeShapeType="1"/>
            </p:cNvSpPr>
            <p:nvPr/>
          </p:nvSpPr>
          <p:spPr bwMode="auto">
            <a:xfrm flipV="1">
              <a:off x="5004448" y="5633021"/>
              <a:ext cx="3600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0" name="Text Box 10">
              <a:extLst>
                <a:ext uri="{FF2B5EF4-FFF2-40B4-BE49-F238E27FC236}">
                  <a16:creationId xmlns:a16="http://schemas.microsoft.com/office/drawing/2014/main" id="{F412B312-1D65-4DDF-9609-9490265F97F1}"/>
                </a:ext>
              </a:extLst>
            </p:cNvPr>
            <p:cNvSpPr txBox="1">
              <a:spLocks noChangeArrowheads="1"/>
            </p:cNvSpPr>
            <p:nvPr/>
          </p:nvSpPr>
          <p:spPr bwMode="auto">
            <a:xfrm>
              <a:off x="7896235" y="5108041"/>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2800" dirty="0">
                  <a:latin typeface="Arial" charset="0"/>
                </a:rPr>
                <a:t>d</a:t>
              </a:r>
            </a:p>
          </p:txBody>
        </p:sp>
        <p:sp>
          <p:nvSpPr>
            <p:cNvPr id="21" name="Line 11">
              <a:extLst>
                <a:ext uri="{FF2B5EF4-FFF2-40B4-BE49-F238E27FC236}">
                  <a16:creationId xmlns:a16="http://schemas.microsoft.com/office/drawing/2014/main" id="{1BEED678-F1D1-4C60-A71F-9C3A2AFD2381}"/>
                </a:ext>
              </a:extLst>
            </p:cNvPr>
            <p:cNvSpPr>
              <a:spLocks noChangeShapeType="1"/>
            </p:cNvSpPr>
            <p:nvPr/>
          </p:nvSpPr>
          <p:spPr bwMode="auto">
            <a:xfrm flipV="1">
              <a:off x="6538069" y="4444948"/>
              <a:ext cx="15016" cy="11898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2" name="Text Box 12">
              <a:extLst>
                <a:ext uri="{FF2B5EF4-FFF2-40B4-BE49-F238E27FC236}">
                  <a16:creationId xmlns:a16="http://schemas.microsoft.com/office/drawing/2014/main" id="{409FB231-4120-458E-BEC4-877A89D4BB69}"/>
                </a:ext>
              </a:extLst>
            </p:cNvPr>
            <p:cNvSpPr txBox="1">
              <a:spLocks noChangeArrowheads="1"/>
            </p:cNvSpPr>
            <p:nvPr/>
          </p:nvSpPr>
          <p:spPr bwMode="auto">
            <a:xfrm>
              <a:off x="6598134" y="5180674"/>
              <a:ext cx="189186" cy="4094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2400" b="1" dirty="0">
                  <a:latin typeface="Arial" charset="0"/>
                </a:rPr>
                <a:t>R</a:t>
              </a:r>
            </a:p>
          </p:txBody>
        </p:sp>
      </p:grpSp>
      <p:graphicFrame>
        <p:nvGraphicFramePr>
          <p:cNvPr id="23" name="圖表 22">
            <a:extLst>
              <a:ext uri="{FF2B5EF4-FFF2-40B4-BE49-F238E27FC236}">
                <a16:creationId xmlns:a16="http://schemas.microsoft.com/office/drawing/2014/main" id="{64A6233A-59C6-40A4-AD17-A86A88EC15CF}"/>
              </a:ext>
            </a:extLst>
          </p:cNvPr>
          <p:cNvGraphicFramePr>
            <a:graphicFrameLocks/>
          </p:cNvGraphicFramePr>
          <p:nvPr>
            <p:extLst>
              <p:ext uri="{D42A27DB-BD31-4B8C-83A1-F6EECF244321}">
                <p14:modId xmlns:p14="http://schemas.microsoft.com/office/powerpoint/2010/main" val="643772258"/>
              </p:ext>
            </p:extLst>
          </p:nvPr>
        </p:nvGraphicFramePr>
        <p:xfrm>
          <a:off x="4172727" y="1495689"/>
          <a:ext cx="5040000" cy="288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文字方塊 14">
            <a:extLst>
              <a:ext uri="{FF2B5EF4-FFF2-40B4-BE49-F238E27FC236}">
                <a16:creationId xmlns:a16="http://schemas.microsoft.com/office/drawing/2014/main" id="{11C757DF-7D9C-4181-A54F-7A67478D0097}"/>
              </a:ext>
            </a:extLst>
          </p:cNvPr>
          <p:cNvSpPr txBox="1"/>
          <p:nvPr/>
        </p:nvSpPr>
        <p:spPr>
          <a:xfrm>
            <a:off x="6028907" y="1931373"/>
            <a:ext cx="1138453" cy="369332"/>
          </a:xfrm>
          <a:prstGeom prst="rect">
            <a:avLst/>
          </a:prstGeom>
          <a:noFill/>
        </p:spPr>
        <p:txBody>
          <a:bodyPr wrap="none" rtlCol="0">
            <a:spAutoFit/>
          </a:bodyPr>
          <a:lstStyle/>
          <a:p>
            <a:r>
              <a:rPr lang="en-US" altLang="zh-TW" dirty="0">
                <a:solidFill>
                  <a:srgbClr val="0000CC"/>
                </a:solidFill>
              </a:rPr>
              <a:t>(20, 1000)</a:t>
            </a:r>
            <a:endParaRPr lang="zh-TW" altLang="en-US" dirty="0">
              <a:solidFill>
                <a:srgbClr val="0000CC"/>
              </a:solidFill>
            </a:endParaRPr>
          </a:p>
        </p:txBody>
      </p:sp>
    </p:spTree>
    <p:extLst>
      <p:ext uri="{BB962C8B-B14F-4D97-AF65-F5344CB8AC3E}">
        <p14:creationId xmlns:p14="http://schemas.microsoft.com/office/powerpoint/2010/main" val="3618028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DB5A2A-F41C-404E-967E-FAA338006D16}"/>
              </a:ext>
            </a:extLst>
          </p:cNvPr>
          <p:cNvSpPr>
            <a:spLocks noGrp="1"/>
          </p:cNvSpPr>
          <p:nvPr>
            <p:ph type="title"/>
          </p:nvPr>
        </p:nvSpPr>
        <p:spPr>
          <a:xfrm>
            <a:off x="2051720" y="0"/>
            <a:ext cx="5945844" cy="807840"/>
          </a:xfrm>
        </p:spPr>
        <p:txBody>
          <a:bodyPr/>
          <a:lstStyle/>
          <a:p>
            <a:r>
              <a:rPr lang="zh-TW" altLang="en-US" dirty="0">
                <a:solidFill>
                  <a:srgbClr val="0000CC"/>
                </a:solidFill>
              </a:rPr>
              <a:t>實驗二</a:t>
            </a:r>
            <a:r>
              <a:rPr lang="en-US" altLang="zh-TW" dirty="0">
                <a:solidFill>
                  <a:srgbClr val="0000CC"/>
                </a:solidFill>
              </a:rPr>
              <a:t>-2 </a:t>
            </a:r>
            <a:r>
              <a:rPr lang="zh-TW" altLang="en-US" dirty="0">
                <a:solidFill>
                  <a:srgbClr val="0000CC"/>
                </a:solidFill>
              </a:rPr>
              <a:t>亥姆霍茲線圈</a:t>
            </a:r>
          </a:p>
        </p:txBody>
      </p:sp>
      <p:sp>
        <p:nvSpPr>
          <p:cNvPr id="3" name="矩形 2">
            <a:extLst>
              <a:ext uri="{FF2B5EF4-FFF2-40B4-BE49-F238E27FC236}">
                <a16:creationId xmlns:a16="http://schemas.microsoft.com/office/drawing/2014/main" id="{ED33E3E2-2656-453A-80B7-6173EF3FFCF1}"/>
              </a:ext>
            </a:extLst>
          </p:cNvPr>
          <p:cNvSpPr/>
          <p:nvPr/>
        </p:nvSpPr>
        <p:spPr>
          <a:xfrm>
            <a:off x="251520" y="1897152"/>
            <a:ext cx="8673228" cy="4484176"/>
          </a:xfrm>
          <a:prstGeom prst="rect">
            <a:avLst/>
          </a:prstGeom>
          <a:solidFill>
            <a:schemeClr val="bg1"/>
          </a:solidFill>
        </p:spPr>
        <p:txBody>
          <a:bodyPr wrap="square">
            <a:spAutoFit/>
          </a:bodyPr>
          <a:lstStyle/>
          <a:p>
            <a:pPr marL="457200" indent="-457200">
              <a:lnSpc>
                <a:spcPct val="120000"/>
              </a:lnSpc>
              <a:buFont typeface="+mj-lt"/>
              <a:buAutoNum type="arabicPeriod"/>
            </a:pPr>
            <a:r>
              <a:rPr lang="zh-TW" altLang="en-US" sz="2400" dirty="0">
                <a:latin typeface="+mn-ea"/>
              </a:rPr>
              <a:t>將兩個完全相同的場線圈和所需的實驗器材組裝於基座和支撐架上，並使兩場 線圈相距約</a:t>
            </a:r>
            <a:r>
              <a:rPr lang="en-US" altLang="zh-TW" sz="2400" dirty="0">
                <a:latin typeface="+mn-ea"/>
              </a:rPr>
              <a:t>5 cm</a:t>
            </a:r>
            <a:r>
              <a:rPr lang="zh-TW" altLang="en-US" sz="2400" dirty="0">
                <a:latin typeface="+mn-ea"/>
              </a:rPr>
              <a:t>，並記錄下準確的距離。 </a:t>
            </a:r>
            <a:endParaRPr lang="en-US" altLang="zh-TW" sz="2400" dirty="0">
              <a:latin typeface="+mn-ea"/>
            </a:endParaRPr>
          </a:p>
          <a:p>
            <a:pPr marL="457200" indent="-457200">
              <a:lnSpc>
                <a:spcPct val="120000"/>
              </a:lnSpc>
              <a:buFont typeface="+mj-lt"/>
              <a:buAutoNum type="arabicPeriod"/>
            </a:pPr>
            <a:r>
              <a:rPr lang="zh-TW" altLang="en-US" sz="2400" dirty="0">
                <a:latin typeface="+mn-ea"/>
              </a:rPr>
              <a:t>串聯兩線圈，使兩線圈電流方向為同向。 其他儀器架設同單線圈交流量測實驗。</a:t>
            </a:r>
            <a:endParaRPr lang="en-US" altLang="zh-TW" sz="2400" dirty="0">
              <a:latin typeface="+mn-ea"/>
            </a:endParaRPr>
          </a:p>
          <a:p>
            <a:pPr marL="457200" indent="-457200">
              <a:lnSpc>
                <a:spcPct val="120000"/>
              </a:lnSpc>
              <a:buFont typeface="+mj-lt"/>
              <a:buAutoNum type="arabicPeriod"/>
            </a:pPr>
            <a:r>
              <a:rPr lang="zh-TW" altLang="en-US" sz="2400" dirty="0">
                <a:latin typeface="+mn-ea"/>
              </a:rPr>
              <a:t>利用拾波線圈測量</a:t>
            </a:r>
            <a:r>
              <a:rPr lang="zh-TW" altLang="en-US" sz="2400" b="1" dirty="0">
                <a:latin typeface="+mn-ea"/>
              </a:rPr>
              <a:t>磁場</a:t>
            </a:r>
            <a:r>
              <a:rPr lang="zh-TW" altLang="en-US" sz="2400" dirty="0">
                <a:latin typeface="+mn-ea"/>
              </a:rPr>
              <a:t>隨中心軸</a:t>
            </a:r>
            <a:r>
              <a:rPr lang="zh-TW" altLang="en-US" sz="2400" b="1" dirty="0">
                <a:latin typeface="+mn-ea"/>
              </a:rPr>
              <a:t>位置</a:t>
            </a:r>
            <a:r>
              <a:rPr lang="zh-TW" altLang="en-US" sz="2400" dirty="0">
                <a:latin typeface="+mn-ea"/>
              </a:rPr>
              <a:t>的變化。</a:t>
            </a:r>
            <a:endParaRPr lang="en-US" altLang="zh-TW" sz="2400" dirty="0">
              <a:latin typeface="+mn-ea"/>
            </a:endParaRPr>
          </a:p>
          <a:p>
            <a:pPr marL="457200" indent="-457200">
              <a:lnSpc>
                <a:spcPct val="120000"/>
              </a:lnSpc>
              <a:buFont typeface="+mj-lt"/>
              <a:buAutoNum type="arabicPeriod"/>
            </a:pPr>
            <a:r>
              <a:rPr lang="zh-TW" altLang="en-US" sz="2400" dirty="0">
                <a:latin typeface="+mn-ea"/>
              </a:rPr>
              <a:t>調整兩線圈間距使之等於線圈半徑</a:t>
            </a:r>
            <a:r>
              <a:rPr lang="en-US" altLang="zh-TW" sz="2400" dirty="0">
                <a:latin typeface="+mn-ea"/>
              </a:rPr>
              <a:t>(R = 10.25 cm)</a:t>
            </a:r>
            <a:r>
              <a:rPr lang="zh-TW" altLang="en-US" sz="2400" dirty="0">
                <a:latin typeface="+mn-ea"/>
              </a:rPr>
              <a:t>，重覆實驗步驟</a:t>
            </a:r>
            <a:r>
              <a:rPr lang="en-US" altLang="zh-TW" sz="2400" dirty="0">
                <a:latin typeface="+mn-ea"/>
              </a:rPr>
              <a:t>2</a:t>
            </a:r>
            <a:r>
              <a:rPr lang="zh-TW" altLang="en-US" sz="2400" dirty="0">
                <a:latin typeface="+mn-ea"/>
              </a:rPr>
              <a:t>。 </a:t>
            </a:r>
            <a:endParaRPr lang="en-US" altLang="zh-TW" sz="2400" dirty="0">
              <a:latin typeface="+mn-ea"/>
            </a:endParaRPr>
          </a:p>
          <a:p>
            <a:pPr marL="457200" indent="-457200">
              <a:lnSpc>
                <a:spcPct val="120000"/>
              </a:lnSpc>
              <a:buFont typeface="+mj-lt"/>
              <a:buAutoNum type="arabicPeriod"/>
            </a:pPr>
            <a:r>
              <a:rPr lang="zh-TW" altLang="en-US" sz="2400" dirty="0">
                <a:latin typeface="+mn-ea"/>
              </a:rPr>
              <a:t>調整兩線圈間距使之約等於</a:t>
            </a:r>
            <a:r>
              <a:rPr lang="en-US" altLang="zh-TW" sz="2400" dirty="0">
                <a:latin typeface="+mn-ea"/>
              </a:rPr>
              <a:t>14.5 cm</a:t>
            </a:r>
            <a:r>
              <a:rPr lang="zh-TW" altLang="en-US" sz="2400" dirty="0">
                <a:latin typeface="+mn-ea"/>
              </a:rPr>
              <a:t>，再重覆實驗步驟。</a:t>
            </a:r>
            <a:endParaRPr lang="en-US" altLang="zh-TW" sz="2400" dirty="0">
              <a:latin typeface="+mn-ea"/>
            </a:endParaRPr>
          </a:p>
          <a:p>
            <a:pPr marL="457200" indent="-457200">
              <a:lnSpc>
                <a:spcPct val="120000"/>
              </a:lnSpc>
              <a:buFont typeface="+mj-lt"/>
              <a:buAutoNum type="arabicPeriod"/>
            </a:pPr>
            <a:r>
              <a:rPr lang="zh-TW" altLang="en-US" sz="2400" dirty="0">
                <a:latin typeface="+mn-ea"/>
              </a:rPr>
              <a:t>比較兩場線圈在三種不同間距下，所產生之磁場分佈的結果。特別比較磁場在空間中的變化趨勢和均勻度</a:t>
            </a:r>
          </a:p>
        </p:txBody>
      </p:sp>
      <p:sp>
        <p:nvSpPr>
          <p:cNvPr id="4" name="矩形 3">
            <a:extLst>
              <a:ext uri="{FF2B5EF4-FFF2-40B4-BE49-F238E27FC236}">
                <a16:creationId xmlns:a16="http://schemas.microsoft.com/office/drawing/2014/main" id="{DCD16B78-EF5E-4B0B-9CB2-C3E6D2B6F4E4}"/>
              </a:ext>
            </a:extLst>
          </p:cNvPr>
          <p:cNvSpPr/>
          <p:nvPr/>
        </p:nvSpPr>
        <p:spPr>
          <a:xfrm>
            <a:off x="539552" y="692696"/>
            <a:ext cx="8293084" cy="1081193"/>
          </a:xfrm>
          <a:prstGeom prst="rect">
            <a:avLst/>
          </a:prstGeom>
        </p:spPr>
        <p:txBody>
          <a:bodyPr wrap="square">
            <a:spAutoFit/>
          </a:bodyPr>
          <a:lstStyle/>
          <a:p>
            <a:pPr lvl="0" defTabSz="685800">
              <a:lnSpc>
                <a:spcPct val="11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雙線圈磁場分布（</a:t>
            </a:r>
            <a:r>
              <a:rPr lang="zh-TW" altLang="en-US" sz="2800" b="1" dirty="0">
                <a:solidFill>
                  <a:srgbClr val="FF0000"/>
                </a:solidFill>
                <a:latin typeface="微軟正黑體"/>
                <a:cs typeface="Times New Roman" panose="02020603050405020304" pitchFamily="18" charset="0"/>
              </a:rPr>
              <a:t>交流</a:t>
            </a:r>
            <a:r>
              <a:rPr lang="zh-TW" altLang="en-US" sz="2800" b="1" dirty="0">
                <a:solidFill>
                  <a:prstClr val="black"/>
                </a:solidFill>
                <a:latin typeface="微軟正黑體"/>
                <a:cs typeface="Times New Roman" panose="02020603050405020304" pitchFamily="18" charset="0"/>
              </a:rPr>
              <a:t>量測，信號正弦波輸出）</a:t>
            </a:r>
            <a:endParaRPr lang="en-US" altLang="zh-TW" sz="2800" b="1" dirty="0">
              <a:solidFill>
                <a:prstClr val="black"/>
              </a:solidFill>
              <a:latin typeface="微軟正黑體"/>
              <a:cs typeface="Times New Roman" panose="02020603050405020304" pitchFamily="18" charset="0"/>
            </a:endParaRPr>
          </a:p>
          <a:p>
            <a:pPr lvl="0" defTabSz="685800">
              <a:lnSpc>
                <a:spcPct val="110000"/>
              </a:lnSpc>
              <a:spcBef>
                <a:spcPts val="600"/>
              </a:spcBef>
              <a:buClr>
                <a:srgbClr val="9966FF"/>
              </a:buClr>
              <a:buSzPct val="100000"/>
            </a:pPr>
            <a:r>
              <a:rPr lang="en-US" altLang="zh-TW" sz="2800" b="1" dirty="0">
                <a:solidFill>
                  <a:prstClr val="black"/>
                </a:solidFill>
                <a:latin typeface="微軟正黑體"/>
                <a:cs typeface="Times New Roman" panose="02020603050405020304" pitchFamily="18" charset="0"/>
              </a:rPr>
              <a:t>(1).</a:t>
            </a:r>
            <a:r>
              <a:rPr lang="zh-TW" altLang="en-US" sz="2800" b="1" dirty="0">
                <a:solidFill>
                  <a:prstClr val="black"/>
                </a:solidFill>
                <a:latin typeface="微軟正黑體"/>
                <a:cs typeface="Times New Roman" panose="02020603050405020304" pitchFamily="18" charset="0"/>
              </a:rPr>
              <a:t> 電流同向，線圈距離 </a:t>
            </a:r>
            <a:r>
              <a:rPr lang="en-US" altLang="zh-TW" sz="2800" b="1" dirty="0">
                <a:solidFill>
                  <a:prstClr val="black"/>
                </a:solidFill>
                <a:latin typeface="微軟正黑體"/>
                <a:cs typeface="Times New Roman" panose="02020603050405020304" pitchFamily="18" charset="0"/>
              </a:rPr>
              <a:t>5</a:t>
            </a:r>
            <a:r>
              <a:rPr lang="zh-TW" altLang="en-US" sz="2800" b="1" dirty="0">
                <a:solidFill>
                  <a:prstClr val="black"/>
                </a:solidFill>
                <a:latin typeface="微軟正黑體"/>
                <a:cs typeface="Times New Roman" panose="02020603050405020304" pitchFamily="18" charset="0"/>
              </a:rPr>
              <a:t> </a:t>
            </a:r>
            <a:r>
              <a:rPr lang="en-US" altLang="zh-TW" sz="2800" b="1" dirty="0">
                <a:solidFill>
                  <a:prstClr val="black"/>
                </a:solidFill>
                <a:latin typeface="微軟正黑體"/>
                <a:cs typeface="Times New Roman" panose="02020603050405020304" pitchFamily="18" charset="0"/>
              </a:rPr>
              <a:t>cm, 10.25 cm, 14.5 cm</a:t>
            </a:r>
            <a:r>
              <a:rPr lang="zh-TW" altLang="en-US" sz="2800" b="1" dirty="0">
                <a:solidFill>
                  <a:prstClr val="black"/>
                </a:solidFill>
                <a:latin typeface="微軟正黑體"/>
                <a:cs typeface="Times New Roman" panose="02020603050405020304" pitchFamily="18" charset="0"/>
              </a:rPr>
              <a:t>。</a:t>
            </a:r>
            <a:endParaRPr lang="en-US" altLang="zh-TW" sz="2800" b="1" dirty="0">
              <a:solidFill>
                <a:prstClr val="black"/>
              </a:solidFill>
              <a:latin typeface="微軟正黑體"/>
              <a:cs typeface="Times New Roman" panose="02020603050405020304" pitchFamily="18" charset="0"/>
            </a:endParaRPr>
          </a:p>
        </p:txBody>
      </p:sp>
    </p:spTree>
    <p:extLst>
      <p:ext uri="{BB962C8B-B14F-4D97-AF65-F5344CB8AC3E}">
        <p14:creationId xmlns:p14="http://schemas.microsoft.com/office/powerpoint/2010/main" val="1228076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2627784" y="52427"/>
            <a:ext cx="4270375" cy="731092"/>
          </a:xfrm>
          <a:solidFill>
            <a:schemeClr val="bg1"/>
          </a:solidFill>
        </p:spPr>
        <p:txBody>
          <a:bodyPr/>
          <a:lstStyle/>
          <a:p>
            <a:pPr>
              <a:defRPr/>
            </a:pPr>
            <a:r>
              <a:rPr lang="zh-TW" altLang="en-US" sz="4000" dirty="0">
                <a:solidFill>
                  <a:srgbClr val="0000CC"/>
                </a:solidFill>
                <a:effectLst/>
              </a:rPr>
              <a:t>實驗紀錄</a:t>
            </a:r>
            <a:r>
              <a:rPr lang="en-US" altLang="zh-TW" sz="4000" dirty="0">
                <a:solidFill>
                  <a:srgbClr val="0000CC"/>
                </a:solidFill>
              </a:rPr>
              <a:t>- 2-2</a:t>
            </a:r>
            <a:endParaRPr lang="en-US" altLang="zh-TW" sz="4000" dirty="0">
              <a:solidFill>
                <a:srgbClr val="0000CC"/>
              </a:solidFill>
              <a:effectLst/>
            </a:endParaRPr>
          </a:p>
        </p:txBody>
      </p:sp>
      <p:sp>
        <p:nvSpPr>
          <p:cNvPr id="2" name="矩形 1">
            <a:extLst>
              <a:ext uri="{FF2B5EF4-FFF2-40B4-BE49-F238E27FC236}">
                <a16:creationId xmlns:a16="http://schemas.microsoft.com/office/drawing/2014/main" id="{CE2B5F64-EC3D-4E6A-A192-8301D303B062}"/>
              </a:ext>
            </a:extLst>
          </p:cNvPr>
          <p:cNvSpPr/>
          <p:nvPr/>
        </p:nvSpPr>
        <p:spPr>
          <a:xfrm>
            <a:off x="264951" y="783519"/>
            <a:ext cx="8614098" cy="1156599"/>
          </a:xfrm>
          <a:prstGeom prst="rect">
            <a:avLst/>
          </a:prstGeom>
        </p:spPr>
        <p:txBody>
          <a:bodyPr wrap="square">
            <a:spAutoFit/>
          </a:bodyPr>
          <a:lstStyle/>
          <a:p>
            <a:pPr>
              <a:lnSpc>
                <a:spcPct val="120000"/>
              </a:lnSpc>
              <a:spcBef>
                <a:spcPts val="600"/>
              </a:spcBef>
              <a:spcAft>
                <a:spcPts val="0"/>
              </a:spcAft>
            </a:pPr>
            <a:r>
              <a:rPr lang="en-US" altLang="zh-TW" sz="2800" dirty="0">
                <a:latin typeface="+mn-ea"/>
                <a:cs typeface="Times New Roman" panose="02020603050405020304" pitchFamily="18" charset="0"/>
              </a:rPr>
              <a:t>3.</a:t>
            </a:r>
            <a:r>
              <a:rPr lang="zh-TW" altLang="en-US" sz="2800" dirty="0">
                <a:latin typeface="+mn-ea"/>
                <a:cs typeface="Times New Roman" panose="02020603050405020304" pitchFamily="18" charset="0"/>
              </a:rPr>
              <a:t>雙線圈磁場分布（交流量測）</a:t>
            </a:r>
            <a:endParaRPr lang="en-US" altLang="zh-TW" sz="2800" dirty="0">
              <a:latin typeface="+mn-ea"/>
              <a:cs typeface="Times New Roman" panose="02020603050405020304" pitchFamily="18" charset="0"/>
            </a:endParaRPr>
          </a:p>
          <a:p>
            <a:pPr marL="355600">
              <a:lnSpc>
                <a:spcPct val="120000"/>
              </a:lnSpc>
              <a:spcBef>
                <a:spcPts val="600"/>
              </a:spcBef>
              <a:spcAft>
                <a:spcPts val="0"/>
              </a:spcAft>
            </a:pPr>
            <a:r>
              <a:rPr lang="en-US" altLang="zh-TW" sz="2800" dirty="0">
                <a:latin typeface="+mn-ea"/>
                <a:cs typeface="Times New Roman" panose="02020603050405020304" pitchFamily="18" charset="0"/>
              </a:rPr>
              <a:t>(1)</a:t>
            </a:r>
            <a:r>
              <a:rPr lang="zh-TW" altLang="en-US" sz="2800" dirty="0">
                <a:latin typeface="+mn-ea"/>
                <a:cs typeface="Times New Roman" panose="02020603050405020304" pitchFamily="18" charset="0"/>
              </a:rPr>
              <a:t> 電流同向，線圈距離 </a:t>
            </a:r>
            <a:r>
              <a:rPr lang="en-US" altLang="zh-TW" sz="2800" dirty="0">
                <a:latin typeface="+mn-ea"/>
                <a:cs typeface="Times New Roman" panose="02020603050405020304" pitchFamily="18" charset="0"/>
              </a:rPr>
              <a:t>5</a:t>
            </a:r>
            <a:r>
              <a:rPr lang="zh-TW" altLang="en-US" sz="2800" dirty="0">
                <a:latin typeface="+mn-ea"/>
                <a:cs typeface="Times New Roman" panose="02020603050405020304" pitchFamily="18" charset="0"/>
              </a:rPr>
              <a:t> </a:t>
            </a:r>
            <a:r>
              <a:rPr lang="en-US" altLang="zh-TW" sz="2800" dirty="0">
                <a:latin typeface="+mn-ea"/>
                <a:cs typeface="Times New Roman" panose="02020603050405020304" pitchFamily="18" charset="0"/>
              </a:rPr>
              <a:t>cm, 10.25 cm, 14.5 cm</a:t>
            </a:r>
            <a:r>
              <a:rPr lang="zh-TW" altLang="en-US" sz="2800" dirty="0">
                <a:latin typeface="+mn-ea"/>
                <a:cs typeface="Times New Roman" panose="02020603050405020304" pitchFamily="18" charset="0"/>
              </a:rPr>
              <a:t>。</a:t>
            </a:r>
            <a:endParaRPr lang="en-US" altLang="zh-TW" sz="2800" dirty="0">
              <a:latin typeface="+mn-ea"/>
              <a:cs typeface="Times New Roman" panose="02020603050405020304" pitchFamily="18" charset="0"/>
            </a:endParaRPr>
          </a:p>
        </p:txBody>
      </p:sp>
      <p:sp>
        <p:nvSpPr>
          <p:cNvPr id="17" name="Text Box 32">
            <a:extLst>
              <a:ext uri="{FF2B5EF4-FFF2-40B4-BE49-F238E27FC236}">
                <a16:creationId xmlns:a16="http://schemas.microsoft.com/office/drawing/2014/main" id="{8DB928AC-86B6-49EA-A942-DF3C4A402CE0}"/>
              </a:ext>
            </a:extLst>
          </p:cNvPr>
          <p:cNvSpPr txBox="1">
            <a:spLocks noChangeArrowheads="1"/>
          </p:cNvSpPr>
          <p:nvPr/>
        </p:nvSpPr>
        <p:spPr bwMode="auto">
          <a:xfrm>
            <a:off x="551595" y="4553396"/>
            <a:ext cx="2150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algn="r" eaLnBrk="1" hangingPunct="1"/>
            <a:r>
              <a:rPr lang="zh-TW" altLang="en-US" sz="2800" b="1" dirty="0">
                <a:solidFill>
                  <a:srgbClr val="0000CC"/>
                </a:solidFill>
                <a:latin typeface="+mn-ea"/>
                <a:ea typeface="+mn-ea"/>
              </a:rPr>
              <a:t>雙線圈組</a:t>
            </a:r>
          </a:p>
        </p:txBody>
      </p:sp>
      <p:pic>
        <p:nvPicPr>
          <p:cNvPr id="4" name="圖片 3">
            <a:extLst>
              <a:ext uri="{FF2B5EF4-FFF2-40B4-BE49-F238E27FC236}">
                <a16:creationId xmlns:a16="http://schemas.microsoft.com/office/drawing/2014/main" id="{32E343C0-1E21-40EA-9192-727EBBF455AF}"/>
              </a:ext>
            </a:extLst>
          </p:cNvPr>
          <p:cNvPicPr>
            <a:picLocks noChangeAspect="1"/>
          </p:cNvPicPr>
          <p:nvPr/>
        </p:nvPicPr>
        <p:blipFill>
          <a:blip r:embed="rId2"/>
          <a:stretch>
            <a:fillRect/>
          </a:stretch>
        </p:blipFill>
        <p:spPr>
          <a:xfrm>
            <a:off x="2987824" y="4149080"/>
            <a:ext cx="2288958" cy="2160000"/>
          </a:xfrm>
          <a:prstGeom prst="rect">
            <a:avLst/>
          </a:prstGeom>
        </p:spPr>
      </p:pic>
    </p:spTree>
    <p:extLst>
      <p:ext uri="{BB962C8B-B14F-4D97-AF65-F5344CB8AC3E}">
        <p14:creationId xmlns:p14="http://schemas.microsoft.com/office/powerpoint/2010/main" val="2571697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C2A05D-A2DC-4DF5-A73C-9B825AB09A0F}"/>
              </a:ext>
            </a:extLst>
          </p:cNvPr>
          <p:cNvSpPr>
            <a:spLocks noGrp="1"/>
          </p:cNvSpPr>
          <p:nvPr>
            <p:ph type="title"/>
          </p:nvPr>
        </p:nvSpPr>
        <p:spPr>
          <a:xfrm>
            <a:off x="1769970" y="60243"/>
            <a:ext cx="6161868" cy="807840"/>
          </a:xfrm>
        </p:spPr>
        <p:txBody>
          <a:bodyPr/>
          <a:lstStyle/>
          <a:p>
            <a:r>
              <a:rPr lang="zh-TW" altLang="en-US" dirty="0">
                <a:solidFill>
                  <a:srgbClr val="0000CC"/>
                </a:solidFill>
              </a:rPr>
              <a:t>實驗二</a:t>
            </a:r>
            <a:r>
              <a:rPr lang="en-US" altLang="zh-TW" dirty="0">
                <a:solidFill>
                  <a:srgbClr val="0000CC"/>
                </a:solidFill>
              </a:rPr>
              <a:t>-3 </a:t>
            </a:r>
            <a:r>
              <a:rPr lang="zh-TW" altLang="en-US" dirty="0">
                <a:solidFill>
                  <a:srgbClr val="0000CC"/>
                </a:solidFill>
              </a:rPr>
              <a:t>反亥姆霍茲線圈</a:t>
            </a:r>
          </a:p>
        </p:txBody>
      </p:sp>
      <p:sp>
        <p:nvSpPr>
          <p:cNvPr id="3" name="矩形 2">
            <a:extLst>
              <a:ext uri="{FF2B5EF4-FFF2-40B4-BE49-F238E27FC236}">
                <a16:creationId xmlns:a16="http://schemas.microsoft.com/office/drawing/2014/main" id="{7A596D6A-704A-440B-9C0C-4B9E08602D07}"/>
              </a:ext>
            </a:extLst>
          </p:cNvPr>
          <p:cNvSpPr/>
          <p:nvPr/>
        </p:nvSpPr>
        <p:spPr>
          <a:xfrm>
            <a:off x="485800" y="2492896"/>
            <a:ext cx="8172400" cy="2865272"/>
          </a:xfrm>
          <a:prstGeom prst="rect">
            <a:avLst/>
          </a:prstGeom>
        </p:spPr>
        <p:txBody>
          <a:bodyPr wrap="square">
            <a:spAutoFit/>
          </a:bodyPr>
          <a:lstStyle/>
          <a:p>
            <a:pPr marL="457200" indent="-457200">
              <a:lnSpc>
                <a:spcPct val="120000"/>
              </a:lnSpc>
              <a:spcBef>
                <a:spcPts val="600"/>
              </a:spcBef>
              <a:buFont typeface="+mj-lt"/>
              <a:buAutoNum type="arabicPeriod"/>
            </a:pPr>
            <a:r>
              <a:rPr lang="zh-TW" altLang="en-US" sz="2400" dirty="0">
                <a:latin typeface="+mn-ea"/>
              </a:rPr>
              <a:t>將兩個完全相同的場線圈和所需的實驗器材組裝於基座和支撐架上，調整兩線圈間距使之等於線圈半徑</a:t>
            </a:r>
            <a:r>
              <a:rPr lang="en-US" altLang="zh-TW" sz="2400" dirty="0">
                <a:latin typeface="+mn-ea"/>
              </a:rPr>
              <a:t>(R = 10.25 cm)</a:t>
            </a:r>
            <a:r>
              <a:rPr lang="zh-TW" altLang="en-US" sz="2400" dirty="0">
                <a:latin typeface="+mn-ea"/>
              </a:rPr>
              <a:t>，量測兩線圈距離，並記錄下準確的距離。 </a:t>
            </a:r>
            <a:endParaRPr lang="en-US" altLang="zh-TW" sz="2400" dirty="0">
              <a:latin typeface="+mn-ea"/>
            </a:endParaRPr>
          </a:p>
          <a:p>
            <a:pPr marL="457200" indent="-457200">
              <a:lnSpc>
                <a:spcPct val="120000"/>
              </a:lnSpc>
              <a:spcBef>
                <a:spcPts val="600"/>
              </a:spcBef>
              <a:buFont typeface="+mj-lt"/>
              <a:buAutoNum type="arabicPeriod"/>
            </a:pPr>
            <a:r>
              <a:rPr lang="zh-TW" altLang="en-US" sz="2400" dirty="0">
                <a:latin typeface="+mn-ea"/>
              </a:rPr>
              <a:t>串聯兩線圈，使兩線圈</a:t>
            </a:r>
            <a:r>
              <a:rPr lang="zh-TW" altLang="en-US" sz="2400" b="1" dirty="0">
                <a:latin typeface="+mn-ea"/>
              </a:rPr>
              <a:t>電流方向為反向</a:t>
            </a:r>
            <a:r>
              <a:rPr lang="zh-TW" altLang="en-US" sz="2400" dirty="0">
                <a:latin typeface="+mn-ea"/>
              </a:rPr>
              <a:t>。 </a:t>
            </a:r>
            <a:endParaRPr lang="en-US" altLang="zh-TW" sz="2400" dirty="0">
              <a:latin typeface="+mn-ea"/>
            </a:endParaRPr>
          </a:p>
          <a:p>
            <a:pPr marL="457200" indent="-457200">
              <a:lnSpc>
                <a:spcPct val="120000"/>
              </a:lnSpc>
              <a:spcBef>
                <a:spcPts val="600"/>
              </a:spcBef>
              <a:buFont typeface="+mj-lt"/>
              <a:buAutoNum type="arabicPeriod"/>
            </a:pPr>
            <a:r>
              <a:rPr lang="zh-TW" altLang="en-US" sz="2400" dirty="0">
                <a:latin typeface="+mn-ea"/>
              </a:rPr>
              <a:t>利用拾波線圈測量磁場隨中心軸位置的變化。儀器架設同交流量測實驗步驟。</a:t>
            </a:r>
          </a:p>
        </p:txBody>
      </p:sp>
      <p:sp>
        <p:nvSpPr>
          <p:cNvPr id="5" name="矩形 4">
            <a:extLst>
              <a:ext uri="{FF2B5EF4-FFF2-40B4-BE49-F238E27FC236}">
                <a16:creationId xmlns:a16="http://schemas.microsoft.com/office/drawing/2014/main" id="{5CDDF27B-FDE7-479F-A978-2F825D928340}"/>
              </a:ext>
            </a:extLst>
          </p:cNvPr>
          <p:cNvSpPr/>
          <p:nvPr/>
        </p:nvSpPr>
        <p:spPr>
          <a:xfrm>
            <a:off x="611560" y="1084107"/>
            <a:ext cx="7902624" cy="1166281"/>
          </a:xfrm>
          <a:prstGeom prst="rect">
            <a:avLst/>
          </a:prstGeom>
        </p:spPr>
        <p:txBody>
          <a:bodyPr wrap="square">
            <a:spAutoFit/>
          </a:bodyPr>
          <a:lstStyle/>
          <a:p>
            <a:pPr lvl="0" defTabSz="685800">
              <a:lnSpc>
                <a:spcPct val="12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雙線圈磁場分布（</a:t>
            </a:r>
            <a:r>
              <a:rPr lang="zh-TW" altLang="en-US" sz="2800" b="1" dirty="0">
                <a:solidFill>
                  <a:srgbClr val="FF0000"/>
                </a:solidFill>
                <a:latin typeface="微軟正黑體"/>
                <a:cs typeface="Times New Roman" panose="02020603050405020304" pitchFamily="18" charset="0"/>
              </a:rPr>
              <a:t>交流</a:t>
            </a:r>
            <a:r>
              <a:rPr lang="zh-TW" altLang="en-US" sz="2800" b="1" dirty="0">
                <a:solidFill>
                  <a:prstClr val="black"/>
                </a:solidFill>
                <a:latin typeface="微軟正黑體"/>
                <a:cs typeface="Times New Roman" panose="02020603050405020304" pitchFamily="18" charset="0"/>
              </a:rPr>
              <a:t>量測，信號正弦波輸出）</a:t>
            </a:r>
            <a:endParaRPr lang="en-US" altLang="zh-TW" sz="2800" b="1" dirty="0">
              <a:solidFill>
                <a:prstClr val="black"/>
              </a:solidFill>
              <a:latin typeface="微軟正黑體"/>
              <a:cs typeface="Times New Roman" panose="02020603050405020304" pitchFamily="18" charset="0"/>
            </a:endParaRPr>
          </a:p>
          <a:p>
            <a:pPr marL="446088" lvl="0" defTabSz="685800">
              <a:lnSpc>
                <a:spcPct val="12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電流反向，線圈距離</a:t>
            </a:r>
            <a:r>
              <a:rPr lang="en-US" altLang="zh-TW" sz="2800" b="1" dirty="0">
                <a:solidFill>
                  <a:prstClr val="black"/>
                </a:solidFill>
                <a:latin typeface="微軟正黑體"/>
                <a:cs typeface="Times New Roman" panose="02020603050405020304" pitchFamily="18" charset="0"/>
              </a:rPr>
              <a:t> 10.25 cm</a:t>
            </a:r>
            <a:r>
              <a:rPr lang="zh-TW" altLang="en-US" sz="2800" b="1" dirty="0">
                <a:solidFill>
                  <a:prstClr val="black"/>
                </a:solidFill>
                <a:latin typeface="微軟正黑體"/>
                <a:cs typeface="Times New Roman" panose="02020603050405020304" pitchFamily="18" charset="0"/>
              </a:rPr>
              <a:t>。</a:t>
            </a:r>
            <a:endParaRPr lang="zh-TW" altLang="en-US" dirty="0">
              <a:solidFill>
                <a:prstClr val="black"/>
              </a:solidFill>
            </a:endParaRPr>
          </a:p>
        </p:txBody>
      </p:sp>
    </p:spTree>
    <p:extLst>
      <p:ext uri="{BB962C8B-B14F-4D97-AF65-F5344CB8AC3E}">
        <p14:creationId xmlns:p14="http://schemas.microsoft.com/office/powerpoint/2010/main" val="2571149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2627784" y="52427"/>
            <a:ext cx="4270375" cy="911386"/>
          </a:xfrm>
          <a:solidFill>
            <a:schemeClr val="bg1"/>
          </a:solidFill>
        </p:spPr>
        <p:txBody>
          <a:bodyPr/>
          <a:lstStyle/>
          <a:p>
            <a:pPr>
              <a:defRPr/>
            </a:pPr>
            <a:r>
              <a:rPr lang="zh-TW" altLang="en-US" sz="4000" dirty="0">
                <a:solidFill>
                  <a:srgbClr val="0000CC"/>
                </a:solidFill>
                <a:effectLst/>
              </a:rPr>
              <a:t>實驗紀錄</a:t>
            </a:r>
            <a:r>
              <a:rPr lang="en-US" altLang="zh-TW" sz="4000" dirty="0">
                <a:solidFill>
                  <a:srgbClr val="0000CC"/>
                </a:solidFill>
                <a:effectLst/>
              </a:rPr>
              <a:t>-</a:t>
            </a:r>
            <a:r>
              <a:rPr lang="en-US" altLang="zh-TW" sz="4000" dirty="0">
                <a:solidFill>
                  <a:srgbClr val="0000CC"/>
                </a:solidFill>
              </a:rPr>
              <a:t>2-3</a:t>
            </a:r>
            <a:endParaRPr lang="en-US" altLang="zh-TW" sz="4000" dirty="0">
              <a:solidFill>
                <a:srgbClr val="0000CC"/>
              </a:solidFill>
              <a:effectLst/>
            </a:endParaRPr>
          </a:p>
        </p:txBody>
      </p:sp>
      <p:sp>
        <p:nvSpPr>
          <p:cNvPr id="2" name="矩形 1">
            <a:extLst>
              <a:ext uri="{FF2B5EF4-FFF2-40B4-BE49-F238E27FC236}">
                <a16:creationId xmlns:a16="http://schemas.microsoft.com/office/drawing/2014/main" id="{CE2B5F64-EC3D-4E6A-A192-8301D303B062}"/>
              </a:ext>
            </a:extLst>
          </p:cNvPr>
          <p:cNvSpPr/>
          <p:nvPr/>
        </p:nvSpPr>
        <p:spPr>
          <a:xfrm>
            <a:off x="422398" y="1120273"/>
            <a:ext cx="8614098" cy="1156599"/>
          </a:xfrm>
          <a:prstGeom prst="rect">
            <a:avLst/>
          </a:prstGeom>
        </p:spPr>
        <p:txBody>
          <a:bodyPr wrap="square">
            <a:spAutoFit/>
          </a:bodyPr>
          <a:lstStyle/>
          <a:p>
            <a:pPr>
              <a:lnSpc>
                <a:spcPct val="120000"/>
              </a:lnSpc>
              <a:spcBef>
                <a:spcPts val="600"/>
              </a:spcBef>
              <a:spcAft>
                <a:spcPts val="0"/>
              </a:spcAft>
            </a:pPr>
            <a:r>
              <a:rPr lang="en-US" altLang="zh-TW" sz="2800" dirty="0">
                <a:latin typeface="+mn-ea"/>
                <a:cs typeface="Times New Roman" panose="02020603050405020304" pitchFamily="18" charset="0"/>
              </a:rPr>
              <a:t>3.</a:t>
            </a:r>
            <a:r>
              <a:rPr lang="zh-TW" altLang="en-US" sz="2800" dirty="0">
                <a:latin typeface="+mn-ea"/>
                <a:cs typeface="Times New Roman" panose="02020603050405020304" pitchFamily="18" charset="0"/>
              </a:rPr>
              <a:t>雙線圈磁場分布（交流量測）</a:t>
            </a:r>
            <a:endParaRPr lang="en-US" altLang="zh-TW" sz="2800" dirty="0">
              <a:latin typeface="+mn-ea"/>
              <a:cs typeface="Times New Roman" panose="02020603050405020304" pitchFamily="18" charset="0"/>
            </a:endParaRPr>
          </a:p>
          <a:p>
            <a:pPr marL="719138">
              <a:lnSpc>
                <a:spcPct val="120000"/>
              </a:lnSpc>
              <a:spcBef>
                <a:spcPts val="600"/>
              </a:spcBef>
              <a:spcAft>
                <a:spcPts val="0"/>
              </a:spcAft>
            </a:pPr>
            <a:r>
              <a:rPr lang="en-US" altLang="zh-TW" sz="2800" dirty="0">
                <a:latin typeface="+mn-ea"/>
                <a:cs typeface="Times New Roman" panose="02020603050405020304" pitchFamily="18" charset="0"/>
              </a:rPr>
              <a:t>(2).</a:t>
            </a:r>
            <a:r>
              <a:rPr lang="zh-TW" altLang="en-US" sz="2800" dirty="0">
                <a:latin typeface="+mn-ea"/>
                <a:cs typeface="Times New Roman" panose="02020603050405020304" pitchFamily="18" charset="0"/>
              </a:rPr>
              <a:t> 電流反向，線圈距離</a:t>
            </a:r>
            <a:r>
              <a:rPr lang="en-US" altLang="zh-TW" sz="2800" dirty="0">
                <a:latin typeface="+mn-ea"/>
                <a:cs typeface="Times New Roman" panose="02020603050405020304" pitchFamily="18" charset="0"/>
              </a:rPr>
              <a:t> 10.25 cm</a:t>
            </a:r>
            <a:r>
              <a:rPr lang="zh-TW" altLang="en-US" sz="2800" dirty="0">
                <a:latin typeface="+mn-ea"/>
                <a:cs typeface="Times New Roman" panose="02020603050405020304" pitchFamily="18" charset="0"/>
              </a:rPr>
              <a:t>。</a:t>
            </a:r>
          </a:p>
        </p:txBody>
      </p:sp>
      <p:sp>
        <p:nvSpPr>
          <p:cNvPr id="17" name="Text Box 32">
            <a:extLst>
              <a:ext uri="{FF2B5EF4-FFF2-40B4-BE49-F238E27FC236}">
                <a16:creationId xmlns:a16="http://schemas.microsoft.com/office/drawing/2014/main" id="{8DB928AC-86B6-49EA-A942-DF3C4A402CE0}"/>
              </a:ext>
            </a:extLst>
          </p:cNvPr>
          <p:cNvSpPr txBox="1">
            <a:spLocks noChangeArrowheads="1"/>
          </p:cNvSpPr>
          <p:nvPr/>
        </p:nvSpPr>
        <p:spPr bwMode="auto">
          <a:xfrm>
            <a:off x="766149" y="4227971"/>
            <a:ext cx="2150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algn="r" eaLnBrk="1" hangingPunct="1"/>
            <a:r>
              <a:rPr lang="zh-TW" altLang="en-US" sz="2800" b="1" dirty="0">
                <a:solidFill>
                  <a:srgbClr val="0000CC"/>
                </a:solidFill>
                <a:latin typeface="+mn-ea"/>
                <a:ea typeface="+mn-ea"/>
              </a:rPr>
              <a:t>雙線圈組</a:t>
            </a:r>
          </a:p>
        </p:txBody>
      </p:sp>
      <p:pic>
        <p:nvPicPr>
          <p:cNvPr id="4" name="圖片 3">
            <a:extLst>
              <a:ext uri="{FF2B5EF4-FFF2-40B4-BE49-F238E27FC236}">
                <a16:creationId xmlns:a16="http://schemas.microsoft.com/office/drawing/2014/main" id="{6F26BB4E-9823-4F28-AC63-E8B596783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4221088"/>
            <a:ext cx="2300019" cy="2164723"/>
          </a:xfrm>
          <a:prstGeom prst="rect">
            <a:avLst/>
          </a:prstGeom>
        </p:spPr>
      </p:pic>
    </p:spTree>
    <p:extLst>
      <p:ext uri="{BB962C8B-B14F-4D97-AF65-F5344CB8AC3E}">
        <p14:creationId xmlns:p14="http://schemas.microsoft.com/office/powerpoint/2010/main" val="1550196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FC720D-A080-415D-9AD9-8E57ED7833AB}"/>
              </a:ext>
            </a:extLst>
          </p:cNvPr>
          <p:cNvSpPr>
            <a:spLocks noGrp="1"/>
          </p:cNvSpPr>
          <p:nvPr>
            <p:ph type="title"/>
          </p:nvPr>
        </p:nvSpPr>
        <p:spPr/>
        <p:txBody>
          <a:bodyPr/>
          <a:lstStyle/>
          <a:p>
            <a:r>
              <a:rPr lang="zh-TW" altLang="en-US" dirty="0">
                <a:solidFill>
                  <a:srgbClr val="0000CC"/>
                </a:solidFill>
              </a:rPr>
              <a:t>電流量測</a:t>
            </a:r>
          </a:p>
        </p:txBody>
      </p:sp>
      <p:sp>
        <p:nvSpPr>
          <p:cNvPr id="3" name="文字方塊 2">
            <a:extLst>
              <a:ext uri="{FF2B5EF4-FFF2-40B4-BE49-F238E27FC236}">
                <a16:creationId xmlns:a16="http://schemas.microsoft.com/office/drawing/2014/main" id="{492D7B1B-8752-4B86-969A-C5D123E7A83B}"/>
              </a:ext>
            </a:extLst>
          </p:cNvPr>
          <p:cNvSpPr txBox="1"/>
          <p:nvPr/>
        </p:nvSpPr>
        <p:spPr>
          <a:xfrm>
            <a:off x="517927" y="1258275"/>
            <a:ext cx="8064896" cy="1089337"/>
          </a:xfrm>
          <a:prstGeom prst="rect">
            <a:avLst/>
          </a:prstGeom>
          <a:noFill/>
        </p:spPr>
        <p:txBody>
          <a:bodyPr wrap="square" rtlCol="0">
            <a:spAutoFit/>
          </a:bodyPr>
          <a:lstStyle/>
          <a:p>
            <a:pPr>
              <a:lnSpc>
                <a:spcPct val="120000"/>
              </a:lnSpc>
            </a:pPr>
            <a:r>
              <a:rPr lang="zh-TW" altLang="en-US" sz="2800" dirty="0"/>
              <a:t>量測電流時，可串聯電阻，以三用電表量電壓，計算電流。</a:t>
            </a:r>
            <a:endParaRPr lang="en-US" altLang="zh-TW" sz="2800" dirty="0"/>
          </a:p>
        </p:txBody>
      </p:sp>
      <p:grpSp>
        <p:nvGrpSpPr>
          <p:cNvPr id="5" name="群組 4">
            <a:extLst>
              <a:ext uri="{FF2B5EF4-FFF2-40B4-BE49-F238E27FC236}">
                <a16:creationId xmlns:a16="http://schemas.microsoft.com/office/drawing/2014/main" id="{B8D46816-E1B0-428C-B4CF-8A4282993883}"/>
              </a:ext>
            </a:extLst>
          </p:cNvPr>
          <p:cNvGrpSpPr/>
          <p:nvPr/>
        </p:nvGrpSpPr>
        <p:grpSpPr>
          <a:xfrm>
            <a:off x="9756576" y="1694286"/>
            <a:ext cx="928739" cy="135976"/>
            <a:chOff x="7692396" y="845567"/>
            <a:chExt cx="975859" cy="142875"/>
          </a:xfrm>
        </p:grpSpPr>
        <p:cxnSp>
          <p:nvCxnSpPr>
            <p:cNvPr id="6" name="直線接點 5">
              <a:extLst>
                <a:ext uri="{FF2B5EF4-FFF2-40B4-BE49-F238E27FC236}">
                  <a16:creationId xmlns:a16="http://schemas.microsoft.com/office/drawing/2014/main" id="{AA809114-B3F9-4FE6-9CA8-6F8E03C3BF65}"/>
                </a:ext>
              </a:extLst>
            </p:cNvPr>
            <p:cNvCxnSpPr/>
            <p:nvPr/>
          </p:nvCxnSpPr>
          <p:spPr bwMode="auto">
            <a:xfrm flipV="1">
              <a:off x="7692396" y="915417"/>
              <a:ext cx="216000" cy="1588"/>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50A68835-3985-476F-89E3-22480FB0D751}"/>
                </a:ext>
              </a:extLst>
            </p:cNvPr>
            <p:cNvCxnSpPr/>
            <p:nvPr/>
          </p:nvCxnSpPr>
          <p:spPr bwMode="auto">
            <a:xfrm flipV="1">
              <a:off x="7920784" y="845567"/>
              <a:ext cx="39687" cy="6985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61438631-8693-436F-9F25-91A7A17C27CA}"/>
                </a:ext>
              </a:extLst>
            </p:cNvPr>
            <p:cNvCxnSpPr/>
            <p:nvPr/>
          </p:nvCxnSpPr>
          <p:spPr bwMode="auto">
            <a:xfrm>
              <a:off x="7964173" y="845567"/>
              <a:ext cx="79375" cy="138113"/>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F796CBBB-B4FA-4CD7-843A-396596AB75FB}"/>
                </a:ext>
              </a:extLst>
            </p:cNvPr>
            <p:cNvCxnSpPr/>
            <p:nvPr/>
          </p:nvCxnSpPr>
          <p:spPr bwMode="auto">
            <a:xfrm flipV="1">
              <a:off x="8043548" y="845567"/>
              <a:ext cx="79375" cy="142875"/>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4CC681CB-0E7E-4A8F-9BEF-0285DE7D36C0}"/>
                </a:ext>
              </a:extLst>
            </p:cNvPr>
            <p:cNvCxnSpPr/>
            <p:nvPr/>
          </p:nvCxnSpPr>
          <p:spPr bwMode="auto">
            <a:xfrm>
              <a:off x="8122923" y="845567"/>
              <a:ext cx="79375" cy="138113"/>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93B8DE86-0284-4956-8A72-79B547C51A09}"/>
                </a:ext>
              </a:extLst>
            </p:cNvPr>
            <p:cNvCxnSpPr/>
            <p:nvPr/>
          </p:nvCxnSpPr>
          <p:spPr bwMode="auto">
            <a:xfrm>
              <a:off x="8280086" y="845567"/>
              <a:ext cx="79375" cy="138113"/>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D4639806-EEEC-4FD1-9AEB-544C9DDECBCD}"/>
                </a:ext>
              </a:extLst>
            </p:cNvPr>
            <p:cNvCxnSpPr/>
            <p:nvPr/>
          </p:nvCxnSpPr>
          <p:spPr bwMode="auto">
            <a:xfrm flipV="1">
              <a:off x="8202298" y="845567"/>
              <a:ext cx="77788" cy="142875"/>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24C62108-ECD9-40A7-815E-85FD586B6A15}"/>
                </a:ext>
              </a:extLst>
            </p:cNvPr>
            <p:cNvCxnSpPr/>
            <p:nvPr/>
          </p:nvCxnSpPr>
          <p:spPr bwMode="auto">
            <a:xfrm flipV="1">
              <a:off x="8362727" y="915417"/>
              <a:ext cx="39687" cy="68263"/>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69356841-6170-4D7E-8306-B6158B27FDF9}"/>
                </a:ext>
              </a:extLst>
            </p:cNvPr>
            <p:cNvCxnSpPr/>
            <p:nvPr/>
          </p:nvCxnSpPr>
          <p:spPr bwMode="auto">
            <a:xfrm flipV="1">
              <a:off x="8403470" y="910655"/>
              <a:ext cx="264785" cy="1587"/>
            </a:xfrm>
            <a:prstGeom prst="line">
              <a:avLst/>
            </a:prstGeom>
            <a:ln w="1905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 name="群組 22">
            <a:extLst>
              <a:ext uri="{FF2B5EF4-FFF2-40B4-BE49-F238E27FC236}">
                <a16:creationId xmlns:a16="http://schemas.microsoft.com/office/drawing/2014/main" id="{5D024B2A-EAA3-4AB5-9671-BDE90B32E41F}"/>
              </a:ext>
            </a:extLst>
          </p:cNvPr>
          <p:cNvGrpSpPr>
            <a:grpSpLocks noChangeAspect="1"/>
          </p:cNvGrpSpPr>
          <p:nvPr/>
        </p:nvGrpSpPr>
        <p:grpSpPr>
          <a:xfrm>
            <a:off x="2267744" y="2564904"/>
            <a:ext cx="2582120" cy="3348000"/>
            <a:chOff x="1187624" y="2996952"/>
            <a:chExt cx="2416744" cy="3133574"/>
          </a:xfrm>
        </p:grpSpPr>
        <p:pic>
          <p:nvPicPr>
            <p:cNvPr id="4" name="圖片 3">
              <a:extLst>
                <a:ext uri="{FF2B5EF4-FFF2-40B4-BE49-F238E27FC236}">
                  <a16:creationId xmlns:a16="http://schemas.microsoft.com/office/drawing/2014/main" id="{56B8BDBC-7436-4C6C-91AA-E90B20AC91F4}"/>
                </a:ext>
              </a:extLst>
            </p:cNvPr>
            <p:cNvPicPr>
              <a:picLocks noChangeAspect="1"/>
            </p:cNvPicPr>
            <p:nvPr/>
          </p:nvPicPr>
          <p:blipFill>
            <a:blip r:embed="rId2"/>
            <a:stretch>
              <a:fillRect/>
            </a:stretch>
          </p:blipFill>
          <p:spPr>
            <a:xfrm>
              <a:off x="1187624" y="2996952"/>
              <a:ext cx="2416744" cy="3133574"/>
            </a:xfrm>
            <a:prstGeom prst="rect">
              <a:avLst/>
            </a:prstGeom>
          </p:spPr>
        </p:pic>
        <p:pic>
          <p:nvPicPr>
            <p:cNvPr id="15" name="圖片 14">
              <a:extLst>
                <a:ext uri="{FF2B5EF4-FFF2-40B4-BE49-F238E27FC236}">
                  <a16:creationId xmlns:a16="http://schemas.microsoft.com/office/drawing/2014/main" id="{A5590A1A-23AA-4B8F-AF10-79572A06A3B3}"/>
                </a:ext>
              </a:extLst>
            </p:cNvPr>
            <p:cNvPicPr>
              <a:picLocks noChangeAspect="1"/>
            </p:cNvPicPr>
            <p:nvPr/>
          </p:nvPicPr>
          <p:blipFill>
            <a:blip r:embed="rId3"/>
            <a:stretch>
              <a:fillRect/>
            </a:stretch>
          </p:blipFill>
          <p:spPr>
            <a:xfrm>
              <a:off x="3026933" y="5109047"/>
              <a:ext cx="451658" cy="216670"/>
            </a:xfrm>
            <a:prstGeom prst="rect">
              <a:avLst/>
            </a:prstGeom>
          </p:spPr>
        </p:pic>
        <p:sp>
          <p:nvSpPr>
            <p:cNvPr id="16" name="橢圓 15">
              <a:extLst>
                <a:ext uri="{FF2B5EF4-FFF2-40B4-BE49-F238E27FC236}">
                  <a16:creationId xmlns:a16="http://schemas.microsoft.com/office/drawing/2014/main" id="{08C91C20-4B54-473A-80FE-1DE9B36F266E}"/>
                </a:ext>
              </a:extLst>
            </p:cNvPr>
            <p:cNvSpPr/>
            <p:nvPr/>
          </p:nvSpPr>
          <p:spPr>
            <a:xfrm>
              <a:off x="3108746" y="4815766"/>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V</a:t>
              </a:r>
              <a:endParaRPr lang="zh-TW" altLang="en-US" dirty="0">
                <a:solidFill>
                  <a:schemeClr val="tx1"/>
                </a:solidFill>
              </a:endParaRPr>
            </a:p>
          </p:txBody>
        </p:sp>
        <p:cxnSp>
          <p:nvCxnSpPr>
            <p:cNvPr id="17" name="直線接點 16">
              <a:extLst>
                <a:ext uri="{FF2B5EF4-FFF2-40B4-BE49-F238E27FC236}">
                  <a16:creationId xmlns:a16="http://schemas.microsoft.com/office/drawing/2014/main" id="{7FAB0608-E587-433E-8E8D-29BB2DE1F07D}"/>
                </a:ext>
              </a:extLst>
            </p:cNvPr>
            <p:cNvCxnSpPr/>
            <p:nvPr/>
          </p:nvCxnSpPr>
          <p:spPr bwMode="auto">
            <a:xfrm flipV="1">
              <a:off x="3399737" y="4956729"/>
              <a:ext cx="108000" cy="1510"/>
            </a:xfrm>
            <a:prstGeom prst="line">
              <a:avLst/>
            </a:prstGeom>
            <a:ln w="1905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41914125-F784-4F78-8B26-064B169C2FE9}"/>
                </a:ext>
              </a:extLst>
            </p:cNvPr>
            <p:cNvCxnSpPr/>
            <p:nvPr/>
          </p:nvCxnSpPr>
          <p:spPr bwMode="auto">
            <a:xfrm flipV="1">
              <a:off x="2963267" y="4956729"/>
              <a:ext cx="144000" cy="1510"/>
            </a:xfrm>
            <a:prstGeom prst="line">
              <a:avLst/>
            </a:prstGeom>
            <a:ln w="1905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1379CE9E-0D77-49F8-9DBA-3FE97B2BA6AF}"/>
                </a:ext>
              </a:extLst>
            </p:cNvPr>
            <p:cNvCxnSpPr>
              <a:cxnSpLocks/>
            </p:cNvCxnSpPr>
            <p:nvPr/>
          </p:nvCxnSpPr>
          <p:spPr bwMode="auto">
            <a:xfrm rot="5400000" flipV="1">
              <a:off x="3387354" y="5088962"/>
              <a:ext cx="252000" cy="1510"/>
            </a:xfrm>
            <a:prstGeom prst="line">
              <a:avLst/>
            </a:prstGeom>
            <a:ln w="1905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73D3A33D-716E-4003-A12A-2BFD314C14E5}"/>
                </a:ext>
              </a:extLst>
            </p:cNvPr>
            <p:cNvCxnSpPr>
              <a:cxnSpLocks/>
            </p:cNvCxnSpPr>
            <p:nvPr/>
          </p:nvCxnSpPr>
          <p:spPr bwMode="auto">
            <a:xfrm rot="5400000" flipV="1">
              <a:off x="2838022" y="5098447"/>
              <a:ext cx="252000" cy="1510"/>
            </a:xfrm>
            <a:prstGeom prst="line">
              <a:avLst/>
            </a:prstGeom>
            <a:ln w="1905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C6190586-EAB0-49E3-869D-7C6B4290EB92}"/>
                </a:ext>
              </a:extLst>
            </p:cNvPr>
            <p:cNvSpPr txBox="1"/>
            <p:nvPr/>
          </p:nvSpPr>
          <p:spPr>
            <a:xfrm>
              <a:off x="3104677" y="5225092"/>
              <a:ext cx="309700" cy="369332"/>
            </a:xfrm>
            <a:prstGeom prst="rect">
              <a:avLst/>
            </a:prstGeom>
            <a:noFill/>
          </p:spPr>
          <p:txBody>
            <a:bodyPr wrap="none" rtlCol="0">
              <a:spAutoFit/>
            </a:bodyPr>
            <a:lstStyle/>
            <a:p>
              <a:r>
                <a:rPr lang="en-US" altLang="zh-TW" dirty="0"/>
                <a:t>R</a:t>
              </a:r>
              <a:endParaRPr lang="zh-TW" altLang="en-US" dirty="0"/>
            </a:p>
          </p:txBody>
        </p:sp>
      </p:grpSp>
      <p:sp>
        <p:nvSpPr>
          <p:cNvPr id="22" name="文字方塊 21">
            <a:extLst>
              <a:ext uri="{FF2B5EF4-FFF2-40B4-BE49-F238E27FC236}">
                <a16:creationId xmlns:a16="http://schemas.microsoft.com/office/drawing/2014/main" id="{82A81C92-0034-4842-A398-F9F33AEC0D34}"/>
              </a:ext>
            </a:extLst>
          </p:cNvPr>
          <p:cNvSpPr txBox="1"/>
          <p:nvPr/>
        </p:nvSpPr>
        <p:spPr>
          <a:xfrm>
            <a:off x="5183607" y="4935496"/>
            <a:ext cx="1137491" cy="523220"/>
          </a:xfrm>
          <a:prstGeom prst="rect">
            <a:avLst/>
          </a:prstGeom>
          <a:noFill/>
        </p:spPr>
        <p:txBody>
          <a:bodyPr wrap="none" rtlCol="0">
            <a:spAutoFit/>
          </a:bodyPr>
          <a:lstStyle/>
          <a:p>
            <a:r>
              <a:rPr lang="en-US" altLang="zh-TW" sz="2800" dirty="0"/>
              <a:t>I = V/R</a:t>
            </a:r>
            <a:endParaRPr lang="zh-TW" altLang="en-US" sz="2800" dirty="0"/>
          </a:p>
        </p:txBody>
      </p:sp>
      <p:sp>
        <p:nvSpPr>
          <p:cNvPr id="24" name="文字方塊 23">
            <a:extLst>
              <a:ext uri="{FF2B5EF4-FFF2-40B4-BE49-F238E27FC236}">
                <a16:creationId xmlns:a16="http://schemas.microsoft.com/office/drawing/2014/main" id="{BB11B8C9-A7AD-4E66-8876-58C78D1930D9}"/>
              </a:ext>
            </a:extLst>
          </p:cNvPr>
          <p:cNvSpPr txBox="1"/>
          <p:nvPr/>
        </p:nvSpPr>
        <p:spPr>
          <a:xfrm>
            <a:off x="5121326" y="4412276"/>
            <a:ext cx="1628972" cy="523220"/>
          </a:xfrm>
          <a:prstGeom prst="rect">
            <a:avLst/>
          </a:prstGeom>
          <a:noFill/>
        </p:spPr>
        <p:txBody>
          <a:bodyPr wrap="none" rtlCol="0">
            <a:spAutoFit/>
          </a:bodyPr>
          <a:lstStyle/>
          <a:p>
            <a:r>
              <a:rPr lang="en-US" altLang="zh-TW" sz="2800" dirty="0"/>
              <a:t>R = 100 </a:t>
            </a:r>
            <a:r>
              <a:rPr lang="en-US" altLang="zh-TW" sz="2800" dirty="0">
                <a:sym typeface="Symbol" panose="05050102010706020507" pitchFamily="18" charset="2"/>
              </a:rPr>
              <a:t></a:t>
            </a:r>
            <a:endParaRPr lang="zh-TW" altLang="en-US" sz="2800" dirty="0"/>
          </a:p>
        </p:txBody>
      </p:sp>
      <p:sp>
        <p:nvSpPr>
          <p:cNvPr id="25" name="矩形: 圓角 24">
            <a:extLst>
              <a:ext uri="{FF2B5EF4-FFF2-40B4-BE49-F238E27FC236}">
                <a16:creationId xmlns:a16="http://schemas.microsoft.com/office/drawing/2014/main" id="{BF02F107-42B1-44AA-8128-572DDE53266C}"/>
              </a:ext>
            </a:extLst>
          </p:cNvPr>
          <p:cNvSpPr/>
          <p:nvPr/>
        </p:nvSpPr>
        <p:spPr>
          <a:xfrm>
            <a:off x="4117282" y="4448525"/>
            <a:ext cx="792088" cy="857374"/>
          </a:xfrm>
          <a:prstGeom prst="roundRect">
            <a:avLst/>
          </a:prstGeom>
          <a:noFill/>
          <a:ln w="28575">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7071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5656" y="21946"/>
            <a:ext cx="6228000" cy="900000"/>
          </a:xfrm>
          <a:solidFill>
            <a:schemeClr val="bg1"/>
          </a:solidFill>
        </p:spPr>
        <p:txBody>
          <a:bodyPr/>
          <a:lstStyle/>
          <a:p>
            <a:pPr algn="ctr"/>
            <a:r>
              <a:rPr lang="en-US" altLang="zh-TW" sz="4000" dirty="0">
                <a:solidFill>
                  <a:srgbClr val="0000CC"/>
                </a:solidFill>
                <a:effectLst/>
              </a:rPr>
              <a:t>Challenging Problems</a:t>
            </a:r>
            <a:endParaRPr lang="zh-TW" altLang="en-US" sz="4000" dirty="0">
              <a:solidFill>
                <a:srgbClr val="0000CC"/>
              </a:solidFill>
              <a:effectLst/>
            </a:endParaRPr>
          </a:p>
        </p:txBody>
      </p:sp>
      <p:pic>
        <p:nvPicPr>
          <p:cNvPr id="4" name="圖片 3"/>
          <p:cNvPicPr>
            <a:picLocks noChangeAspect="1"/>
          </p:cNvPicPr>
          <p:nvPr/>
        </p:nvPicPr>
        <p:blipFill>
          <a:blip r:embed="rId2" cstate="screen">
            <a:lum bright="-20000" contrast="40000"/>
            <a:extLst>
              <a:ext uri="{28A0092B-C50C-407E-A947-70E740481C1C}">
                <a14:useLocalDpi xmlns:a14="http://schemas.microsoft.com/office/drawing/2010/main"/>
              </a:ext>
            </a:extLst>
          </a:blip>
          <a:stretch>
            <a:fillRect/>
          </a:stretch>
        </p:blipFill>
        <p:spPr>
          <a:xfrm>
            <a:off x="1011250" y="2521338"/>
            <a:ext cx="3704474" cy="3752627"/>
          </a:xfrm>
          <a:prstGeom prst="rect">
            <a:avLst/>
          </a:prstGeom>
        </p:spPr>
      </p:pic>
      <p:grpSp>
        <p:nvGrpSpPr>
          <p:cNvPr id="13" name="群組 12"/>
          <p:cNvGrpSpPr/>
          <p:nvPr/>
        </p:nvGrpSpPr>
        <p:grpSpPr>
          <a:xfrm>
            <a:off x="5533931" y="2388627"/>
            <a:ext cx="3075915" cy="2994434"/>
            <a:chOff x="7088863" y="2199992"/>
            <a:chExt cx="4101220" cy="3992578"/>
          </a:xfrm>
        </p:grpSpPr>
        <p:cxnSp>
          <p:nvCxnSpPr>
            <p:cNvPr id="6" name="直線接點 5"/>
            <p:cNvCxnSpPr/>
            <p:nvPr/>
          </p:nvCxnSpPr>
          <p:spPr>
            <a:xfrm flipV="1">
              <a:off x="7088863" y="4065006"/>
              <a:ext cx="4101220" cy="27160"/>
            </a:xfrm>
            <a:prstGeom prst="line">
              <a:avLst/>
            </a:prstGeom>
            <a:ln>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flipH="1">
              <a:off x="8999145" y="2199992"/>
              <a:ext cx="9053" cy="3992578"/>
            </a:xfrm>
            <a:prstGeom prst="line">
              <a:avLst/>
            </a:prstGeom>
            <a:ln>
              <a:solidFill>
                <a:srgbClr val="0066FF"/>
              </a:solidFill>
            </a:ln>
          </p:spPr>
          <p:style>
            <a:lnRef idx="1">
              <a:schemeClr val="accent1"/>
            </a:lnRef>
            <a:fillRef idx="0">
              <a:schemeClr val="accent1"/>
            </a:fillRef>
            <a:effectRef idx="0">
              <a:schemeClr val="accent1"/>
            </a:effectRef>
            <a:fontRef idx="minor">
              <a:schemeClr val="tx1"/>
            </a:fontRef>
          </p:style>
        </p:cxnSp>
        <p:sp>
          <p:nvSpPr>
            <p:cNvPr id="10" name="手繪多邊形 9"/>
            <p:cNvSpPr/>
            <p:nvPr/>
          </p:nvSpPr>
          <p:spPr>
            <a:xfrm>
              <a:off x="7188453" y="3137309"/>
              <a:ext cx="1844901" cy="995152"/>
            </a:xfrm>
            <a:custGeom>
              <a:avLst/>
              <a:gdLst>
                <a:gd name="connsiteX0" fmla="*/ 0 w 1844901"/>
                <a:gd name="connsiteY0" fmla="*/ 927697 h 995152"/>
                <a:gd name="connsiteX1" fmla="*/ 289711 w 1844901"/>
                <a:gd name="connsiteY1" fmla="*/ 927697 h 995152"/>
                <a:gd name="connsiteX2" fmla="*/ 479834 w 1844901"/>
                <a:gd name="connsiteY2" fmla="*/ 837162 h 995152"/>
                <a:gd name="connsiteX3" fmla="*/ 688064 w 1844901"/>
                <a:gd name="connsiteY3" fmla="*/ 592719 h 995152"/>
                <a:gd name="connsiteX4" fmla="*/ 1032095 w 1844901"/>
                <a:gd name="connsiteY4" fmla="*/ 13297 h 995152"/>
                <a:gd name="connsiteX5" fmla="*/ 1285592 w 1844901"/>
                <a:gd name="connsiteY5" fmla="*/ 248687 h 995152"/>
                <a:gd name="connsiteX6" fmla="*/ 1810693 w 1844901"/>
                <a:gd name="connsiteY6" fmla="*/ 945804 h 995152"/>
                <a:gd name="connsiteX7" fmla="*/ 1792586 w 1844901"/>
                <a:gd name="connsiteY7" fmla="*/ 936750 h 995152"/>
                <a:gd name="connsiteX8" fmla="*/ 1783533 w 1844901"/>
                <a:gd name="connsiteY8" fmla="*/ 927697 h 99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4901" h="995152">
                  <a:moveTo>
                    <a:pt x="0" y="927697"/>
                  </a:moveTo>
                  <a:cubicBezTo>
                    <a:pt x="104869" y="935241"/>
                    <a:pt x="209739" y="942786"/>
                    <a:pt x="289711" y="927697"/>
                  </a:cubicBezTo>
                  <a:cubicBezTo>
                    <a:pt x="369683" y="912608"/>
                    <a:pt x="413442" y="892992"/>
                    <a:pt x="479834" y="837162"/>
                  </a:cubicBezTo>
                  <a:cubicBezTo>
                    <a:pt x="546226" y="781332"/>
                    <a:pt x="596021" y="730030"/>
                    <a:pt x="688064" y="592719"/>
                  </a:cubicBezTo>
                  <a:cubicBezTo>
                    <a:pt x="780108" y="455408"/>
                    <a:pt x="932507" y="70636"/>
                    <a:pt x="1032095" y="13297"/>
                  </a:cubicBezTo>
                  <a:cubicBezTo>
                    <a:pt x="1131683" y="-44042"/>
                    <a:pt x="1155826" y="93269"/>
                    <a:pt x="1285592" y="248687"/>
                  </a:cubicBezTo>
                  <a:cubicBezTo>
                    <a:pt x="1415358" y="404105"/>
                    <a:pt x="1726194" y="831127"/>
                    <a:pt x="1810693" y="945804"/>
                  </a:cubicBezTo>
                  <a:cubicBezTo>
                    <a:pt x="1895192" y="1060481"/>
                    <a:pt x="1797113" y="939768"/>
                    <a:pt x="1792586" y="936750"/>
                  </a:cubicBezTo>
                  <a:cubicBezTo>
                    <a:pt x="1788059" y="933732"/>
                    <a:pt x="1785796" y="930714"/>
                    <a:pt x="1783533" y="9276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ysClr val="windowText" lastClr="000000"/>
                </a:solidFill>
                <a:latin typeface="微軟正黑體" panose="020B0604030504040204" pitchFamily="34" charset="-120"/>
                <a:ea typeface="微軟正黑體" panose="020B0604030504040204" pitchFamily="34" charset="-120"/>
              </a:endParaRPr>
            </a:p>
          </p:txBody>
        </p:sp>
        <p:sp>
          <p:nvSpPr>
            <p:cNvPr id="12" name="手繪多邊形 11"/>
            <p:cNvSpPr/>
            <p:nvPr/>
          </p:nvSpPr>
          <p:spPr>
            <a:xfrm>
              <a:off x="9035358" y="3165108"/>
              <a:ext cx="1757767" cy="918005"/>
            </a:xfrm>
            <a:custGeom>
              <a:avLst/>
              <a:gdLst>
                <a:gd name="connsiteX0" fmla="*/ 0 w 1757767"/>
                <a:gd name="connsiteY0" fmla="*/ 881791 h 918005"/>
                <a:gd name="connsiteX1" fmla="*/ 208230 w 1757767"/>
                <a:gd name="connsiteY1" fmla="*/ 492492 h 918005"/>
                <a:gd name="connsiteX2" fmla="*/ 534155 w 1757767"/>
                <a:gd name="connsiteY2" fmla="*/ 12658 h 918005"/>
                <a:gd name="connsiteX3" fmla="*/ 787652 w 1757767"/>
                <a:gd name="connsiteY3" fmla="*/ 175621 h 918005"/>
                <a:gd name="connsiteX4" fmla="*/ 1004935 w 1757767"/>
                <a:gd name="connsiteY4" fmla="*/ 564920 h 918005"/>
                <a:gd name="connsiteX5" fmla="*/ 1421394 w 1757767"/>
                <a:gd name="connsiteY5" fmla="*/ 827470 h 918005"/>
                <a:gd name="connsiteX6" fmla="*/ 1738266 w 1757767"/>
                <a:gd name="connsiteY6" fmla="*/ 899898 h 918005"/>
                <a:gd name="connsiteX7" fmla="*/ 1711105 w 1757767"/>
                <a:gd name="connsiteY7" fmla="*/ 899898 h 918005"/>
                <a:gd name="connsiteX8" fmla="*/ 1756373 w 1757767"/>
                <a:gd name="connsiteY8" fmla="*/ 918005 h 91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767" h="918005">
                  <a:moveTo>
                    <a:pt x="0" y="881791"/>
                  </a:moveTo>
                  <a:cubicBezTo>
                    <a:pt x="59602" y="759569"/>
                    <a:pt x="119204" y="637347"/>
                    <a:pt x="208230" y="492492"/>
                  </a:cubicBezTo>
                  <a:cubicBezTo>
                    <a:pt x="297256" y="347637"/>
                    <a:pt x="437585" y="65470"/>
                    <a:pt x="534155" y="12658"/>
                  </a:cubicBezTo>
                  <a:cubicBezTo>
                    <a:pt x="630725" y="-40154"/>
                    <a:pt x="709189" y="83577"/>
                    <a:pt x="787652" y="175621"/>
                  </a:cubicBezTo>
                  <a:cubicBezTo>
                    <a:pt x="866115" y="267665"/>
                    <a:pt x="899311" y="456278"/>
                    <a:pt x="1004935" y="564920"/>
                  </a:cubicBezTo>
                  <a:cubicBezTo>
                    <a:pt x="1110559" y="673561"/>
                    <a:pt x="1299172" y="771640"/>
                    <a:pt x="1421394" y="827470"/>
                  </a:cubicBezTo>
                  <a:cubicBezTo>
                    <a:pt x="1543616" y="883300"/>
                    <a:pt x="1689981" y="887827"/>
                    <a:pt x="1738266" y="899898"/>
                  </a:cubicBezTo>
                  <a:cubicBezTo>
                    <a:pt x="1786551" y="911969"/>
                    <a:pt x="1708087" y="896880"/>
                    <a:pt x="1711105" y="899898"/>
                  </a:cubicBezTo>
                  <a:cubicBezTo>
                    <a:pt x="1714123" y="902916"/>
                    <a:pt x="1766935" y="910460"/>
                    <a:pt x="1756373" y="9180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ysClr val="windowText" lastClr="000000"/>
                </a:solidFill>
                <a:latin typeface="微軟正黑體" panose="020B0604030504040204" pitchFamily="34" charset="-120"/>
                <a:ea typeface="微軟正黑體" panose="020B0604030504040204" pitchFamily="34" charset="-120"/>
              </a:endParaRPr>
            </a:p>
          </p:txBody>
        </p:sp>
      </p:grpSp>
      <p:cxnSp>
        <p:nvCxnSpPr>
          <p:cNvPr id="15" name="直線單箭頭接點 14"/>
          <p:cNvCxnSpPr/>
          <p:nvPr/>
        </p:nvCxnSpPr>
        <p:spPr>
          <a:xfrm flipH="1">
            <a:off x="4753070" y="3597460"/>
            <a:ext cx="570368"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A568A71E-60D3-4666-839C-343C53DC0167}"/>
              </a:ext>
            </a:extLst>
          </p:cNvPr>
          <p:cNvSpPr/>
          <p:nvPr/>
        </p:nvSpPr>
        <p:spPr>
          <a:xfrm>
            <a:off x="724164" y="1086200"/>
            <a:ext cx="8075938" cy="898195"/>
          </a:xfrm>
          <a:prstGeom prst="rect">
            <a:avLst/>
          </a:prstGeom>
        </p:spPr>
        <p:txBody>
          <a:bodyPr wrap="square">
            <a:spAutoFit/>
          </a:bodyPr>
          <a:lstStyle/>
          <a:p>
            <a:pPr marL="385763" lvl="0" indent="-385763" defTabSz="685800">
              <a:lnSpc>
                <a:spcPct val="90000"/>
              </a:lnSpc>
              <a:spcBef>
                <a:spcPts val="900"/>
              </a:spcBef>
              <a:spcAft>
                <a:spcPts val="150"/>
              </a:spcAft>
              <a:buClr>
                <a:prstClr val="black"/>
              </a:buClr>
              <a:buSzPct val="100000"/>
              <a:buFont typeface="Wingdings" panose="05000000000000000000" pitchFamily="2" charset="2"/>
              <a:buAutoNum type="arabicPeriod"/>
            </a:pPr>
            <a:r>
              <a:rPr lang="zh-TW" altLang="en-US" sz="2400" b="1" dirty="0">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線圈截面修正。</a:t>
            </a:r>
            <a:endParaRPr lang="en-US" altLang="zh-TW" sz="2400" b="1" dirty="0">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85763" lvl="0" indent="-385763" defTabSz="685800">
              <a:lnSpc>
                <a:spcPct val="90000"/>
              </a:lnSpc>
              <a:spcBef>
                <a:spcPts val="900"/>
              </a:spcBef>
              <a:spcAft>
                <a:spcPts val="150"/>
              </a:spcAft>
              <a:buSzPct val="100000"/>
              <a:buFont typeface="Wingdings" panose="05000000000000000000" pitchFamily="2" charset="2"/>
              <a:buAutoNum type="arabicPeriod"/>
            </a:pPr>
            <a:r>
              <a:rPr lang="en-US" altLang="zh-TW" sz="2400" b="1" dirty="0">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Anti-Helmholtz coil  </a:t>
            </a:r>
            <a:r>
              <a:rPr lang="zh-TW" altLang="en-US" sz="2400" b="1" dirty="0">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（如何利用相位修正）</a:t>
            </a:r>
            <a:endParaRPr lang="en-US" altLang="zh-TW" sz="2400" b="1" dirty="0">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4003018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061103"/>
            <a:ext cx="9144000" cy="201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Rot="1" noChangeArrowheads="1"/>
          </p:cNvSpPr>
          <p:nvPr>
            <p:ph type="title"/>
          </p:nvPr>
        </p:nvSpPr>
        <p:spPr>
          <a:xfrm>
            <a:off x="2533873" y="44624"/>
            <a:ext cx="4270375" cy="891042"/>
          </a:xfrm>
          <a:solidFill>
            <a:schemeClr val="bg1"/>
          </a:solidFill>
        </p:spPr>
        <p:txBody>
          <a:bodyPr/>
          <a:lstStyle/>
          <a:p>
            <a:pPr eaLnBrk="1" hangingPunct="1">
              <a:defRPr/>
            </a:pPr>
            <a:r>
              <a:rPr lang="zh-TW" altLang="en-US" sz="4000" dirty="0">
                <a:solidFill>
                  <a:srgbClr val="0000CC"/>
                </a:solidFill>
                <a:effectLst/>
              </a:rPr>
              <a:t>實驗</a:t>
            </a:r>
            <a:r>
              <a:rPr lang="zh-TW" altLang="en-US" sz="4000" dirty="0">
                <a:solidFill>
                  <a:srgbClr val="0000CC"/>
                </a:solidFill>
              </a:rPr>
              <a:t>討論</a:t>
            </a:r>
            <a:endParaRPr lang="en-US" altLang="zh-TW" sz="4000" dirty="0">
              <a:solidFill>
                <a:srgbClr val="0000CC"/>
              </a:solidFill>
              <a:effectLst/>
            </a:endParaRPr>
          </a:p>
        </p:txBody>
      </p:sp>
      <p:sp>
        <p:nvSpPr>
          <p:cNvPr id="2" name="Rectangle 3"/>
          <p:cNvSpPr>
            <a:spLocks noRot="1" noChangeArrowheads="1"/>
          </p:cNvSpPr>
          <p:nvPr/>
        </p:nvSpPr>
        <p:spPr bwMode="auto">
          <a:xfrm>
            <a:off x="520390" y="980083"/>
            <a:ext cx="8103219" cy="2775693"/>
          </a:xfrm>
          <a:prstGeom prst="rect">
            <a:avLst/>
          </a:prstGeom>
          <a:noFill/>
          <a:ln w="9525">
            <a:noFill/>
            <a:miter lim="800000"/>
            <a:headEnd/>
            <a:tailEnd/>
          </a:ln>
        </p:spPr>
        <p:txBody>
          <a:bodyPr/>
          <a:lstStyle/>
          <a:p>
            <a:pPr marL="342900" indent="-342900">
              <a:lnSpc>
                <a:spcPct val="120000"/>
              </a:lnSpc>
              <a:spcBef>
                <a:spcPts val="0"/>
              </a:spcBef>
              <a:buClr>
                <a:schemeClr val="hlink"/>
              </a:buClr>
              <a:buSzPct val="80000"/>
              <a:buFont typeface="Arial" charset="0"/>
              <a:buNone/>
              <a:defRPr/>
            </a:pPr>
            <a:r>
              <a:rPr kumimoji="0" lang="en-US" altLang="zh-TW" sz="28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Questions:</a:t>
            </a:r>
          </a:p>
          <a:p>
            <a:pPr marL="342900" indent="-342900">
              <a:lnSpc>
                <a:spcPct val="120000"/>
              </a:lnSpc>
              <a:spcBef>
                <a:spcPts val="0"/>
              </a:spcBef>
              <a:buClr>
                <a:schemeClr val="hlink"/>
              </a:buClr>
              <a:buSzPct val="80000"/>
              <a:buFont typeface="Arial" charset="0"/>
              <a:buChar char="►"/>
              <a:defRPr/>
            </a:pPr>
            <a:r>
              <a:rPr kumimoji="0" lang="zh-TW" altLang="en-US" sz="2800" dirty="0">
                <a:effectLst>
                  <a:outerShdw blurRad="38100" dist="38100" dir="2700000" algn="tl">
                    <a:srgbClr val="FFFFFF"/>
                  </a:outerShdw>
                </a:effectLst>
                <a:latin typeface="微軟正黑體" panose="020B0604030504040204" pitchFamily="34" charset="-120"/>
                <a:ea typeface="微軟正黑體" panose="020B0604030504040204" pitchFamily="34" charset="-120"/>
              </a:rPr>
              <a:t>實驗誤差原因</a:t>
            </a:r>
            <a:endParaRPr kumimoji="0" lang="en-US" altLang="zh-TW" sz="2800" dirty="0">
              <a:effectLst>
                <a:outerShdw blurRad="38100" dist="38100" dir="2700000" algn="tl">
                  <a:srgbClr val="FFFFFF"/>
                </a:outerShdw>
              </a:effectLst>
              <a:latin typeface="微軟正黑體" panose="020B0604030504040204" pitchFamily="34" charset="-120"/>
              <a:ea typeface="微軟正黑體" panose="020B0604030504040204" pitchFamily="34" charset="-120"/>
            </a:endParaRPr>
          </a:p>
          <a:p>
            <a:pPr marL="342900" indent="-342900">
              <a:lnSpc>
                <a:spcPct val="120000"/>
              </a:lnSpc>
              <a:spcBef>
                <a:spcPts val="0"/>
              </a:spcBef>
              <a:buClr>
                <a:schemeClr val="hlink"/>
              </a:buClr>
              <a:buSzPct val="80000"/>
              <a:buFont typeface="Arial" charset="0"/>
              <a:buChar char="►"/>
              <a:defRPr/>
            </a:pPr>
            <a:r>
              <a:rPr lang="zh-TW" altLang="en-US" sz="2800" dirty="0">
                <a:latin typeface="微軟正黑體" panose="020B0604030504040204" pitchFamily="34" charset="-120"/>
                <a:ea typeface="微軟正黑體" panose="020B0604030504040204" pitchFamily="34" charset="-120"/>
              </a:rPr>
              <a:t>亥姆霍茲線圈對和螺旋線圈所提供均勻磁場有何差異</a:t>
            </a:r>
            <a:r>
              <a:rPr lang="en-US" altLang="zh-TW" sz="2800" dirty="0">
                <a:latin typeface="微軟正黑體" panose="020B0604030504040204" pitchFamily="34" charset="-120"/>
                <a:ea typeface="微軟正黑體" panose="020B0604030504040204" pitchFamily="34" charset="-120"/>
              </a:rPr>
              <a:t>?</a:t>
            </a:r>
            <a:endParaRPr kumimoji="0" lang="en-US" altLang="zh-TW" sz="2800" dirty="0">
              <a:effectLst>
                <a:outerShdw blurRad="38100" dist="38100" dir="2700000" algn="tl">
                  <a:srgbClr val="FFFFFF"/>
                </a:outerShdw>
              </a:effectLst>
              <a:latin typeface="微軟正黑體" panose="020B0604030504040204" pitchFamily="34" charset="-120"/>
              <a:ea typeface="微軟正黑體" panose="020B0604030504040204" pitchFamily="34" charset="-120"/>
            </a:endParaRPr>
          </a:p>
          <a:p>
            <a:pPr marL="342900" indent="-342900">
              <a:lnSpc>
                <a:spcPct val="120000"/>
              </a:lnSpc>
              <a:spcBef>
                <a:spcPts val="0"/>
              </a:spcBef>
              <a:buClr>
                <a:schemeClr val="hlink"/>
              </a:buClr>
              <a:buSzPct val="80000"/>
              <a:buFont typeface="Arial" charset="0"/>
              <a:buChar char="►"/>
              <a:defRPr/>
            </a:pPr>
            <a:r>
              <a:rPr kumimoji="0" lang="zh-TW" altLang="en-US" sz="2800" dirty="0">
                <a:effectLst>
                  <a:outerShdw blurRad="38100" dist="38100" dir="2700000" algn="tl">
                    <a:srgbClr val="FFFFFF"/>
                  </a:outerShdw>
                </a:effectLst>
                <a:latin typeface="微軟正黑體" panose="020B0604030504040204" pitchFamily="34" charset="-120"/>
                <a:ea typeface="微軟正黑體" panose="020B0604030504040204" pitchFamily="34" charset="-120"/>
              </a:rPr>
              <a:t>地磁的影響</a:t>
            </a:r>
          </a:p>
          <a:p>
            <a:pPr marL="342900" indent="-342900">
              <a:lnSpc>
                <a:spcPct val="120000"/>
              </a:lnSpc>
              <a:spcBef>
                <a:spcPts val="0"/>
              </a:spcBef>
              <a:buClr>
                <a:schemeClr val="hlink"/>
              </a:buClr>
              <a:buSzPct val="80000"/>
              <a:buFont typeface="Arial" charset="0"/>
              <a:buNone/>
              <a:defRPr/>
            </a:pPr>
            <a:endParaRPr lang="en-US" altLang="zh-TW" sz="2800" dirty="0">
              <a:effectLst>
                <a:outerShdw blurRad="38100" dist="38100" dir="2700000" algn="tl">
                  <a:srgbClr val="FFFFFF"/>
                </a:outerShdw>
              </a:effectLst>
              <a:latin typeface="微軟正黑體" panose="020B0604030504040204" pitchFamily="34" charset="-120"/>
              <a:ea typeface="微軟正黑體" panose="020B0604030504040204" pitchFamily="34" charset="-120"/>
            </a:endParaRPr>
          </a:p>
        </p:txBody>
      </p:sp>
      <p:sp>
        <p:nvSpPr>
          <p:cNvPr id="8204" name="Text Box 14"/>
          <p:cNvSpPr txBox="1">
            <a:spLocks noChangeArrowheads="1"/>
          </p:cNvSpPr>
          <p:nvPr/>
        </p:nvSpPr>
        <p:spPr bwMode="auto">
          <a:xfrm>
            <a:off x="179512" y="3861048"/>
            <a:ext cx="16962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2000" dirty="0"/>
              <a:t>NTHU </a:t>
            </a:r>
            <a:r>
              <a:rPr lang="zh-TW" altLang="en-US" sz="2000" dirty="0"/>
              <a:t>綜二館</a:t>
            </a:r>
          </a:p>
        </p:txBody>
      </p:sp>
      <p:sp>
        <p:nvSpPr>
          <p:cNvPr id="8205" name="Rectangle 15"/>
          <p:cNvSpPr>
            <a:spLocks noChangeArrowheads="1"/>
          </p:cNvSpPr>
          <p:nvPr/>
        </p:nvSpPr>
        <p:spPr bwMode="auto">
          <a:xfrm>
            <a:off x="3351479" y="6470430"/>
            <a:ext cx="5757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1400" dirty="0"/>
              <a:t>From http://www.ngdc.noaa.gov/geomagmodels/struts/calcIGRFWMM</a:t>
            </a:r>
            <a:endParaRPr lang="zh-TW" altLang="en-US" sz="1400" dirty="0"/>
          </a:p>
        </p:txBody>
      </p:sp>
      <p:sp>
        <p:nvSpPr>
          <p:cNvPr id="15" name="矩形 14"/>
          <p:cNvSpPr/>
          <p:nvPr/>
        </p:nvSpPr>
        <p:spPr>
          <a:xfrm>
            <a:off x="3275856" y="4310178"/>
            <a:ext cx="1143000" cy="18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7" name="矩形 16"/>
          <p:cNvSpPr>
            <a:spLocks noChangeArrowheads="1"/>
          </p:cNvSpPr>
          <p:nvPr/>
        </p:nvSpPr>
        <p:spPr bwMode="auto">
          <a:xfrm>
            <a:off x="5004048" y="6094217"/>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zh-TW" altLang="en-US" dirty="0">
                <a:latin typeface="標楷體" pitchFamily="65" charset="-120"/>
                <a:ea typeface="標楷體" pitchFamily="65" charset="-120"/>
              </a:rPr>
              <a:t>美國國家海洋和大氣管理局</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圖片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1653" y="3473338"/>
            <a:ext cx="2103765" cy="163225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Rot="1" noChangeArrowheads="1"/>
          </p:cNvSpPr>
          <p:nvPr>
            <p:ph type="title"/>
          </p:nvPr>
        </p:nvSpPr>
        <p:spPr>
          <a:xfrm>
            <a:off x="3551372" y="81587"/>
            <a:ext cx="2316772" cy="755125"/>
          </a:xfrm>
          <a:solidFill>
            <a:schemeClr val="bg1"/>
          </a:solidFill>
        </p:spPr>
        <p:txBody>
          <a:bodyPr/>
          <a:lstStyle/>
          <a:p>
            <a:pPr eaLnBrk="1" hangingPunct="1">
              <a:defRPr/>
            </a:pPr>
            <a:r>
              <a:rPr lang="zh-TW" altLang="en-US" sz="4000" b="1" dirty="0">
                <a:solidFill>
                  <a:srgbClr val="0000CC"/>
                </a:solidFill>
                <a:effectLst/>
                <a:latin typeface="+mn-ea"/>
                <a:ea typeface="+mn-ea"/>
              </a:rPr>
              <a:t>原  理</a:t>
            </a:r>
          </a:p>
        </p:txBody>
      </p:sp>
      <p:graphicFrame>
        <p:nvGraphicFramePr>
          <p:cNvPr id="1026" name="Object 15"/>
          <p:cNvGraphicFramePr>
            <a:graphicFrameLocks noGrp="1" noChangeAspect="1"/>
          </p:cNvGraphicFramePr>
          <p:nvPr>
            <p:ph idx="1"/>
            <p:extLst>
              <p:ext uri="{D42A27DB-BD31-4B8C-83A1-F6EECF244321}">
                <p14:modId xmlns:p14="http://schemas.microsoft.com/office/powerpoint/2010/main" val="3875822702"/>
              </p:ext>
            </p:extLst>
          </p:nvPr>
        </p:nvGraphicFramePr>
        <p:xfrm>
          <a:off x="1763730" y="3680685"/>
          <a:ext cx="3168650" cy="1133475"/>
        </p:xfrm>
        <a:graphic>
          <a:graphicData uri="http://schemas.openxmlformats.org/presentationml/2006/ole">
            <mc:AlternateContent xmlns:mc="http://schemas.openxmlformats.org/markup-compatibility/2006">
              <mc:Choice xmlns:v="urn:schemas-microsoft-com:vml" Requires="v">
                <p:oleObj spid="_x0000_s1176" name="方程式" r:id="rId4" imgW="1384300" imgH="495300" progId="Equation.3">
                  <p:embed/>
                </p:oleObj>
              </mc:Choice>
              <mc:Fallback>
                <p:oleObj name="方程式" r:id="rId4" imgW="1384300" imgH="495300" progId="Equation.3">
                  <p:embed/>
                  <p:pic>
                    <p:nvPicPr>
                      <p:cNvPr id="0" name="Picture 7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30" y="3680685"/>
                        <a:ext cx="3168650" cy="1133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Rectangle 7"/>
          <p:cNvSpPr>
            <a:spLocks noChangeArrowheads="1"/>
          </p:cNvSpPr>
          <p:nvPr/>
        </p:nvSpPr>
        <p:spPr bwMode="auto">
          <a:xfrm>
            <a:off x="0" y="30490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latin typeface="+mn-ea"/>
              <a:ea typeface="+mn-ea"/>
            </a:endParaRPr>
          </a:p>
        </p:txBody>
      </p:sp>
      <p:sp>
        <p:nvSpPr>
          <p:cNvPr id="1034" name="Rectangle 10"/>
          <p:cNvSpPr>
            <a:spLocks noChangeArrowheads="1"/>
          </p:cNvSpPr>
          <p:nvPr/>
        </p:nvSpPr>
        <p:spPr bwMode="auto">
          <a:xfrm>
            <a:off x="0" y="29569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latin typeface="+mn-ea"/>
              <a:ea typeface="+mn-ea"/>
            </a:endParaRPr>
          </a:p>
        </p:txBody>
      </p:sp>
      <p:sp>
        <p:nvSpPr>
          <p:cNvPr id="1035" name="Rectangle 11"/>
          <p:cNvSpPr>
            <a:spLocks noChangeArrowheads="1"/>
          </p:cNvSpPr>
          <p:nvPr/>
        </p:nvSpPr>
        <p:spPr bwMode="auto">
          <a:xfrm>
            <a:off x="252480" y="5242704"/>
            <a:ext cx="8891520" cy="1320746"/>
          </a:xfrm>
          <a:prstGeom prst="rect">
            <a:avLst/>
          </a:prstGeom>
          <a:solidFill>
            <a:schemeClr val="bg1"/>
          </a:solidFill>
          <a:ln>
            <a:noFill/>
          </a:ln>
        </p:spPr>
        <p:txBody>
          <a:bodyPr wrap="squar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marL="623888" indent="-623888" eaLnBrk="1" hangingPunct="1">
              <a:lnSpc>
                <a:spcPct val="120000"/>
              </a:lnSpc>
              <a:spcBef>
                <a:spcPts val="600"/>
              </a:spcBef>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式中  </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a:t>
            </a:r>
            <a:r>
              <a:rPr lang="en-US" altLang="zh-TW" sz="2000" baseline="-25000" dirty="0">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 4</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10</a:t>
            </a:r>
            <a:r>
              <a:rPr lang="en-US" altLang="zh-TW" sz="2000" baseline="30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-7</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 </a:t>
            </a:r>
            <a:r>
              <a:rPr lang="en-US" altLang="zh-TW" sz="2000" dirty="0" err="1">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T</a:t>
            </a:r>
            <a:r>
              <a:rPr lang="en-US" altLang="zh-TW" sz="2000" dirty="0" err="1">
                <a:latin typeface="微軟正黑體" panose="020B0604030504040204" pitchFamily="34" charset="-120"/>
                <a:ea typeface="微軟正黑體" panose="020B0604030504040204" pitchFamily="34" charset="-120"/>
                <a:cs typeface="Times New Roman" panose="02020603050405020304" pitchFamily="18" charset="0"/>
              </a:rPr>
              <a:t>m</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 = 1.26</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10</a:t>
            </a:r>
            <a:r>
              <a:rPr lang="en-US" altLang="zh-TW" sz="2000" baseline="30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-6</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 </a:t>
            </a:r>
            <a:r>
              <a:rPr lang="en-US" altLang="zh-TW" sz="2000" dirty="0" err="1">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T</a:t>
            </a:r>
            <a:r>
              <a:rPr lang="en-US" altLang="zh-TW" sz="2000" dirty="0" err="1">
                <a:latin typeface="微軟正黑體" panose="020B0604030504040204" pitchFamily="34" charset="-120"/>
                <a:ea typeface="微軟正黑體" panose="020B0604030504040204" pitchFamily="34" charset="-120"/>
                <a:cs typeface="Times New Roman" panose="02020603050405020304" pitchFamily="18" charset="0"/>
              </a:rPr>
              <a:t>m</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 </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為真空導磁係數</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(permeability)</a:t>
            </a:r>
          </a:p>
          <a:p>
            <a:pPr marL="623888" eaLnBrk="1" hangingPunct="1">
              <a:lnSpc>
                <a:spcPct val="120000"/>
              </a:lnSpc>
              <a:spcBef>
                <a:spcPts val="600"/>
              </a:spcBef>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 </a:t>
            </a:r>
            <a:r>
              <a:rPr lang="en-US" altLang="zh-TW" sz="2000" i="1"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N</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為圈線的圈數</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 </a:t>
            </a:r>
            <a:r>
              <a:rPr lang="en-US" altLang="zh-TW" sz="2000" i="1"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I</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 </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為線圈中流通的電流</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以安培</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A</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為單位</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 </a:t>
            </a:r>
          </a:p>
          <a:p>
            <a:pPr marL="623888" eaLnBrk="1" hangingPunct="1">
              <a:lnSpc>
                <a:spcPct val="120000"/>
              </a:lnSpc>
              <a:spcBef>
                <a:spcPts val="600"/>
              </a:spcBef>
            </a:pPr>
            <a:r>
              <a:rPr lang="en-US" altLang="zh-TW" sz="2000" i="1"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R</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為線圈的半徑</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 </a:t>
            </a:r>
            <a:r>
              <a:rPr lang="en-US" altLang="zh-TW" sz="2000" i="1"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x </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為距線圈中心之距離</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以公尺為單位</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sym typeface="Symbol" pitchFamily="18" charset="2"/>
              </a:rPr>
              <a:t>。</a:t>
            </a:r>
          </a:p>
        </p:txBody>
      </p:sp>
      <p:sp>
        <p:nvSpPr>
          <p:cNvPr id="1038" name="Rectangle 17"/>
          <p:cNvSpPr>
            <a:spLocks noChangeArrowheads="1"/>
          </p:cNvSpPr>
          <p:nvPr/>
        </p:nvSpPr>
        <p:spPr bwMode="auto">
          <a:xfrm>
            <a:off x="424717" y="1999547"/>
            <a:ext cx="5638629" cy="138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lnSpc>
                <a:spcPct val="120000"/>
              </a:lnSpc>
            </a:pPr>
            <a:r>
              <a:rPr lang="zh-TW" altLang="en-US" sz="2400" b="1" dirty="0">
                <a:solidFill>
                  <a:srgbClr val="0000CC"/>
                </a:solidFill>
                <a:latin typeface="+mn-ea"/>
                <a:ea typeface="+mn-ea"/>
                <a:cs typeface="Times New Roman" panose="02020603050405020304" pitchFamily="18" charset="0"/>
              </a:rPr>
              <a:t>繞有</a:t>
            </a:r>
            <a:r>
              <a:rPr lang="en-US" altLang="zh-TW" sz="2400" b="1" i="1" dirty="0">
                <a:solidFill>
                  <a:srgbClr val="0000CC"/>
                </a:solidFill>
                <a:latin typeface="+mn-ea"/>
                <a:ea typeface="+mn-ea"/>
                <a:cs typeface="Times New Roman" panose="02020603050405020304" pitchFamily="18" charset="0"/>
              </a:rPr>
              <a:t>N</a:t>
            </a:r>
            <a:r>
              <a:rPr lang="zh-TW" altLang="en-US" sz="2400" b="1" i="1" dirty="0">
                <a:solidFill>
                  <a:srgbClr val="0000CC"/>
                </a:solidFill>
                <a:latin typeface="+mn-ea"/>
                <a:ea typeface="+mn-ea"/>
                <a:cs typeface="Times New Roman" panose="02020603050405020304" pitchFamily="18" charset="0"/>
              </a:rPr>
              <a:t> </a:t>
            </a:r>
            <a:r>
              <a:rPr lang="zh-TW" altLang="en-US" sz="2400" b="1" dirty="0">
                <a:solidFill>
                  <a:srgbClr val="0000CC"/>
                </a:solidFill>
                <a:latin typeface="+mn-ea"/>
                <a:ea typeface="+mn-ea"/>
                <a:cs typeface="Times New Roman" panose="02020603050405020304" pitchFamily="18" charset="0"/>
              </a:rPr>
              <a:t>圈回路的單一場線圈：</a:t>
            </a:r>
            <a:r>
              <a:rPr lang="en-US" altLang="zh-TW" sz="2400" i="1" dirty="0">
                <a:latin typeface="+mn-ea"/>
                <a:ea typeface="+mn-ea"/>
                <a:cs typeface="Times New Roman" panose="02020603050405020304" pitchFamily="18" charset="0"/>
              </a:rPr>
              <a:t>N</a:t>
            </a:r>
            <a:r>
              <a:rPr lang="zh-TW" altLang="en-US" sz="2400" dirty="0">
                <a:latin typeface="+mn-ea"/>
                <a:ea typeface="+mn-ea"/>
                <a:cs typeface="Times New Roman" panose="02020603050405020304" pitchFamily="18" charset="0"/>
              </a:rPr>
              <a:t>圈回路線圈纏繞成半徑為 </a:t>
            </a:r>
            <a:r>
              <a:rPr lang="en-US" altLang="zh-TW" sz="2400" i="1" dirty="0">
                <a:latin typeface="+mn-ea"/>
                <a:ea typeface="+mn-ea"/>
                <a:cs typeface="Times New Roman" panose="02020603050405020304" pitchFamily="18" charset="0"/>
              </a:rPr>
              <a:t>R </a:t>
            </a:r>
            <a:r>
              <a:rPr lang="zh-TW" altLang="en-US" sz="2400" dirty="0">
                <a:latin typeface="+mn-ea"/>
                <a:ea typeface="+mn-ea"/>
                <a:cs typeface="Times New Roman" panose="02020603050405020304" pitchFamily="18" charset="0"/>
              </a:rPr>
              <a:t>的單一場線圈，通過其</a:t>
            </a:r>
            <a:r>
              <a:rPr lang="zh-TW" altLang="en-US" sz="2400" b="1" dirty="0">
                <a:latin typeface="+mn-ea"/>
                <a:ea typeface="+mn-ea"/>
                <a:cs typeface="Times New Roman" panose="02020603050405020304" pitchFamily="18" charset="0"/>
              </a:rPr>
              <a:t>線圈中心</a:t>
            </a:r>
            <a:r>
              <a:rPr lang="zh-TW" altLang="en-US" sz="2400" dirty="0">
                <a:latin typeface="+mn-ea"/>
                <a:ea typeface="+mn-ea"/>
                <a:cs typeface="Times New Roman" panose="02020603050405020304" pitchFamily="18" charset="0"/>
              </a:rPr>
              <a:t>之垂直軸上的磁場為</a:t>
            </a:r>
          </a:p>
        </p:txBody>
      </p:sp>
      <p:sp>
        <p:nvSpPr>
          <p:cNvPr id="1039" name="Rectangle 19"/>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latin typeface="+mn-ea"/>
              <a:ea typeface="+mn-ea"/>
            </a:endParaRPr>
          </a:p>
        </p:txBody>
      </p:sp>
      <p:sp>
        <p:nvSpPr>
          <p:cNvPr id="1040" name="Rectangle 21"/>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latin typeface="+mn-ea"/>
              <a:ea typeface="+mn-ea"/>
            </a:endParaRPr>
          </a:p>
        </p:txBody>
      </p:sp>
      <p:sp>
        <p:nvSpPr>
          <p:cNvPr id="1041" name="Text Box 21"/>
          <p:cNvSpPr txBox="1">
            <a:spLocks noChangeArrowheads="1"/>
          </p:cNvSpPr>
          <p:nvPr/>
        </p:nvSpPr>
        <p:spPr bwMode="auto">
          <a:xfrm>
            <a:off x="424718" y="770001"/>
            <a:ext cx="2803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zh-TW" altLang="en-US" sz="2400" b="1" dirty="0">
                <a:latin typeface="+mn-ea"/>
                <a:ea typeface="+mn-ea"/>
              </a:rPr>
              <a:t>依</a:t>
            </a:r>
            <a:r>
              <a:rPr lang="en-US" altLang="zh-TW" sz="2400" b="1" dirty="0" err="1">
                <a:latin typeface="+mn-ea"/>
                <a:ea typeface="+mn-ea"/>
              </a:rPr>
              <a:t>Biot</a:t>
            </a:r>
            <a:r>
              <a:rPr lang="en-US" altLang="zh-TW" sz="2400" b="1" dirty="0">
                <a:latin typeface="+mn-ea"/>
                <a:ea typeface="+mn-ea"/>
              </a:rPr>
              <a:t>-Savart law </a:t>
            </a:r>
          </a:p>
        </p:txBody>
      </p:sp>
      <p:graphicFrame>
        <p:nvGraphicFramePr>
          <p:cNvPr id="1027" name="Object 23"/>
          <p:cNvGraphicFramePr>
            <a:graphicFrameLocks noChangeAspect="1"/>
          </p:cNvGraphicFramePr>
          <p:nvPr>
            <p:extLst>
              <p:ext uri="{D42A27DB-BD31-4B8C-83A1-F6EECF244321}">
                <p14:modId xmlns:p14="http://schemas.microsoft.com/office/powerpoint/2010/main" val="2801732254"/>
              </p:ext>
            </p:extLst>
          </p:nvPr>
        </p:nvGraphicFramePr>
        <p:xfrm>
          <a:off x="2555776" y="1181910"/>
          <a:ext cx="1977978" cy="780685"/>
        </p:xfrm>
        <a:graphic>
          <a:graphicData uri="http://schemas.openxmlformats.org/presentationml/2006/ole">
            <mc:AlternateContent xmlns:mc="http://schemas.openxmlformats.org/markup-compatibility/2006">
              <mc:Choice xmlns:v="urn:schemas-microsoft-com:vml" Requires="v">
                <p:oleObj spid="_x0000_s1177" name="方程式" r:id="rId6" imgW="1002865" imgH="393529" progId="Equation.3">
                  <p:embed/>
                </p:oleObj>
              </mc:Choice>
              <mc:Fallback>
                <p:oleObj name="方程式" r:id="rId6" imgW="1002865" imgH="393529" progId="Equation.3">
                  <p:embed/>
                  <p:pic>
                    <p:nvPicPr>
                      <p:cNvPr id="0" name="Picture 7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1181910"/>
                        <a:ext cx="1977978" cy="780685"/>
                      </a:xfrm>
                      <a:prstGeom prst="rect">
                        <a:avLst/>
                      </a:prstGeom>
                      <a:noFill/>
                    </p:spPr>
                  </p:pic>
                </p:oleObj>
              </mc:Fallback>
            </mc:AlternateContent>
          </a:graphicData>
        </a:graphic>
      </p:graphicFrame>
      <p:sp>
        <p:nvSpPr>
          <p:cNvPr id="1042" name="Rectangle 35"/>
          <p:cNvSpPr>
            <a:spLocks noChangeArrowheads="1"/>
          </p:cNvSpPr>
          <p:nvPr/>
        </p:nvSpPr>
        <p:spPr bwMode="auto">
          <a:xfrm>
            <a:off x="0" y="31538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latin typeface="+mn-ea"/>
              <a:ea typeface="+mn-ea"/>
            </a:endParaRPr>
          </a:p>
        </p:txBody>
      </p:sp>
      <p:sp>
        <p:nvSpPr>
          <p:cNvPr id="1043" name="Rectangle 38"/>
          <p:cNvSpPr>
            <a:spLocks noChangeArrowheads="1"/>
          </p:cNvSpPr>
          <p:nvPr/>
        </p:nvSpPr>
        <p:spPr bwMode="auto">
          <a:xfrm>
            <a:off x="0" y="31538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latin typeface="+mn-ea"/>
              <a:ea typeface="+mn-ea"/>
            </a:endParaRPr>
          </a:p>
        </p:txBody>
      </p:sp>
      <p:sp>
        <p:nvSpPr>
          <p:cNvPr id="1044" name="Rectangle 41"/>
          <p:cNvSpPr>
            <a:spLocks noChangeArrowheads="1"/>
          </p:cNvSpPr>
          <p:nvPr/>
        </p:nvSpPr>
        <p:spPr bwMode="auto">
          <a:xfrm>
            <a:off x="0" y="31633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latin typeface="+mn-ea"/>
              <a:ea typeface="+mn-ea"/>
            </a:endParaRPr>
          </a:p>
        </p:txBody>
      </p:sp>
      <p:grpSp>
        <p:nvGrpSpPr>
          <p:cNvPr id="1045" name="Group 48"/>
          <p:cNvGrpSpPr>
            <a:grpSpLocks noChangeAspect="1"/>
          </p:cNvGrpSpPr>
          <p:nvPr/>
        </p:nvGrpSpPr>
        <p:grpSpPr bwMode="auto">
          <a:xfrm>
            <a:off x="5683651" y="1100420"/>
            <a:ext cx="3352843" cy="1640978"/>
            <a:chOff x="1682" y="736"/>
            <a:chExt cx="1348" cy="639"/>
          </a:xfrm>
        </p:grpSpPr>
        <p:sp>
          <p:nvSpPr>
            <p:cNvPr id="1046" name="Arc 25"/>
            <p:cNvSpPr>
              <a:spLocks/>
            </p:cNvSpPr>
            <p:nvPr/>
          </p:nvSpPr>
          <p:spPr bwMode="auto">
            <a:xfrm rot="1319637">
              <a:off x="1682" y="752"/>
              <a:ext cx="588" cy="623"/>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mn-ea"/>
              </a:endParaRPr>
            </a:p>
          </p:txBody>
        </p:sp>
        <p:sp>
          <p:nvSpPr>
            <p:cNvPr id="1047" name="Oval 26"/>
            <p:cNvSpPr>
              <a:spLocks noChangeArrowheads="1"/>
            </p:cNvSpPr>
            <p:nvPr/>
          </p:nvSpPr>
          <p:spPr bwMode="auto">
            <a:xfrm>
              <a:off x="2789" y="1005"/>
              <a:ext cx="46" cy="45"/>
            </a:xfrm>
            <a:prstGeom prst="ellipse">
              <a:avLst/>
            </a:prstGeom>
            <a:solidFill>
              <a:schemeClr val="accent1"/>
            </a:solidFill>
            <a:ln w="9525">
              <a:solidFill>
                <a:srgbClr val="FF3300"/>
              </a:solidFill>
              <a:round/>
              <a:headEnd/>
              <a:tailEnd/>
            </a:ln>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latin typeface="+mn-ea"/>
                <a:ea typeface="+mn-ea"/>
              </a:endParaRPr>
            </a:p>
          </p:txBody>
        </p:sp>
        <p:sp>
          <p:nvSpPr>
            <p:cNvPr id="1048" name="Text Box 27"/>
            <p:cNvSpPr txBox="1">
              <a:spLocks noChangeArrowheads="1"/>
            </p:cNvSpPr>
            <p:nvPr/>
          </p:nvSpPr>
          <p:spPr bwMode="auto">
            <a:xfrm>
              <a:off x="2835" y="931"/>
              <a:ext cx="195"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a:latin typeface="+mn-ea"/>
                  <a:ea typeface="+mn-ea"/>
                </a:rPr>
                <a:t>P</a:t>
              </a:r>
            </a:p>
          </p:txBody>
        </p:sp>
        <p:sp>
          <p:nvSpPr>
            <p:cNvPr id="1049" name="Line 28"/>
            <p:cNvSpPr>
              <a:spLocks noChangeShapeType="1"/>
            </p:cNvSpPr>
            <p:nvPr/>
          </p:nvSpPr>
          <p:spPr bwMode="auto">
            <a:xfrm flipV="1">
              <a:off x="2154" y="1026"/>
              <a:ext cx="63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latin typeface="+mn-ea"/>
              </a:endParaRPr>
            </a:p>
          </p:txBody>
        </p:sp>
        <p:sp>
          <p:nvSpPr>
            <p:cNvPr id="1050" name="Text Box 29"/>
            <p:cNvSpPr txBox="1">
              <a:spLocks noChangeArrowheads="1"/>
            </p:cNvSpPr>
            <p:nvPr/>
          </p:nvSpPr>
          <p:spPr bwMode="auto">
            <a:xfrm>
              <a:off x="2487" y="907"/>
              <a:ext cx="1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1400" dirty="0">
                  <a:latin typeface="+mn-ea"/>
                  <a:ea typeface="+mn-ea"/>
                </a:rPr>
                <a:t>r</a:t>
              </a:r>
            </a:p>
          </p:txBody>
        </p:sp>
        <p:sp>
          <p:nvSpPr>
            <p:cNvPr id="1051" name="Rectangle 30"/>
            <p:cNvSpPr>
              <a:spLocks noChangeArrowheads="1"/>
            </p:cNvSpPr>
            <p:nvPr/>
          </p:nvSpPr>
          <p:spPr bwMode="auto">
            <a:xfrm rot="-1080850">
              <a:off x="2131" y="974"/>
              <a:ext cx="46" cy="136"/>
            </a:xfrm>
            <a:prstGeom prst="rect">
              <a:avLst/>
            </a:prstGeom>
            <a:solidFill>
              <a:srgbClr val="FF3300"/>
            </a:solidFill>
            <a:ln w="9525">
              <a:solidFill>
                <a:schemeClr val="tx1"/>
              </a:solidFill>
              <a:miter lim="800000"/>
              <a:headEnd/>
              <a:tailEnd/>
            </a:ln>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latin typeface="+mn-ea"/>
                <a:ea typeface="+mn-ea"/>
              </a:endParaRPr>
            </a:p>
          </p:txBody>
        </p:sp>
        <p:sp>
          <p:nvSpPr>
            <p:cNvPr id="1052" name="Text Box 31"/>
            <p:cNvSpPr txBox="1">
              <a:spLocks noChangeArrowheads="1"/>
            </p:cNvSpPr>
            <p:nvPr/>
          </p:nvSpPr>
          <p:spPr bwMode="auto">
            <a:xfrm>
              <a:off x="1991" y="1005"/>
              <a:ext cx="195"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1400">
                  <a:latin typeface="+mn-ea"/>
                  <a:ea typeface="+mn-ea"/>
                </a:rPr>
                <a:t>ds</a:t>
              </a:r>
            </a:p>
          </p:txBody>
        </p:sp>
        <p:sp>
          <p:nvSpPr>
            <p:cNvPr id="1053" name="Line 32"/>
            <p:cNvSpPr>
              <a:spLocks noChangeShapeType="1"/>
            </p:cNvSpPr>
            <p:nvPr/>
          </p:nvSpPr>
          <p:spPr bwMode="auto">
            <a:xfrm flipH="1" flipV="1">
              <a:off x="2133" y="890"/>
              <a:ext cx="58" cy="1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latin typeface="+mn-ea"/>
              </a:endParaRPr>
            </a:p>
          </p:txBody>
        </p:sp>
        <p:graphicFrame>
          <p:nvGraphicFramePr>
            <p:cNvPr id="1028" name="Object 34"/>
            <p:cNvGraphicFramePr>
              <a:graphicFrameLocks noChangeAspect="1"/>
            </p:cNvGraphicFramePr>
            <p:nvPr>
              <p:extLst>
                <p:ext uri="{D42A27DB-BD31-4B8C-83A1-F6EECF244321}">
                  <p14:modId xmlns:p14="http://schemas.microsoft.com/office/powerpoint/2010/main" val="2200694049"/>
                </p:ext>
              </p:extLst>
            </p:nvPr>
          </p:nvGraphicFramePr>
          <p:xfrm>
            <a:off x="2094" y="736"/>
            <a:ext cx="196" cy="149"/>
          </p:xfrm>
          <a:graphic>
            <a:graphicData uri="http://schemas.openxmlformats.org/presentationml/2006/ole">
              <mc:AlternateContent xmlns:mc="http://schemas.openxmlformats.org/markup-compatibility/2006">
                <mc:Choice xmlns:v="urn:schemas-microsoft-com:vml" Requires="v">
                  <p:oleObj spid="_x0000_s1178" name="方程式" r:id="rId8" imgW="241091" imgH="177646" progId="Equation.3">
                    <p:embed/>
                  </p:oleObj>
                </mc:Choice>
                <mc:Fallback>
                  <p:oleObj name="方程式" r:id="rId8" imgW="241091" imgH="177646" progId="Equation.3">
                    <p:embed/>
                    <p:pic>
                      <p:nvPicPr>
                        <p:cNvPr id="0" name="Picture 7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4" y="736"/>
                          <a:ext cx="196" cy="1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4" name="Arc 36"/>
            <p:cNvSpPr>
              <a:spLocks/>
            </p:cNvSpPr>
            <p:nvPr/>
          </p:nvSpPr>
          <p:spPr bwMode="auto">
            <a:xfrm>
              <a:off x="2161" y="918"/>
              <a:ext cx="133" cy="136"/>
            </a:xfrm>
            <a:custGeom>
              <a:avLst/>
              <a:gdLst>
                <a:gd name="T0" fmla="*/ 0 w 21053"/>
                <a:gd name="T1" fmla="*/ 0 h 21600"/>
                <a:gd name="T2" fmla="*/ 0 w 21053"/>
                <a:gd name="T3" fmla="*/ 0 h 21600"/>
                <a:gd name="T4" fmla="*/ 0 w 21053"/>
                <a:gd name="T5" fmla="*/ 0 h 21600"/>
                <a:gd name="T6" fmla="*/ 0 60000 65536"/>
                <a:gd name="T7" fmla="*/ 0 60000 65536"/>
                <a:gd name="T8" fmla="*/ 0 60000 65536"/>
                <a:gd name="T9" fmla="*/ 0 w 21053"/>
                <a:gd name="T10" fmla="*/ 0 h 21600"/>
                <a:gd name="T11" fmla="*/ 21053 w 21053"/>
                <a:gd name="T12" fmla="*/ 21600 h 21600"/>
              </a:gdLst>
              <a:ahLst/>
              <a:cxnLst>
                <a:cxn ang="T6">
                  <a:pos x="T0" y="T1"/>
                </a:cxn>
                <a:cxn ang="T7">
                  <a:pos x="T2" y="T3"/>
                </a:cxn>
                <a:cxn ang="T8">
                  <a:pos x="T4" y="T5"/>
                </a:cxn>
              </a:cxnLst>
              <a:rect l="T9" t="T10" r="T11" b="T12"/>
              <a:pathLst>
                <a:path w="21053" h="21600" fill="none" extrusionOk="0">
                  <a:moveTo>
                    <a:pt x="-1" y="0"/>
                  </a:moveTo>
                  <a:cubicBezTo>
                    <a:pt x="10067" y="0"/>
                    <a:pt x="18800" y="6955"/>
                    <a:pt x="21052" y="16768"/>
                  </a:cubicBezTo>
                </a:path>
                <a:path w="21053" h="21600" stroke="0" extrusionOk="0">
                  <a:moveTo>
                    <a:pt x="-1" y="0"/>
                  </a:moveTo>
                  <a:cubicBezTo>
                    <a:pt x="10067" y="0"/>
                    <a:pt x="18800" y="6955"/>
                    <a:pt x="21052" y="16768"/>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mn-ea"/>
              </a:endParaRPr>
            </a:p>
          </p:txBody>
        </p:sp>
        <p:graphicFrame>
          <p:nvGraphicFramePr>
            <p:cNvPr id="1029" name="Object 37"/>
            <p:cNvGraphicFramePr>
              <a:graphicFrameLocks noChangeAspect="1"/>
            </p:cNvGraphicFramePr>
            <p:nvPr/>
          </p:nvGraphicFramePr>
          <p:xfrm>
            <a:off x="2290" y="890"/>
            <a:ext cx="78" cy="114"/>
          </p:xfrm>
          <a:graphic>
            <a:graphicData uri="http://schemas.openxmlformats.org/presentationml/2006/ole">
              <mc:AlternateContent xmlns:mc="http://schemas.openxmlformats.org/markup-compatibility/2006">
                <mc:Choice xmlns:v="urn:schemas-microsoft-com:vml" Requires="v">
                  <p:oleObj spid="_x0000_s1179" name="方程式" r:id="rId10" imgW="126725" imgH="177415" progId="Equation.3">
                    <p:embed/>
                  </p:oleObj>
                </mc:Choice>
                <mc:Fallback>
                  <p:oleObj name="方程式" r:id="rId10" imgW="126725" imgH="177415" progId="Equation.3">
                    <p:embed/>
                    <p:pic>
                      <p:nvPicPr>
                        <p:cNvPr id="0" name="Picture 8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0" y="890"/>
                          <a:ext cx="78" cy="1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40"/>
            <p:cNvGraphicFramePr>
              <a:graphicFrameLocks noChangeAspect="1"/>
            </p:cNvGraphicFramePr>
            <p:nvPr/>
          </p:nvGraphicFramePr>
          <p:xfrm>
            <a:off x="2245" y="1151"/>
            <a:ext cx="78" cy="102"/>
          </p:xfrm>
          <a:graphic>
            <a:graphicData uri="http://schemas.openxmlformats.org/presentationml/2006/ole">
              <mc:AlternateContent xmlns:mc="http://schemas.openxmlformats.org/markup-compatibility/2006">
                <mc:Choice xmlns:v="urn:schemas-microsoft-com:vml" Requires="v">
                  <p:oleObj spid="_x0000_s1180" name="方程式" r:id="rId12" imgW="126780" imgH="164814" progId="Equation.3">
                    <p:embed/>
                  </p:oleObj>
                </mc:Choice>
                <mc:Fallback>
                  <p:oleObj name="方程式" r:id="rId12" imgW="126780" imgH="164814" progId="Equation.3">
                    <p:embed/>
                    <p:pic>
                      <p:nvPicPr>
                        <p:cNvPr id="0" name="Picture 8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45" y="1151"/>
                          <a:ext cx="78" cy="1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5" name="Line 42"/>
            <p:cNvSpPr>
              <a:spLocks noChangeShapeType="1"/>
            </p:cNvSpPr>
            <p:nvPr/>
          </p:nvSpPr>
          <p:spPr bwMode="auto">
            <a:xfrm flipV="1">
              <a:off x="2200" y="1071"/>
              <a:ext cx="13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latin typeface="+mn-ea"/>
              </a:endParaRPr>
            </a:p>
          </p:txBody>
        </p:sp>
        <p:graphicFrame>
          <p:nvGraphicFramePr>
            <p:cNvPr id="1031" name="Object 43"/>
            <p:cNvGraphicFramePr>
              <a:graphicFrameLocks noChangeAspect="1"/>
            </p:cNvGraphicFramePr>
            <p:nvPr/>
          </p:nvGraphicFramePr>
          <p:xfrm>
            <a:off x="2744" y="799"/>
            <a:ext cx="138" cy="138"/>
          </p:xfrm>
          <a:graphic>
            <a:graphicData uri="http://schemas.openxmlformats.org/presentationml/2006/ole">
              <mc:AlternateContent xmlns:mc="http://schemas.openxmlformats.org/markup-compatibility/2006">
                <mc:Choice xmlns:v="urn:schemas-microsoft-com:vml" Requires="v">
                  <p:oleObj spid="_x0000_s1181" name="方程式" r:id="rId14" imgW="215619" imgH="215619" progId="Equation.3">
                    <p:embed/>
                  </p:oleObj>
                </mc:Choice>
                <mc:Fallback>
                  <p:oleObj name="方程式" r:id="rId14" imgW="215619" imgH="215619" progId="Equation.3">
                    <p:embed/>
                    <p:pic>
                      <p:nvPicPr>
                        <p:cNvPr id="0" name="Picture 8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4" y="799"/>
                          <a:ext cx="138" cy="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56" name="Group 47"/>
            <p:cNvGrpSpPr>
              <a:grpSpLocks/>
            </p:cNvGrpSpPr>
            <p:nvPr/>
          </p:nvGrpSpPr>
          <p:grpSpPr bwMode="auto">
            <a:xfrm>
              <a:off x="2758" y="977"/>
              <a:ext cx="105" cy="95"/>
              <a:chOff x="2594" y="1616"/>
              <a:chExt cx="136" cy="140"/>
            </a:xfrm>
          </p:grpSpPr>
          <p:sp>
            <p:nvSpPr>
              <p:cNvPr id="1057" name="Line 45"/>
              <p:cNvSpPr>
                <a:spLocks noChangeShapeType="1"/>
              </p:cNvSpPr>
              <p:nvPr/>
            </p:nvSpPr>
            <p:spPr bwMode="auto">
              <a:xfrm>
                <a:off x="2594" y="1620"/>
                <a:ext cx="136"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latin typeface="+mn-ea"/>
                </a:endParaRPr>
              </a:p>
            </p:txBody>
          </p:sp>
          <p:sp>
            <p:nvSpPr>
              <p:cNvPr id="1058" name="Line 46"/>
              <p:cNvSpPr>
                <a:spLocks noChangeShapeType="1"/>
              </p:cNvSpPr>
              <p:nvPr/>
            </p:nvSpPr>
            <p:spPr bwMode="auto">
              <a:xfrm flipH="1">
                <a:off x="2608" y="1616"/>
                <a:ext cx="91"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latin typeface="+mn-ea"/>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p:cNvPicPr>
            <a:picLocks noChangeAspect="1" noChangeArrowheads="1"/>
          </p:cNvPicPr>
          <p:nvPr/>
        </p:nvPicPr>
        <p:blipFill>
          <a:blip r:embed="rId3" cstate="print"/>
          <a:srcRect l="7016" t="9391" r="14040" b="10262"/>
          <a:stretch>
            <a:fillRect/>
          </a:stretch>
        </p:blipFill>
        <p:spPr bwMode="auto">
          <a:xfrm>
            <a:off x="4644008" y="3501008"/>
            <a:ext cx="4248472" cy="3168352"/>
          </a:xfrm>
          <a:prstGeom prst="rect">
            <a:avLst/>
          </a:prstGeom>
          <a:noFill/>
          <a:ln w="9525">
            <a:noFill/>
            <a:miter lim="800000"/>
            <a:headEnd/>
            <a:tailEnd/>
          </a:ln>
          <a:effectLst/>
        </p:spPr>
      </p:pic>
      <p:sp>
        <p:nvSpPr>
          <p:cNvPr id="19458" name="AutoShape 2" descr="Hall sensor 49E chiosz robo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9459"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4716016" y="1340300"/>
            <a:ext cx="4248472" cy="1802103"/>
          </a:xfrm>
          <a:prstGeom prst="rect">
            <a:avLst/>
          </a:prstGeom>
          <a:noFill/>
          <a:ln w="9525">
            <a:noFill/>
            <a:miter lim="800000"/>
            <a:headEnd/>
            <a:tailEnd/>
          </a:ln>
          <a:effectLst/>
        </p:spPr>
      </p:pic>
      <p:sp>
        <p:nvSpPr>
          <p:cNvPr id="19461" name="AutoShape 5" descr="Hall sensor 49E module chiosz robots 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7" name="矩形 6"/>
          <p:cNvSpPr/>
          <p:nvPr/>
        </p:nvSpPr>
        <p:spPr>
          <a:xfrm>
            <a:off x="206156" y="2030848"/>
            <a:ext cx="4572000" cy="4616648"/>
          </a:xfrm>
          <a:prstGeom prst="rect">
            <a:avLst/>
          </a:prstGeom>
          <a:solidFill>
            <a:schemeClr val="bg1"/>
          </a:solidFill>
        </p:spPr>
        <p:txBody>
          <a:bodyPr wrap="square">
            <a:spAutoFit/>
          </a:bodyPr>
          <a:lstStyle/>
          <a:p>
            <a:pPr fontAlgn="base"/>
            <a:br>
              <a:rPr lang="en-US" altLang="zh-TW" sz="1400" dirty="0"/>
            </a:br>
            <a:r>
              <a:rPr lang="en-US" altLang="zh-TW" sz="1400" dirty="0"/>
              <a:t>Hall Magnetic Standard Linear Module </a:t>
            </a:r>
            <a:r>
              <a:rPr lang="en-US" altLang="zh-TW" sz="1400" dirty="0" err="1"/>
              <a:t>Arduino</a:t>
            </a:r>
            <a:r>
              <a:rPr lang="en-US" altLang="zh-TW" sz="1400" dirty="0"/>
              <a:t> projects robots NEW</a:t>
            </a:r>
          </a:p>
          <a:p>
            <a:pPr fontAlgn="base"/>
            <a:r>
              <a:rPr lang="en-US" altLang="zh-TW" sz="1400" b="1" dirty="0"/>
              <a:t>49E hall sensor</a:t>
            </a:r>
          </a:p>
          <a:p>
            <a:pPr fontAlgn="base"/>
            <a:r>
              <a:rPr lang="en-US" altLang="zh-TW" sz="1400" dirty="0"/>
              <a:t>Features wide range voltage comparator LM393</a:t>
            </a:r>
          </a:p>
          <a:p>
            <a:pPr fontAlgn="base"/>
            <a:r>
              <a:rPr lang="en-US" altLang="zh-TW" sz="1400" dirty="0"/>
              <a:t>Adjustable sensitivity</a:t>
            </a:r>
          </a:p>
          <a:p>
            <a:pPr fontAlgn="base"/>
            <a:r>
              <a:rPr lang="en-US" altLang="zh-TW" sz="1400" dirty="0"/>
              <a:t>Signal output indicator</a:t>
            </a:r>
          </a:p>
          <a:p>
            <a:pPr fontAlgn="base"/>
            <a:r>
              <a:rPr lang="en-US" altLang="zh-TW" sz="1400" dirty="0"/>
              <a:t>Specifications:</a:t>
            </a:r>
          </a:p>
          <a:p>
            <a:pPr fontAlgn="base"/>
            <a:r>
              <a:rPr lang="en-US" altLang="zh-TW" sz="1400" dirty="0"/>
              <a:t>Power: 2.3V ~ 5.3V</a:t>
            </a:r>
          </a:p>
          <a:p>
            <a:pPr fontAlgn="base"/>
            <a:r>
              <a:rPr lang="en-US" altLang="zh-TW" sz="1400" dirty="0"/>
              <a:t>Dimension: 29.2mm * 11.2mm</a:t>
            </a:r>
          </a:p>
          <a:p>
            <a:pPr fontAlgn="base"/>
            <a:r>
              <a:rPr lang="en-US" altLang="zh-TW" sz="1400" dirty="0"/>
              <a:t>Mounting holes size: 2.0mm</a:t>
            </a:r>
          </a:p>
          <a:p>
            <a:pPr fontAlgn="base"/>
            <a:r>
              <a:rPr lang="en-US" altLang="zh-TW" sz="1400" dirty="0"/>
              <a:t>Applications</a:t>
            </a:r>
          </a:p>
          <a:p>
            <a:pPr fontAlgn="base"/>
            <a:r>
              <a:rPr lang="en-US" altLang="zh-TW" sz="1400" dirty="0"/>
              <a:t>Motor speed measurement</a:t>
            </a:r>
          </a:p>
          <a:p>
            <a:pPr fontAlgn="base"/>
            <a:r>
              <a:rPr lang="en-US" altLang="zh-TW" sz="1400" dirty="0"/>
              <a:t>Object position detection</a:t>
            </a:r>
          </a:p>
          <a:p>
            <a:pPr fontAlgn="base"/>
            <a:r>
              <a:rPr lang="en-US" altLang="zh-TW" sz="1400" dirty="0"/>
              <a:t>Smart car</a:t>
            </a:r>
          </a:p>
          <a:p>
            <a:pPr fontAlgn="base"/>
            <a:r>
              <a:rPr lang="en-US" altLang="zh-TW" sz="1400" dirty="0"/>
              <a:t>Electronic bricks</a:t>
            </a:r>
          </a:p>
          <a:p>
            <a:pPr fontAlgn="base"/>
            <a:r>
              <a:rPr lang="en-US" altLang="zh-TW" sz="1400" dirty="0"/>
              <a:t>Pins:</a:t>
            </a:r>
          </a:p>
          <a:p>
            <a:pPr fontAlgn="base"/>
            <a:r>
              <a:rPr lang="en-US" altLang="zh-TW" sz="1400" dirty="0"/>
              <a:t>VCC ↔ 2.3V ~ 5.3V</a:t>
            </a:r>
          </a:p>
          <a:p>
            <a:pPr fontAlgn="base"/>
            <a:r>
              <a:rPr lang="en-US" altLang="zh-TW" sz="1400" dirty="0"/>
              <a:t>GND ↔ power supply ground</a:t>
            </a:r>
          </a:p>
          <a:p>
            <a:pPr fontAlgn="base"/>
            <a:r>
              <a:rPr lang="en-US" altLang="zh-TW" sz="1400" dirty="0"/>
              <a:t>AOUT ↔ MCU.IO (analog output)</a:t>
            </a:r>
          </a:p>
          <a:p>
            <a:pPr fontAlgn="base"/>
            <a:r>
              <a:rPr lang="en-US" altLang="zh-TW" sz="1400" dirty="0"/>
              <a:t>DOUT ↔ MCU.IO (digital output)</a:t>
            </a:r>
          </a:p>
        </p:txBody>
      </p:sp>
      <p:sp>
        <p:nvSpPr>
          <p:cNvPr id="3" name="標題 2">
            <a:extLst>
              <a:ext uri="{FF2B5EF4-FFF2-40B4-BE49-F238E27FC236}">
                <a16:creationId xmlns:a16="http://schemas.microsoft.com/office/drawing/2014/main" id="{7BD644A4-3BE9-4909-A7BF-0FA6930D0C3A}"/>
              </a:ext>
            </a:extLst>
          </p:cNvPr>
          <p:cNvSpPr>
            <a:spLocks noGrp="1"/>
          </p:cNvSpPr>
          <p:nvPr>
            <p:ph type="title"/>
          </p:nvPr>
        </p:nvSpPr>
        <p:spPr>
          <a:xfrm>
            <a:off x="300846" y="160338"/>
            <a:ext cx="8542308" cy="882605"/>
          </a:xfrm>
        </p:spPr>
        <p:txBody>
          <a:bodyPr/>
          <a:lstStyle/>
          <a:p>
            <a:r>
              <a:rPr lang="zh-TW" altLang="en-US" sz="3200" dirty="0"/>
              <a:t>附錄</a:t>
            </a:r>
            <a:br>
              <a:rPr lang="zh-TW" altLang="en-US" sz="3200" dirty="0"/>
            </a:br>
            <a:r>
              <a:rPr lang="en-US" altLang="zh-TW" sz="3200" dirty="0"/>
              <a:t>Hall Magnetic Standard Linear Module</a:t>
            </a:r>
            <a:r>
              <a:rPr lang="zh-TW" altLang="en-US" sz="3200" dirty="0"/>
              <a:t> 規格</a:t>
            </a:r>
          </a:p>
        </p:txBody>
      </p:sp>
      <p:sp>
        <p:nvSpPr>
          <p:cNvPr id="2" name="矩形 1"/>
          <p:cNvSpPr/>
          <p:nvPr/>
        </p:nvSpPr>
        <p:spPr>
          <a:xfrm>
            <a:off x="2682" y="1307332"/>
            <a:ext cx="6984776" cy="646331"/>
          </a:xfrm>
          <a:prstGeom prst="rect">
            <a:avLst/>
          </a:prstGeom>
        </p:spPr>
        <p:txBody>
          <a:bodyPr wrap="square">
            <a:spAutoFit/>
          </a:bodyPr>
          <a:lstStyle/>
          <a:p>
            <a:r>
              <a:rPr lang="en-US" altLang="zh-TW" dirty="0"/>
              <a:t>https://chioszrobots.com/2015/03/26/hall-magnetic-standard-linear-module-arduino-projects-robots-new/</a:t>
            </a:r>
            <a:endParaRPr lang="zh-TW" altLang="en-US" dirty="0"/>
          </a:p>
        </p:txBody>
      </p:sp>
    </p:spTree>
    <p:extLst>
      <p:ext uri="{BB962C8B-B14F-4D97-AF65-F5344CB8AC3E}">
        <p14:creationId xmlns:p14="http://schemas.microsoft.com/office/powerpoint/2010/main" val="2246360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7FDBED-7B08-40D8-9145-11372B89267B}"/>
              </a:ext>
            </a:extLst>
          </p:cNvPr>
          <p:cNvSpPr>
            <a:spLocks noGrp="1"/>
          </p:cNvSpPr>
          <p:nvPr>
            <p:ph type="title"/>
          </p:nvPr>
        </p:nvSpPr>
        <p:spPr/>
        <p:txBody>
          <a:bodyPr/>
          <a:lstStyle/>
          <a:p>
            <a:endParaRPr lang="zh-TW" altLang="en-US"/>
          </a:p>
        </p:txBody>
      </p:sp>
      <p:sp>
        <p:nvSpPr>
          <p:cNvPr id="3" name="矩形 2">
            <a:extLst>
              <a:ext uri="{FF2B5EF4-FFF2-40B4-BE49-F238E27FC236}">
                <a16:creationId xmlns:a16="http://schemas.microsoft.com/office/drawing/2014/main" id="{1DC1C446-937C-46AC-A893-AF6F3FD9E9FC}"/>
              </a:ext>
            </a:extLst>
          </p:cNvPr>
          <p:cNvSpPr/>
          <p:nvPr/>
        </p:nvSpPr>
        <p:spPr>
          <a:xfrm>
            <a:off x="986567" y="1516876"/>
            <a:ext cx="6894512" cy="2031325"/>
          </a:xfrm>
          <a:prstGeom prst="rect">
            <a:avLst/>
          </a:prstGeom>
        </p:spPr>
        <p:txBody>
          <a:bodyPr wrap="square">
            <a:spAutoFit/>
          </a:bodyPr>
          <a:lstStyle/>
          <a:p>
            <a:r>
              <a:rPr lang="en-US" altLang="zh-TW" dirty="0"/>
              <a:t>The variations of voltage level up or down are symmetrical. The greatest magnetic sensitivity is obtained with a supply voltage of 6V, but at the cost of increased supply current and a slight loss of output symmetry. So, it is not recommended to work in such condition unless the output voltage magnitude is a main issue. The output signal can be capacitively coupled to an amplifier for boosting further if the changing frequency of the magnetic field is high.</a:t>
            </a:r>
            <a:endParaRPr lang="zh-TW" altLang="en-US" dirty="0"/>
          </a:p>
        </p:txBody>
      </p:sp>
      <p:pic>
        <p:nvPicPr>
          <p:cNvPr id="4" name="圖片 3">
            <a:extLst>
              <a:ext uri="{FF2B5EF4-FFF2-40B4-BE49-F238E27FC236}">
                <a16:creationId xmlns:a16="http://schemas.microsoft.com/office/drawing/2014/main" id="{EFDBDD2E-92FF-4623-BFB2-860ACC9DFF2C}"/>
              </a:ext>
            </a:extLst>
          </p:cNvPr>
          <p:cNvPicPr>
            <a:picLocks noChangeAspect="1"/>
          </p:cNvPicPr>
          <p:nvPr/>
        </p:nvPicPr>
        <p:blipFill>
          <a:blip r:embed="rId2"/>
          <a:stretch>
            <a:fillRect/>
          </a:stretch>
        </p:blipFill>
        <p:spPr>
          <a:xfrm>
            <a:off x="1234596" y="4149080"/>
            <a:ext cx="6087084" cy="1986434"/>
          </a:xfrm>
          <a:prstGeom prst="rect">
            <a:avLst/>
          </a:prstGeom>
        </p:spPr>
      </p:pic>
      <p:sp>
        <p:nvSpPr>
          <p:cNvPr id="5" name="矩形 4">
            <a:extLst>
              <a:ext uri="{FF2B5EF4-FFF2-40B4-BE49-F238E27FC236}">
                <a16:creationId xmlns:a16="http://schemas.microsoft.com/office/drawing/2014/main" id="{7F685B5A-1E7C-49D4-9C3B-159393CE838B}"/>
              </a:ext>
            </a:extLst>
          </p:cNvPr>
          <p:cNvSpPr/>
          <p:nvPr/>
        </p:nvSpPr>
        <p:spPr>
          <a:xfrm>
            <a:off x="1909826" y="936848"/>
            <a:ext cx="5383619" cy="369332"/>
          </a:xfrm>
          <a:prstGeom prst="rect">
            <a:avLst/>
          </a:prstGeom>
          <a:solidFill>
            <a:schemeClr val="bg1"/>
          </a:solidFill>
        </p:spPr>
        <p:txBody>
          <a:bodyPr wrap="square">
            <a:spAutoFit/>
          </a:bodyPr>
          <a:lstStyle/>
          <a:p>
            <a:r>
              <a:rPr lang="en-US" altLang="zh-TW" dirty="0">
                <a:hlinkClick r:id="rId3"/>
              </a:rPr>
              <a:t>Linear Hall Sensor Guide 49E (electroschematics.com)</a:t>
            </a:r>
            <a:endParaRPr lang="zh-TW" altLang="en-US" dirty="0"/>
          </a:p>
        </p:txBody>
      </p:sp>
      <p:pic>
        <p:nvPicPr>
          <p:cNvPr id="6" name="圖片 5">
            <a:extLst>
              <a:ext uri="{FF2B5EF4-FFF2-40B4-BE49-F238E27FC236}">
                <a16:creationId xmlns:a16="http://schemas.microsoft.com/office/drawing/2014/main" id="{7BC4286A-4641-4175-BDD2-6CAC0F6DCACF}"/>
              </a:ext>
            </a:extLst>
          </p:cNvPr>
          <p:cNvPicPr>
            <a:picLocks noChangeAspect="1"/>
          </p:cNvPicPr>
          <p:nvPr/>
        </p:nvPicPr>
        <p:blipFill>
          <a:blip r:embed="rId4"/>
          <a:stretch>
            <a:fillRect/>
          </a:stretch>
        </p:blipFill>
        <p:spPr>
          <a:xfrm>
            <a:off x="9468544" y="3717032"/>
            <a:ext cx="4469612" cy="2270546"/>
          </a:xfrm>
          <a:prstGeom prst="rect">
            <a:avLst/>
          </a:prstGeom>
        </p:spPr>
      </p:pic>
    </p:spTree>
    <p:extLst>
      <p:ext uri="{BB962C8B-B14F-4D97-AF65-F5344CB8AC3E}">
        <p14:creationId xmlns:p14="http://schemas.microsoft.com/office/powerpoint/2010/main" val="2554828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23528" y="288329"/>
            <a:ext cx="1584176" cy="1574690"/>
          </a:xfrm>
          <a:prstGeom prst="rect">
            <a:avLst/>
          </a:prstGeom>
        </p:spPr>
      </p:pic>
      <p:sp>
        <p:nvSpPr>
          <p:cNvPr id="4" name="標題 3"/>
          <p:cNvSpPr>
            <a:spLocks noGrp="1"/>
          </p:cNvSpPr>
          <p:nvPr>
            <p:ph type="title"/>
          </p:nvPr>
        </p:nvSpPr>
        <p:spPr>
          <a:xfrm>
            <a:off x="1547664" y="25230"/>
            <a:ext cx="6481179" cy="1099513"/>
          </a:xfrm>
        </p:spPr>
        <p:txBody>
          <a:bodyPr/>
          <a:lstStyle/>
          <a:p>
            <a:r>
              <a:rPr lang="en-US" sz="3200" b="1" dirty="0">
                <a:effectLst/>
              </a:rPr>
              <a:t>SS49E Linear Hall-Effect Sensor</a:t>
            </a:r>
            <a:r>
              <a:rPr lang="zh-TW" altLang="en-US" sz="3200" b="1" dirty="0">
                <a:effectLst/>
              </a:rPr>
              <a:t>規格</a:t>
            </a:r>
            <a:endParaRPr lang="en-US" sz="3200" dirty="0"/>
          </a:p>
        </p:txBody>
      </p:sp>
      <p:graphicFrame>
        <p:nvGraphicFramePr>
          <p:cNvPr id="5" name="表格 4"/>
          <p:cNvGraphicFramePr>
            <a:graphicFrameLocks noGrp="1"/>
          </p:cNvGraphicFramePr>
          <p:nvPr/>
        </p:nvGraphicFramePr>
        <p:xfrm>
          <a:off x="5551927" y="3025162"/>
          <a:ext cx="3328008" cy="2514600"/>
        </p:xfrm>
        <a:graphic>
          <a:graphicData uri="http://schemas.openxmlformats.org/drawingml/2006/table">
            <a:tbl>
              <a:tblPr/>
              <a:tblGrid>
                <a:gridCol w="1664004">
                  <a:extLst>
                    <a:ext uri="{9D8B030D-6E8A-4147-A177-3AD203B41FA5}">
                      <a16:colId xmlns:a16="http://schemas.microsoft.com/office/drawing/2014/main" val="1774777260"/>
                    </a:ext>
                  </a:extLst>
                </a:gridCol>
                <a:gridCol w="1664004">
                  <a:extLst>
                    <a:ext uri="{9D8B030D-6E8A-4147-A177-3AD203B41FA5}">
                      <a16:colId xmlns:a16="http://schemas.microsoft.com/office/drawing/2014/main" val="3193138756"/>
                    </a:ext>
                  </a:extLst>
                </a:gridCol>
              </a:tblGrid>
              <a:tr h="135361">
                <a:tc>
                  <a:txBody>
                    <a:bodyPr/>
                    <a:lstStyle/>
                    <a:p>
                      <a:r>
                        <a:rPr lang="en-US" sz="1000" b="1" dirty="0">
                          <a:solidFill>
                            <a:srgbClr val="000000"/>
                          </a:solidFill>
                          <a:effectLst/>
                        </a:rPr>
                        <a:t>Supply Voltage</a:t>
                      </a:r>
                      <a:endParaRPr lang="en-US" sz="1000" b="0" dirty="0">
                        <a:solidFill>
                          <a:srgbClr val="000000"/>
                        </a:solidFill>
                        <a:effectLst/>
                      </a:endParaRP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tc>
                  <a:txBody>
                    <a:bodyPr/>
                    <a:lstStyle/>
                    <a:p>
                      <a:r>
                        <a:rPr lang="en-US" sz="1000" b="0">
                          <a:solidFill>
                            <a:srgbClr val="000000"/>
                          </a:solidFill>
                          <a:effectLst/>
                        </a:rPr>
                        <a:t>3 to 6.5 V</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extLst>
                  <a:ext uri="{0D108BD9-81ED-4DB2-BD59-A6C34878D82A}">
                    <a16:rowId xmlns:a16="http://schemas.microsoft.com/office/drawing/2014/main" val="3618611018"/>
                  </a:ext>
                </a:extLst>
              </a:tr>
              <a:tr h="135361">
                <a:tc>
                  <a:txBody>
                    <a:bodyPr/>
                    <a:lstStyle/>
                    <a:p>
                      <a:r>
                        <a:rPr lang="en-US" sz="1000" b="1" dirty="0">
                          <a:solidFill>
                            <a:srgbClr val="000000"/>
                          </a:solidFill>
                          <a:effectLst/>
                        </a:rPr>
                        <a:t>Max Output Current</a:t>
                      </a:r>
                      <a:endParaRPr lang="en-US" sz="1000" b="0" dirty="0">
                        <a:solidFill>
                          <a:srgbClr val="000000"/>
                        </a:solidFill>
                        <a:effectLst/>
                      </a:endParaRP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tc>
                  <a:txBody>
                    <a:bodyPr/>
                    <a:lstStyle/>
                    <a:p>
                      <a:r>
                        <a:rPr lang="en-US" sz="1000" b="0" dirty="0">
                          <a:solidFill>
                            <a:srgbClr val="000000"/>
                          </a:solidFill>
                          <a:effectLst/>
                        </a:rPr>
                        <a:t>20 mA</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1549130382"/>
                  </a:ext>
                </a:extLst>
              </a:tr>
              <a:tr h="135361">
                <a:tc>
                  <a:txBody>
                    <a:bodyPr/>
                    <a:lstStyle/>
                    <a:p>
                      <a:r>
                        <a:rPr lang="en-US" sz="1000" b="1">
                          <a:solidFill>
                            <a:srgbClr val="000000"/>
                          </a:solidFill>
                          <a:effectLst/>
                        </a:rPr>
                        <a:t>Quiescent Output Voltage</a:t>
                      </a:r>
                      <a:endParaRPr lang="en-US" sz="1000" b="0">
                        <a:solidFill>
                          <a:srgbClr val="000000"/>
                        </a:solidFill>
                        <a:effectLst/>
                      </a:endParaRP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tc>
                  <a:txBody>
                    <a:bodyPr/>
                    <a:lstStyle/>
                    <a:p>
                      <a:r>
                        <a:rPr lang="en-US" sz="1000" b="0" dirty="0">
                          <a:solidFill>
                            <a:srgbClr val="000000"/>
                          </a:solidFill>
                          <a:effectLst/>
                        </a:rPr>
                        <a:t>½ of VCC</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extLst>
                  <a:ext uri="{0D108BD9-81ED-4DB2-BD59-A6C34878D82A}">
                    <a16:rowId xmlns:a16="http://schemas.microsoft.com/office/drawing/2014/main" val="326375449"/>
                  </a:ext>
                </a:extLst>
              </a:tr>
              <a:tr h="135361">
                <a:tc>
                  <a:txBody>
                    <a:bodyPr/>
                    <a:lstStyle/>
                    <a:p>
                      <a:r>
                        <a:rPr lang="en-US" sz="1000" b="1">
                          <a:solidFill>
                            <a:srgbClr val="000000"/>
                          </a:solidFill>
                          <a:effectLst/>
                        </a:rPr>
                        <a:t>Sensitivity</a:t>
                      </a:r>
                      <a:endParaRPr lang="en-US" sz="1000" b="0">
                        <a:solidFill>
                          <a:srgbClr val="000000"/>
                        </a:solidFill>
                        <a:effectLst/>
                      </a:endParaRP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tc>
                  <a:txBody>
                    <a:bodyPr/>
                    <a:lstStyle/>
                    <a:p>
                      <a:r>
                        <a:rPr lang="en-US" sz="1000" b="0" dirty="0">
                          <a:solidFill>
                            <a:srgbClr val="000000"/>
                          </a:solidFill>
                          <a:effectLst/>
                        </a:rPr>
                        <a:t>2.5 mV/G</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509301072"/>
                  </a:ext>
                </a:extLst>
              </a:tr>
              <a:tr h="135361">
                <a:tc>
                  <a:txBody>
                    <a:bodyPr/>
                    <a:lstStyle/>
                    <a:p>
                      <a:r>
                        <a:rPr lang="en-US" sz="1000" b="1">
                          <a:solidFill>
                            <a:srgbClr val="000000"/>
                          </a:solidFill>
                          <a:effectLst/>
                        </a:rPr>
                        <a:t>Minimum Output Voltage</a:t>
                      </a:r>
                      <a:endParaRPr lang="en-US" sz="1000" b="0">
                        <a:solidFill>
                          <a:srgbClr val="000000"/>
                        </a:solidFill>
                        <a:effectLst/>
                      </a:endParaRP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tc>
                  <a:txBody>
                    <a:bodyPr/>
                    <a:lstStyle/>
                    <a:p>
                      <a:r>
                        <a:rPr lang="en-US" sz="1000" b="0" dirty="0">
                          <a:solidFill>
                            <a:srgbClr val="000000"/>
                          </a:solidFill>
                          <a:effectLst/>
                        </a:rPr>
                        <a:t>0.86 V</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extLst>
                  <a:ext uri="{0D108BD9-81ED-4DB2-BD59-A6C34878D82A}">
                    <a16:rowId xmlns:a16="http://schemas.microsoft.com/office/drawing/2014/main" val="2539100878"/>
                  </a:ext>
                </a:extLst>
              </a:tr>
              <a:tr h="135361">
                <a:tc>
                  <a:txBody>
                    <a:bodyPr/>
                    <a:lstStyle/>
                    <a:p>
                      <a:r>
                        <a:rPr lang="en-US" sz="1000" b="1">
                          <a:solidFill>
                            <a:srgbClr val="000000"/>
                          </a:solidFill>
                          <a:effectLst/>
                        </a:rPr>
                        <a:t>Max Output Voltage</a:t>
                      </a:r>
                      <a:endParaRPr lang="en-US" sz="1000" b="0">
                        <a:solidFill>
                          <a:srgbClr val="000000"/>
                        </a:solidFill>
                        <a:effectLst/>
                      </a:endParaRP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tc>
                  <a:txBody>
                    <a:bodyPr/>
                    <a:lstStyle/>
                    <a:p>
                      <a:r>
                        <a:rPr lang="en-US" sz="1000" b="0" dirty="0">
                          <a:solidFill>
                            <a:srgbClr val="000000"/>
                          </a:solidFill>
                          <a:effectLst/>
                        </a:rPr>
                        <a:t>4.21 V</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976472401"/>
                  </a:ext>
                </a:extLst>
              </a:tr>
              <a:tr h="135361">
                <a:tc gridSpan="2">
                  <a:txBody>
                    <a:bodyPr/>
                    <a:lstStyle/>
                    <a:p>
                      <a:r>
                        <a:rPr lang="en-US" sz="1000" b="1" dirty="0">
                          <a:solidFill>
                            <a:srgbClr val="000000"/>
                          </a:solidFill>
                          <a:effectLst/>
                        </a:rPr>
                        <a:t>Dimensions</a:t>
                      </a:r>
                      <a:r>
                        <a:rPr lang="en-US" sz="1000" b="0" dirty="0">
                          <a:solidFill>
                            <a:srgbClr val="000000"/>
                          </a:solidFill>
                          <a:effectLst/>
                        </a:rPr>
                        <a:t> (Including Pins)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tc hMerge="1">
                  <a:txBody>
                    <a:bodyPr/>
                    <a:lstStyle/>
                    <a:p>
                      <a:endParaRPr lang="en-US"/>
                    </a:p>
                  </a:txBody>
                  <a:tcPr/>
                </a:tc>
                <a:extLst>
                  <a:ext uri="{0D108BD9-81ED-4DB2-BD59-A6C34878D82A}">
                    <a16:rowId xmlns:a16="http://schemas.microsoft.com/office/drawing/2014/main" val="815041682"/>
                  </a:ext>
                </a:extLst>
              </a:tr>
              <a:tr h="135361">
                <a:tc>
                  <a:txBody>
                    <a:bodyPr/>
                    <a:lstStyle/>
                    <a:p>
                      <a:r>
                        <a:rPr lang="en-US" sz="1000" b="0">
                          <a:solidFill>
                            <a:srgbClr val="000000"/>
                          </a:solidFill>
                          <a:effectLst/>
                        </a:rPr>
                        <a:t>Length</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tc>
                  <a:txBody>
                    <a:bodyPr/>
                    <a:lstStyle/>
                    <a:p>
                      <a:r>
                        <a:rPr lang="en-US" sz="1000" b="0" dirty="0">
                          <a:solidFill>
                            <a:srgbClr val="000000"/>
                          </a:solidFill>
                          <a:effectLst/>
                        </a:rPr>
                        <a:t>17.5 mm (0.69")</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2197073971"/>
                  </a:ext>
                </a:extLst>
              </a:tr>
              <a:tr h="135361">
                <a:tc>
                  <a:txBody>
                    <a:bodyPr/>
                    <a:lstStyle/>
                    <a:p>
                      <a:r>
                        <a:rPr lang="en-US" sz="1000" b="0">
                          <a:solidFill>
                            <a:srgbClr val="000000"/>
                          </a:solidFill>
                          <a:effectLst/>
                        </a:rPr>
                        <a:t>Width</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tc>
                  <a:txBody>
                    <a:bodyPr/>
                    <a:lstStyle/>
                    <a:p>
                      <a:r>
                        <a:rPr lang="en-US" sz="1000" b="0" dirty="0">
                          <a:solidFill>
                            <a:srgbClr val="000000"/>
                          </a:solidFill>
                          <a:effectLst/>
                        </a:rPr>
                        <a:t>4 mm (0.16")</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extLst>
                  <a:ext uri="{0D108BD9-81ED-4DB2-BD59-A6C34878D82A}">
                    <a16:rowId xmlns:a16="http://schemas.microsoft.com/office/drawing/2014/main" val="223702180"/>
                  </a:ext>
                </a:extLst>
              </a:tr>
              <a:tr h="135361">
                <a:tc>
                  <a:txBody>
                    <a:bodyPr/>
                    <a:lstStyle/>
                    <a:p>
                      <a:r>
                        <a:rPr lang="en-US" sz="1000" b="0">
                          <a:solidFill>
                            <a:srgbClr val="000000"/>
                          </a:solidFill>
                          <a:effectLst/>
                        </a:rPr>
                        <a:t>Thick</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tc>
                  <a:txBody>
                    <a:bodyPr/>
                    <a:lstStyle/>
                    <a:p>
                      <a:r>
                        <a:rPr lang="en-US" sz="1000" b="0" dirty="0">
                          <a:solidFill>
                            <a:srgbClr val="000000"/>
                          </a:solidFill>
                          <a:effectLst/>
                        </a:rPr>
                        <a:t>1.52 mm (0.06")</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4041907782"/>
                  </a:ext>
                </a:extLst>
              </a:tr>
              <a:tr h="135361">
                <a:tc>
                  <a:txBody>
                    <a:bodyPr/>
                    <a:lstStyle/>
                    <a:p>
                      <a:r>
                        <a:rPr lang="en-US" sz="1000" b="1">
                          <a:solidFill>
                            <a:srgbClr val="000000"/>
                          </a:solidFill>
                          <a:effectLst/>
                        </a:rPr>
                        <a:t>Weight</a:t>
                      </a:r>
                      <a:endParaRPr lang="en-US" sz="1000" b="0">
                        <a:solidFill>
                          <a:srgbClr val="000000"/>
                        </a:solidFill>
                        <a:effectLst/>
                      </a:endParaRP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tc>
                  <a:txBody>
                    <a:bodyPr/>
                    <a:lstStyle/>
                    <a:p>
                      <a:r>
                        <a:rPr lang="en-US" sz="1000" b="0" dirty="0">
                          <a:solidFill>
                            <a:srgbClr val="000000"/>
                          </a:solidFill>
                          <a:effectLst/>
                        </a:rPr>
                        <a:t>0.11 g (0.004 </a:t>
                      </a:r>
                      <a:r>
                        <a:rPr lang="en-US" sz="1000" b="0" dirty="0" err="1">
                          <a:solidFill>
                            <a:srgbClr val="000000"/>
                          </a:solidFill>
                          <a:effectLst/>
                        </a:rPr>
                        <a:t>oz</a:t>
                      </a:r>
                      <a:r>
                        <a:rPr lang="en-US" sz="1000" b="0" dirty="0">
                          <a:solidFill>
                            <a:srgbClr val="000000"/>
                          </a:solidFill>
                          <a:effectLst/>
                        </a:rPr>
                        <a:t>)</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9F9F9"/>
                    </a:solidFill>
                  </a:tcPr>
                </a:tc>
                <a:extLst>
                  <a:ext uri="{0D108BD9-81ED-4DB2-BD59-A6C34878D82A}">
                    <a16:rowId xmlns:a16="http://schemas.microsoft.com/office/drawing/2014/main" val="918776060"/>
                  </a:ext>
                </a:extLst>
              </a:tr>
            </a:tbl>
          </a:graphicData>
        </a:graphic>
      </p:graphicFrame>
      <p:sp>
        <p:nvSpPr>
          <p:cNvPr id="7" name="矩形 6"/>
          <p:cNvSpPr/>
          <p:nvPr/>
        </p:nvSpPr>
        <p:spPr>
          <a:xfrm>
            <a:off x="143779" y="1832097"/>
            <a:ext cx="5203207" cy="4708981"/>
          </a:xfrm>
          <a:prstGeom prst="rect">
            <a:avLst/>
          </a:prstGeom>
        </p:spPr>
        <p:txBody>
          <a:bodyPr wrap="square">
            <a:spAutoFit/>
          </a:bodyPr>
          <a:lstStyle/>
          <a:p>
            <a:r>
              <a:rPr lang="en-US" sz="1200" dirty="0">
                <a:solidFill>
                  <a:srgbClr val="000000"/>
                </a:solidFill>
                <a:latin typeface="Montserrat"/>
              </a:rPr>
              <a:t>The SS49E is a linear hall-effect sensor. It can measure both north and south polarity of a magnetic field and the relative strength of the field.</a:t>
            </a:r>
          </a:p>
          <a:p>
            <a:r>
              <a:rPr lang="en-US" sz="1200" dirty="0">
                <a:solidFill>
                  <a:srgbClr val="000000"/>
                </a:solidFill>
                <a:latin typeface="Montserrat"/>
              </a:rPr>
              <a:t>The output pin provides an analog output representing if a magnetic field is present, how strong a present field is, and if it is a north or south polar field. If no magnetic field is present the SS49E will output a voltage around half of the source voltage. If the south pole of a magnet is placed near the labeled side of the SS49E (the side with text etched on it), then the output voltage will linearly ramp up towards the source voltage. The amount of the output voltage increase is proportional to the strength of the magnetic field applied. If the north pole of a magnet is placed near the labeled side of the SS49E then the output voltage will linearly ramp down toward the ground voltage relative to the strength of the magnetic field. For example, if you power the SS49E with 5V and there is no magnetic field present then the sensor's output will be around 2.5V. In the same example, if you place the south pole of a strong magnet near the labeled side of the sensor, then the output voltage will go up to around 4.2V and if you placed the north pole of a strong magnet near the labeled side of the sensor, then the output voltage will drop to around 0.86V.</a:t>
            </a:r>
          </a:p>
          <a:p>
            <a:r>
              <a:rPr lang="en-US" sz="1200" dirty="0">
                <a:solidFill>
                  <a:srgbClr val="000000"/>
                </a:solidFill>
                <a:latin typeface="Montserrat"/>
              </a:rPr>
              <a:t>You can easily use the SS49E with a microcontroller (such as Arduino) or single board computer (SBC). Just provide power to the GND and VCC pins of the SS49E and connect its output pin to an analog input on your microcontroller or SBC, which you can then measure the analog voltage of to calculate the sensor's measured data.</a:t>
            </a:r>
          </a:p>
          <a:p>
            <a:r>
              <a:rPr lang="en-US" sz="1200" dirty="0">
                <a:solidFill>
                  <a:srgbClr val="000000"/>
                </a:solidFill>
                <a:latin typeface="Montserrat"/>
              </a:rPr>
              <a:t>So why use a Hall-effect sensor? Hall-effect sensors are immune to most environmental disturbances that may affect optical or mechanical devices, such as vibration, moisture, dirt or oil films, ambient lighting, etc. Also, they are a simple way to measure the presence of a magnet and even electrical current running through a conductor.</a:t>
            </a:r>
            <a:endParaRPr lang="en-US" sz="1200" b="0" i="0" dirty="0">
              <a:solidFill>
                <a:srgbClr val="000000"/>
              </a:solidFill>
              <a:effectLst/>
              <a:latin typeface="Montserrat"/>
            </a:endParaRPr>
          </a:p>
        </p:txBody>
      </p:sp>
      <p:pic>
        <p:nvPicPr>
          <p:cNvPr id="2" name="圖片 1"/>
          <p:cNvPicPr>
            <a:picLocks noChangeAspect="1"/>
          </p:cNvPicPr>
          <p:nvPr/>
        </p:nvPicPr>
        <p:blipFill>
          <a:blip r:embed="rId4"/>
          <a:stretch>
            <a:fillRect/>
          </a:stretch>
        </p:blipFill>
        <p:spPr>
          <a:xfrm>
            <a:off x="5868144" y="760534"/>
            <a:ext cx="2695575" cy="2143125"/>
          </a:xfrm>
          <a:prstGeom prst="rect">
            <a:avLst/>
          </a:prstGeom>
        </p:spPr>
      </p:pic>
    </p:spTree>
    <p:extLst>
      <p:ext uri="{BB962C8B-B14F-4D97-AF65-F5344CB8AC3E}">
        <p14:creationId xmlns:p14="http://schemas.microsoft.com/office/powerpoint/2010/main" val="3300504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518BC6A-5EFB-4F74-ABBA-BA801D968017}"/>
              </a:ext>
            </a:extLst>
          </p:cNvPr>
          <p:cNvSpPr>
            <a:spLocks noGrp="1"/>
          </p:cNvSpPr>
          <p:nvPr>
            <p:ph type="ctrTitle"/>
          </p:nvPr>
        </p:nvSpPr>
        <p:spPr>
          <a:prstGeom prst="roundRect">
            <a:avLst/>
          </a:prstGeom>
        </p:spPr>
        <p:style>
          <a:lnRef idx="2">
            <a:schemeClr val="accent1"/>
          </a:lnRef>
          <a:fillRef idx="1">
            <a:schemeClr val="lt1"/>
          </a:fillRef>
          <a:effectRef idx="0">
            <a:schemeClr val="accent1"/>
          </a:effectRef>
          <a:fontRef idx="minor">
            <a:schemeClr val="dk1"/>
          </a:fontRef>
        </p:style>
        <p:txBody>
          <a:bodyPr rtlCol="0">
            <a:normAutofit/>
          </a:bodyPr>
          <a:lstStyle/>
          <a:p>
            <a:pPr>
              <a:defRPr/>
            </a:pPr>
            <a:r>
              <a:rPr kumimoji="1" lang="zh-TW" altLang="en-US" dirty="0">
                <a:latin typeface="+mn-ea"/>
              </a:rPr>
              <a:t>利用</a:t>
            </a:r>
            <a:r>
              <a:rPr kumimoji="1" lang="en-US" altLang="zh-TW" dirty="0">
                <a:latin typeface="+mn-ea"/>
              </a:rPr>
              <a:t>Arduino </a:t>
            </a:r>
            <a:r>
              <a:rPr kumimoji="1" lang="zh-TW" altLang="en-US" dirty="0">
                <a:latin typeface="+mn-ea"/>
              </a:rPr>
              <a:t>進行</a:t>
            </a:r>
            <a:r>
              <a:rPr kumimoji="1" lang="en-US" altLang="zh-TW" dirty="0">
                <a:latin typeface="+mn-ea"/>
              </a:rPr>
              <a:t>Helmholtz</a:t>
            </a:r>
            <a:r>
              <a:rPr kumimoji="1" lang="zh-TW" altLang="en-US" dirty="0">
                <a:latin typeface="+mn-ea"/>
              </a:rPr>
              <a:t>實驗</a:t>
            </a:r>
            <a:br>
              <a:rPr kumimoji="1" lang="en-US" altLang="zh-TW" dirty="0">
                <a:latin typeface="+mn-ea"/>
              </a:rPr>
            </a:br>
            <a:r>
              <a:rPr kumimoji="1" lang="en-US" altLang="zh-TW" dirty="0">
                <a:latin typeface="+mn-ea"/>
              </a:rPr>
              <a:t>---</a:t>
            </a:r>
            <a:r>
              <a:rPr kumimoji="1" lang="zh-TW" altLang="en-US" dirty="0">
                <a:latin typeface="+mn-ea"/>
              </a:rPr>
              <a:t>鋁管</a:t>
            </a:r>
          </a:p>
        </p:txBody>
      </p:sp>
      <p:sp>
        <p:nvSpPr>
          <p:cNvPr id="2051" name="副標題 4">
            <a:extLst>
              <a:ext uri="{FF2B5EF4-FFF2-40B4-BE49-F238E27FC236}">
                <a16:creationId xmlns:a16="http://schemas.microsoft.com/office/drawing/2014/main" id="{DEDEC391-6EE1-4687-B16D-FE3B8259CE4D}"/>
              </a:ext>
            </a:extLst>
          </p:cNvPr>
          <p:cNvSpPr>
            <a:spLocks noGrp="1"/>
          </p:cNvSpPr>
          <p:nvPr>
            <p:ph type="subTitle" idx="1"/>
          </p:nvPr>
        </p:nvSpPr>
        <p:spPr>
          <a:xfrm>
            <a:off x="1143000" y="4597003"/>
            <a:ext cx="6858000" cy="1241822"/>
          </a:xfrm>
        </p:spPr>
        <p:txBody>
          <a:bodyPr/>
          <a:lstStyle/>
          <a:p>
            <a:endParaRPr kumimoji="1" lang="zh-TW" altLang="en-US" sz="3000" dirty="0">
              <a:latin typeface="+mn-ea"/>
              <a:ea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8044C0C6-FE98-4C05-AE63-A51968CD85F7}"/>
              </a:ext>
            </a:extLst>
          </p:cNvPr>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328"/>
          <a:stretch/>
        </p:blipFill>
        <p:spPr>
          <a:xfrm>
            <a:off x="5280924" y="3112776"/>
            <a:ext cx="3928187" cy="1324336"/>
          </a:xfrm>
          <a:prstGeom prst="rect">
            <a:avLst/>
          </a:prstGeom>
        </p:spPr>
      </p:pic>
      <p:sp>
        <p:nvSpPr>
          <p:cNvPr id="2" name="標題 1"/>
          <p:cNvSpPr>
            <a:spLocks noGrp="1"/>
          </p:cNvSpPr>
          <p:nvPr>
            <p:ph type="title"/>
          </p:nvPr>
        </p:nvSpPr>
        <p:spPr>
          <a:xfrm>
            <a:off x="1188383" y="10379"/>
            <a:ext cx="7578911" cy="748730"/>
          </a:xfrm>
          <a:solidFill>
            <a:schemeClr val="bg1"/>
          </a:solidFill>
        </p:spPr>
        <p:txBody>
          <a:bodyPr/>
          <a:lstStyle/>
          <a:p>
            <a:r>
              <a:rPr lang="zh-TW" altLang="en-US" sz="3600" dirty="0">
                <a:solidFill>
                  <a:srgbClr val="0000CC"/>
                </a:solidFill>
                <a:effectLst/>
                <a:cs typeface="Arial Unicode MS" pitchFamily="34" charset="-120"/>
              </a:rPr>
              <a:t>實驗器材</a:t>
            </a:r>
            <a:r>
              <a:rPr lang="en-US" altLang="zh-TW" sz="3600" dirty="0">
                <a:solidFill>
                  <a:srgbClr val="0000CC"/>
                </a:solidFill>
                <a:cs typeface="Arial Unicode MS" pitchFamily="34" charset="-120"/>
              </a:rPr>
              <a:t>B</a:t>
            </a:r>
            <a:r>
              <a:rPr lang="zh-TW" altLang="en-US" sz="3600" dirty="0">
                <a:solidFill>
                  <a:srgbClr val="0000CC"/>
                </a:solidFill>
                <a:cs typeface="Arial Unicode MS" pitchFamily="34" charset="-120"/>
              </a:rPr>
              <a:t>組</a:t>
            </a:r>
            <a:r>
              <a:rPr lang="en-US" altLang="zh-TW" sz="3600" dirty="0">
                <a:solidFill>
                  <a:srgbClr val="0000CC"/>
                </a:solidFill>
                <a:effectLst/>
                <a:cs typeface="Arial Unicode MS" pitchFamily="34" charset="-120"/>
              </a:rPr>
              <a:t>-</a:t>
            </a:r>
            <a:r>
              <a:rPr lang="zh-TW" altLang="en-US" sz="3600" dirty="0">
                <a:solidFill>
                  <a:srgbClr val="0000CC"/>
                </a:solidFill>
                <a:cs typeface="Arial Unicode MS" pitchFamily="34" charset="-120"/>
              </a:rPr>
              <a:t>接</a:t>
            </a:r>
            <a:r>
              <a:rPr lang="en-US" altLang="zh-TW" sz="3600" dirty="0" err="1">
                <a:solidFill>
                  <a:srgbClr val="0000CC"/>
                </a:solidFill>
                <a:cs typeface="Arial Unicode MS" pitchFamily="34" charset="-120"/>
              </a:rPr>
              <a:t>Arduino_type</a:t>
            </a:r>
            <a:r>
              <a:rPr lang="en-US" altLang="zh-TW" sz="3600" dirty="0">
                <a:solidFill>
                  <a:srgbClr val="0000CC"/>
                </a:solidFill>
                <a:cs typeface="Arial Unicode MS" pitchFamily="34" charset="-120"/>
              </a:rPr>
              <a:t> </a:t>
            </a:r>
            <a:r>
              <a:rPr lang="zh-TW" altLang="en-US" sz="3600" dirty="0">
                <a:solidFill>
                  <a:srgbClr val="0000CC"/>
                </a:solidFill>
                <a:effectLst/>
                <a:cs typeface="Arial Unicode MS" pitchFamily="34" charset="-120"/>
              </a:rPr>
              <a:t>鋁管</a:t>
            </a:r>
            <a:endParaRPr lang="zh-TW" altLang="en-US" sz="3600" dirty="0">
              <a:effectLst/>
            </a:endParaRPr>
          </a:p>
        </p:txBody>
      </p:sp>
      <p:pic>
        <p:nvPicPr>
          <p:cNvPr id="6" name="圖片 5" descr="實驗室.jpg"/>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050142" y="1979707"/>
            <a:ext cx="1882209" cy="1079215"/>
          </a:xfrm>
          <a:prstGeom prst="roundRect">
            <a:avLst>
              <a:gd name="adj" fmla="val 5730"/>
            </a:avLst>
          </a:prstGeom>
          <a:noFill/>
          <a:ln w="9525">
            <a:noFill/>
            <a:miter lim="800000"/>
            <a:headEnd/>
            <a:tailEnd/>
          </a:ln>
        </p:spPr>
      </p:pic>
      <p:sp>
        <p:nvSpPr>
          <p:cNvPr id="7" name="矩形 6"/>
          <p:cNvSpPr/>
          <p:nvPr/>
        </p:nvSpPr>
        <p:spPr>
          <a:xfrm>
            <a:off x="6977115" y="570467"/>
            <a:ext cx="521539" cy="400110"/>
          </a:xfrm>
          <a:prstGeom prst="rect">
            <a:avLst/>
          </a:prstGeom>
        </p:spPr>
        <p:txBody>
          <a:bodyPr wrap="square">
            <a:spAutoFit/>
          </a:bodyPr>
          <a:lstStyle/>
          <a:p>
            <a:pPr algn="ctr"/>
            <a:r>
              <a:rPr lang="en-US" altLang="zh-TW" sz="2000" dirty="0">
                <a:latin typeface="+mn-ea"/>
                <a:cs typeface="Times New Roman" pitchFamily="18" charset="0"/>
              </a:rPr>
              <a:t>3.</a:t>
            </a:r>
          </a:p>
        </p:txBody>
      </p:sp>
      <p:pic>
        <p:nvPicPr>
          <p:cNvPr id="10" name="圖片 9" descr="線圈.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73289" y="616578"/>
            <a:ext cx="1100047" cy="1243787"/>
          </a:xfrm>
          <a:prstGeom prst="rect">
            <a:avLst/>
          </a:prstGeom>
        </p:spPr>
      </p:pic>
      <p:sp>
        <p:nvSpPr>
          <p:cNvPr id="11" name="矩形 10"/>
          <p:cNvSpPr/>
          <p:nvPr/>
        </p:nvSpPr>
        <p:spPr>
          <a:xfrm>
            <a:off x="4468762" y="615102"/>
            <a:ext cx="422604" cy="400110"/>
          </a:xfrm>
          <a:prstGeom prst="rect">
            <a:avLst/>
          </a:prstGeom>
        </p:spPr>
        <p:txBody>
          <a:bodyPr wrap="square">
            <a:spAutoFit/>
          </a:bodyPr>
          <a:lstStyle/>
          <a:p>
            <a:r>
              <a:rPr lang="en-US" altLang="zh-TW" sz="2000" dirty="0">
                <a:latin typeface="+mn-ea"/>
                <a:cs typeface="Times New Roman" pitchFamily="18" charset="0"/>
              </a:rPr>
              <a:t>1.</a:t>
            </a:r>
            <a:endParaRPr lang="zh-TW" altLang="en-US" sz="2000" dirty="0">
              <a:latin typeface="+mn-ea"/>
              <a:cs typeface="Times New Roman" pitchFamily="18" charset="0"/>
            </a:endParaRPr>
          </a:p>
        </p:txBody>
      </p:sp>
      <p:sp>
        <p:nvSpPr>
          <p:cNvPr id="35" name="矩形 34"/>
          <p:cNvSpPr/>
          <p:nvPr/>
        </p:nvSpPr>
        <p:spPr>
          <a:xfrm>
            <a:off x="336315" y="3015128"/>
            <a:ext cx="4806327" cy="1759328"/>
          </a:xfrm>
          <a:prstGeom prst="rect">
            <a:avLst/>
          </a:prstGeom>
        </p:spPr>
        <p:txBody>
          <a:bodyPr wrap="square">
            <a:spAutoFit/>
          </a:bodyPr>
          <a:lstStyle/>
          <a:p>
            <a:pPr marL="269875" indent="-269875">
              <a:lnSpc>
                <a:spcPct val="110000"/>
              </a:lnSpc>
            </a:pPr>
            <a:r>
              <a:rPr lang="en-US" altLang="zh-TW" sz="2000" dirty="0">
                <a:latin typeface="+mn-ea"/>
                <a:cs typeface="Arial Unicode MS" pitchFamily="34" charset="-120"/>
              </a:rPr>
              <a:t>5.</a:t>
            </a:r>
            <a:r>
              <a:rPr lang="zh-TW" altLang="en-US" sz="2000" dirty="0">
                <a:latin typeface="+mn-ea"/>
                <a:cs typeface="Arial Unicode MS" pitchFamily="34" charset="-120"/>
              </a:rPr>
              <a:t> 直流電流供應器</a:t>
            </a:r>
            <a:endParaRPr lang="en-US" altLang="zh-TW" sz="2000" dirty="0">
              <a:latin typeface="+mn-ea"/>
              <a:cs typeface="Arial Unicode MS" pitchFamily="34" charset="-120"/>
            </a:endParaRPr>
          </a:p>
          <a:p>
            <a:pPr marL="269875" indent="-269875">
              <a:lnSpc>
                <a:spcPct val="110000"/>
              </a:lnSpc>
              <a:buNone/>
            </a:pPr>
            <a:r>
              <a:rPr lang="en-US" altLang="zh-TW" sz="2000" dirty="0">
                <a:latin typeface="+mn-ea"/>
                <a:cs typeface="Arial Unicode MS" pitchFamily="34" charset="-120"/>
              </a:rPr>
              <a:t>6. </a:t>
            </a:r>
            <a:r>
              <a:rPr lang="zh-TW" altLang="en-US" sz="2000" dirty="0">
                <a:latin typeface="+mn-ea"/>
                <a:cs typeface="Arial Unicode MS" pitchFamily="34" charset="-120"/>
              </a:rPr>
              <a:t>直流霍爾磁場感應器 </a:t>
            </a:r>
            <a:r>
              <a:rPr lang="en-US" altLang="zh-TW" sz="2000" dirty="0">
                <a:latin typeface="+mn-ea"/>
                <a:cs typeface="Arial Unicode MS" pitchFamily="34" charset="-120"/>
              </a:rPr>
              <a:t>(</a:t>
            </a:r>
            <a:r>
              <a:rPr lang="zh-TW" altLang="en-US" sz="2000" dirty="0">
                <a:latin typeface="+mn-ea"/>
                <a:cs typeface="Arial Unicode MS" pitchFamily="34" charset="-120"/>
              </a:rPr>
              <a:t>探測長管內</a:t>
            </a:r>
            <a:r>
              <a:rPr lang="en-US" altLang="zh-TW" sz="2000" dirty="0">
                <a:latin typeface="+mn-ea"/>
                <a:cs typeface="Arial Unicode MS" pitchFamily="34" charset="-120"/>
              </a:rPr>
              <a:t>)</a:t>
            </a:r>
          </a:p>
          <a:p>
            <a:pPr marL="269875" indent="-269875">
              <a:lnSpc>
                <a:spcPct val="110000"/>
              </a:lnSpc>
            </a:pPr>
            <a:r>
              <a:rPr lang="en-US" altLang="zh-TW" sz="2000" dirty="0">
                <a:latin typeface="+mn-ea"/>
                <a:cs typeface="Arial Unicode MS" pitchFamily="34" charset="-120"/>
              </a:rPr>
              <a:t>7. </a:t>
            </a:r>
            <a:r>
              <a:rPr lang="en-US" altLang="zh-TW" sz="2000" dirty="0">
                <a:latin typeface="+mn-ea"/>
              </a:rPr>
              <a:t>Arduino </a:t>
            </a:r>
            <a:r>
              <a:rPr lang="zh-TW" altLang="en-US" sz="2000" dirty="0">
                <a:latin typeface="+mn-ea"/>
              </a:rPr>
              <a:t>盒</a:t>
            </a:r>
            <a:r>
              <a:rPr lang="en-US" altLang="zh-TW" sz="2000" dirty="0">
                <a:latin typeface="+mn-ea"/>
              </a:rPr>
              <a:t>(</a:t>
            </a:r>
            <a:r>
              <a:rPr lang="zh-TW" altLang="en-US" sz="2000" dirty="0">
                <a:latin typeface="+mn-ea"/>
              </a:rPr>
              <a:t>超音波測距儀</a:t>
            </a:r>
            <a:r>
              <a:rPr lang="en-US" altLang="zh-TW" sz="2000" dirty="0">
                <a:latin typeface="+mn-ea"/>
              </a:rPr>
              <a:t>(</a:t>
            </a:r>
            <a:r>
              <a:rPr lang="zh-TW" altLang="en-US" sz="2000" dirty="0">
                <a:latin typeface="+mn-ea"/>
              </a:rPr>
              <a:t>位置</a:t>
            </a:r>
            <a:r>
              <a:rPr lang="en-US" altLang="zh-TW" sz="2000" dirty="0">
                <a:latin typeface="+mn-ea"/>
              </a:rPr>
              <a:t>)+</a:t>
            </a:r>
            <a:r>
              <a:rPr lang="zh-TW" altLang="en-US" sz="2000" dirty="0">
                <a:latin typeface="+mn-ea"/>
              </a:rPr>
              <a:t>磁場測得電壓值</a:t>
            </a:r>
            <a:endParaRPr lang="en-US" altLang="zh-TW" sz="2000" dirty="0">
              <a:latin typeface="+mn-ea"/>
            </a:endParaRPr>
          </a:p>
          <a:p>
            <a:pPr marL="269875" indent="-269875">
              <a:lnSpc>
                <a:spcPct val="110000"/>
              </a:lnSpc>
            </a:pPr>
            <a:r>
              <a:rPr lang="en-US" altLang="zh-TW" sz="2000" dirty="0">
                <a:latin typeface="+mn-ea"/>
              </a:rPr>
              <a:t>8</a:t>
            </a:r>
            <a:r>
              <a:rPr lang="en-US" altLang="zh-TW" sz="2000" dirty="0">
                <a:latin typeface="+mn-ea"/>
                <a:cs typeface="Arial Unicode MS" pitchFamily="34" charset="-120"/>
              </a:rPr>
              <a:t>. </a:t>
            </a:r>
            <a:r>
              <a:rPr lang="zh-TW" altLang="en-US" sz="2000" dirty="0">
                <a:latin typeface="+mn-ea"/>
                <a:cs typeface="Arial Unicode MS" pitchFamily="34" charset="-120"/>
              </a:rPr>
              <a:t>電腦自備</a:t>
            </a:r>
            <a:endParaRPr lang="en-US" altLang="zh-TW" sz="2000" dirty="0">
              <a:latin typeface="+mn-ea"/>
              <a:cs typeface="Arial Unicode MS" pitchFamily="34" charset="-120"/>
            </a:endParaRPr>
          </a:p>
        </p:txBody>
      </p:sp>
      <p:sp>
        <p:nvSpPr>
          <p:cNvPr id="37" name="標題 1"/>
          <p:cNvSpPr txBox="1">
            <a:spLocks/>
          </p:cNvSpPr>
          <p:nvPr/>
        </p:nvSpPr>
        <p:spPr bwMode="auto">
          <a:xfrm>
            <a:off x="329149" y="2564904"/>
            <a:ext cx="3879255" cy="576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9pPr>
          </a:lstStyle>
          <a:p>
            <a:pPr algn="l"/>
            <a:r>
              <a:rPr lang="zh-TW" altLang="en-US" sz="2000" b="1" kern="0" dirty="0">
                <a:solidFill>
                  <a:srgbClr val="0000CC"/>
                </a:solidFill>
                <a:effectLst/>
                <a:latin typeface="+mn-ea"/>
                <a:ea typeface="+mn-ea"/>
                <a:cs typeface="Arial Unicode MS" pitchFamily="34" charset="-120"/>
              </a:rPr>
              <a:t>實驗</a:t>
            </a:r>
            <a:r>
              <a:rPr lang="en-US" altLang="zh-TW" sz="2000" b="1" kern="0" dirty="0">
                <a:solidFill>
                  <a:srgbClr val="0000CC"/>
                </a:solidFill>
                <a:effectLst/>
                <a:latin typeface="+mn-ea"/>
                <a:ea typeface="+mn-ea"/>
                <a:cs typeface="Arial Unicode MS" pitchFamily="34" charset="-120"/>
              </a:rPr>
              <a:t>1</a:t>
            </a:r>
            <a:r>
              <a:rPr lang="zh-TW" altLang="en-US" sz="2000" b="1" kern="0" dirty="0">
                <a:solidFill>
                  <a:srgbClr val="0000CC"/>
                </a:solidFill>
                <a:effectLst/>
                <a:latin typeface="+mn-ea"/>
                <a:ea typeface="+mn-ea"/>
                <a:cs typeface="Arial Unicode MS" pitchFamily="34" charset="-120"/>
              </a:rPr>
              <a:t>器材</a:t>
            </a:r>
            <a:r>
              <a:rPr lang="en-US" altLang="zh-TW" sz="2000" b="1" kern="0" dirty="0">
                <a:solidFill>
                  <a:srgbClr val="0000CC"/>
                </a:solidFill>
                <a:effectLst/>
                <a:latin typeface="+mn-ea"/>
                <a:ea typeface="+mn-ea"/>
                <a:cs typeface="Arial Unicode MS" pitchFamily="34" charset="-120"/>
              </a:rPr>
              <a:t>---</a:t>
            </a:r>
            <a:r>
              <a:rPr lang="zh-TW" altLang="en-US" sz="2000" b="1" kern="0" dirty="0">
                <a:solidFill>
                  <a:srgbClr val="0000CC"/>
                </a:solidFill>
                <a:effectLst/>
                <a:latin typeface="+mn-ea"/>
                <a:ea typeface="+mn-ea"/>
                <a:cs typeface="Arial Unicode MS" pitchFamily="34" charset="-120"/>
              </a:rPr>
              <a:t>直流量測法</a:t>
            </a:r>
            <a:endParaRPr lang="zh-TW" altLang="en-US" sz="2000" b="1" kern="0" dirty="0">
              <a:effectLst/>
              <a:latin typeface="+mn-ea"/>
              <a:ea typeface="+mn-ea"/>
            </a:endParaRPr>
          </a:p>
        </p:txBody>
      </p:sp>
      <p:sp>
        <p:nvSpPr>
          <p:cNvPr id="39" name="矩形 38"/>
          <p:cNvSpPr/>
          <p:nvPr/>
        </p:nvSpPr>
        <p:spPr>
          <a:xfrm>
            <a:off x="323528" y="5331754"/>
            <a:ext cx="5328592" cy="1420774"/>
          </a:xfrm>
          <a:prstGeom prst="rect">
            <a:avLst/>
          </a:prstGeom>
          <a:solidFill>
            <a:schemeClr val="bg1"/>
          </a:solidFill>
        </p:spPr>
        <p:txBody>
          <a:bodyPr wrap="square">
            <a:spAutoFit/>
          </a:bodyPr>
          <a:lstStyle/>
          <a:p>
            <a:pPr marL="269875" indent="-269875">
              <a:lnSpc>
                <a:spcPct val="110000"/>
              </a:lnSpc>
              <a:buNone/>
            </a:pPr>
            <a:r>
              <a:rPr lang="en-US" altLang="zh-TW" sz="2000" dirty="0">
                <a:latin typeface="+mn-ea"/>
                <a:cs typeface="Arial Unicode MS" pitchFamily="34" charset="-120"/>
              </a:rPr>
              <a:t>9. </a:t>
            </a:r>
            <a:r>
              <a:rPr lang="zh-TW" altLang="en-US" sz="2000" dirty="0">
                <a:latin typeface="+mn-ea"/>
                <a:cs typeface="Arial Unicode MS" pitchFamily="34" charset="-120"/>
              </a:rPr>
              <a:t>信號產生器</a:t>
            </a:r>
            <a:endParaRPr lang="en-US" altLang="zh-TW" sz="2000" dirty="0">
              <a:latin typeface="+mn-ea"/>
              <a:cs typeface="Arial Unicode MS" pitchFamily="34" charset="-120"/>
            </a:endParaRPr>
          </a:p>
          <a:p>
            <a:pPr marL="269875" indent="-269875">
              <a:lnSpc>
                <a:spcPct val="110000"/>
              </a:lnSpc>
              <a:buNone/>
            </a:pPr>
            <a:r>
              <a:rPr lang="en-US" altLang="zh-TW" sz="2000" dirty="0">
                <a:latin typeface="+mn-ea"/>
                <a:cs typeface="Arial Unicode MS" pitchFamily="34" charset="-120"/>
              </a:rPr>
              <a:t>10. </a:t>
            </a:r>
            <a:r>
              <a:rPr lang="zh-TW" altLang="en-US" sz="2000" dirty="0">
                <a:latin typeface="+mn-ea"/>
                <a:cs typeface="Arial Unicode MS" pitchFamily="34" charset="-120"/>
              </a:rPr>
              <a:t>數位示波器</a:t>
            </a:r>
            <a:endParaRPr lang="en-US" altLang="zh-TW" sz="2000" dirty="0">
              <a:latin typeface="+mn-ea"/>
              <a:cs typeface="Arial Unicode MS" pitchFamily="34" charset="-120"/>
            </a:endParaRPr>
          </a:p>
          <a:p>
            <a:pPr marL="269875" indent="-269875">
              <a:lnSpc>
                <a:spcPct val="110000"/>
              </a:lnSpc>
              <a:buNone/>
            </a:pPr>
            <a:r>
              <a:rPr lang="en-US" altLang="zh-TW" sz="2000" dirty="0">
                <a:latin typeface="+mn-ea"/>
                <a:cs typeface="Arial Unicode MS" pitchFamily="34" charset="-120"/>
              </a:rPr>
              <a:t>11. RLC</a:t>
            </a:r>
            <a:r>
              <a:rPr lang="zh-TW" altLang="en-US" sz="2000" dirty="0">
                <a:latin typeface="+mn-ea"/>
                <a:cs typeface="Arial Unicode MS" pitchFamily="34" charset="-120"/>
              </a:rPr>
              <a:t>交流感應探測頭 </a:t>
            </a:r>
            <a:r>
              <a:rPr lang="en-US" altLang="zh-TW" sz="2000" dirty="0">
                <a:latin typeface="+mn-ea"/>
                <a:cs typeface="Arial Unicode MS" pitchFamily="34" charset="-120"/>
              </a:rPr>
              <a:t>(</a:t>
            </a:r>
            <a:r>
              <a:rPr lang="zh-TW" altLang="en-US" sz="2000" dirty="0">
                <a:latin typeface="+mn-ea"/>
                <a:cs typeface="Arial Unicode MS" pitchFamily="34" charset="-120"/>
              </a:rPr>
              <a:t>探測長管內</a:t>
            </a:r>
            <a:r>
              <a:rPr lang="en-US" altLang="zh-TW" sz="2000" dirty="0">
                <a:latin typeface="+mn-ea"/>
                <a:cs typeface="Arial Unicode MS" pitchFamily="34" charset="-120"/>
              </a:rPr>
              <a:t>, </a:t>
            </a:r>
            <a:r>
              <a:rPr lang="zh-TW" altLang="en-US" sz="2000" dirty="0">
                <a:latin typeface="+mn-ea"/>
                <a:cs typeface="Arial Unicode MS" pitchFamily="34" charset="-120"/>
              </a:rPr>
              <a:t>共振拾波線圈</a:t>
            </a:r>
            <a:r>
              <a:rPr lang="en-US" sz="2000" dirty="0">
                <a:latin typeface="+mn-ea"/>
              </a:rPr>
              <a:t>(resonant pick-up coil),</a:t>
            </a:r>
            <a:r>
              <a:rPr lang="zh-TW" altLang="en-US" sz="2000" dirty="0">
                <a:latin typeface="+mn-ea"/>
                <a:cs typeface="Arial Unicode MS" pitchFamily="34" charset="-120"/>
              </a:rPr>
              <a:t>含</a:t>
            </a:r>
            <a:r>
              <a:rPr lang="en-US" altLang="zh-TW" sz="2000" dirty="0">
                <a:latin typeface="+mn-ea"/>
                <a:cs typeface="Arial Unicode MS" pitchFamily="34" charset="-120"/>
              </a:rPr>
              <a:t>BNC</a:t>
            </a:r>
            <a:r>
              <a:rPr lang="zh-TW" altLang="en-US" sz="2000" dirty="0">
                <a:latin typeface="+mn-ea"/>
                <a:cs typeface="Arial Unicode MS" pitchFamily="34" charset="-120"/>
              </a:rPr>
              <a:t>接線</a:t>
            </a:r>
            <a:r>
              <a:rPr lang="en-US" altLang="zh-TW" sz="2000" dirty="0">
                <a:latin typeface="+mn-ea"/>
                <a:cs typeface="Arial Unicode MS" pitchFamily="34" charset="-120"/>
              </a:rPr>
              <a:t>)</a:t>
            </a:r>
          </a:p>
        </p:txBody>
      </p:sp>
      <p:sp>
        <p:nvSpPr>
          <p:cNvPr id="40" name="標題 1"/>
          <p:cNvSpPr txBox="1">
            <a:spLocks/>
          </p:cNvSpPr>
          <p:nvPr/>
        </p:nvSpPr>
        <p:spPr bwMode="auto">
          <a:xfrm>
            <a:off x="309204" y="4820337"/>
            <a:ext cx="3879255" cy="5881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9pPr>
          </a:lstStyle>
          <a:p>
            <a:pPr algn="l"/>
            <a:r>
              <a:rPr lang="zh-TW" altLang="en-US" sz="2000" b="1" kern="0" dirty="0">
                <a:solidFill>
                  <a:srgbClr val="0000CC"/>
                </a:solidFill>
                <a:effectLst/>
                <a:latin typeface="+mn-ea"/>
                <a:ea typeface="+mn-ea"/>
                <a:cs typeface="Arial Unicode MS" pitchFamily="34" charset="-120"/>
              </a:rPr>
              <a:t>實驗</a:t>
            </a:r>
            <a:r>
              <a:rPr lang="en-US" altLang="zh-TW" sz="2000" b="1" kern="0" dirty="0">
                <a:solidFill>
                  <a:srgbClr val="0000CC"/>
                </a:solidFill>
                <a:effectLst/>
                <a:latin typeface="+mn-ea"/>
                <a:ea typeface="+mn-ea"/>
                <a:cs typeface="Arial Unicode MS" pitchFamily="34" charset="-120"/>
              </a:rPr>
              <a:t>2</a:t>
            </a:r>
            <a:r>
              <a:rPr lang="zh-TW" altLang="en-US" sz="2000" b="1" kern="0" dirty="0">
                <a:solidFill>
                  <a:srgbClr val="0000CC"/>
                </a:solidFill>
                <a:effectLst/>
                <a:latin typeface="+mn-ea"/>
                <a:ea typeface="+mn-ea"/>
                <a:cs typeface="Arial Unicode MS" pitchFamily="34" charset="-120"/>
              </a:rPr>
              <a:t>器材</a:t>
            </a:r>
            <a:r>
              <a:rPr lang="en-US" altLang="zh-TW" sz="2000" b="1" kern="0" dirty="0">
                <a:solidFill>
                  <a:srgbClr val="0000CC"/>
                </a:solidFill>
                <a:effectLst/>
                <a:latin typeface="+mn-ea"/>
                <a:ea typeface="+mn-ea"/>
                <a:cs typeface="Arial Unicode MS" pitchFamily="34" charset="-120"/>
              </a:rPr>
              <a:t>---</a:t>
            </a:r>
            <a:r>
              <a:rPr lang="zh-TW" altLang="en-US" sz="2000" b="1" kern="0" dirty="0">
                <a:solidFill>
                  <a:srgbClr val="0000CC"/>
                </a:solidFill>
                <a:effectLst/>
                <a:latin typeface="+mn-ea"/>
                <a:ea typeface="+mn-ea"/>
                <a:cs typeface="Arial Unicode MS" pitchFamily="34" charset="-120"/>
              </a:rPr>
              <a:t>交流量測法</a:t>
            </a:r>
            <a:endParaRPr lang="zh-TW" altLang="en-US" sz="2000" b="1" kern="0" dirty="0">
              <a:effectLst/>
              <a:latin typeface="+mn-ea"/>
              <a:ea typeface="+mn-ea"/>
            </a:endParaRPr>
          </a:p>
        </p:txBody>
      </p:sp>
      <p:sp>
        <p:nvSpPr>
          <p:cNvPr id="42" name="矩形 41"/>
          <p:cNvSpPr/>
          <p:nvPr/>
        </p:nvSpPr>
        <p:spPr>
          <a:xfrm>
            <a:off x="4828613" y="4546287"/>
            <a:ext cx="393056" cy="400110"/>
          </a:xfrm>
          <a:prstGeom prst="rect">
            <a:avLst/>
          </a:prstGeom>
        </p:spPr>
        <p:txBody>
          <a:bodyPr wrap="none">
            <a:spAutoFit/>
          </a:bodyPr>
          <a:lstStyle/>
          <a:p>
            <a:r>
              <a:rPr lang="en-US" altLang="zh-TW" sz="2000" dirty="0">
                <a:latin typeface="+mn-ea"/>
                <a:cs typeface="Arial Unicode MS" pitchFamily="34" charset="-120"/>
              </a:rPr>
              <a:t>9.</a:t>
            </a:r>
            <a:endParaRPr lang="en-US" sz="2000" dirty="0">
              <a:latin typeface="+mn-ea"/>
            </a:endParaRPr>
          </a:p>
        </p:txBody>
      </p:sp>
      <p:sp>
        <p:nvSpPr>
          <p:cNvPr id="43" name="矩形 42"/>
          <p:cNvSpPr/>
          <p:nvPr/>
        </p:nvSpPr>
        <p:spPr>
          <a:xfrm>
            <a:off x="6932351" y="4490966"/>
            <a:ext cx="542136" cy="400110"/>
          </a:xfrm>
          <a:prstGeom prst="rect">
            <a:avLst/>
          </a:prstGeom>
        </p:spPr>
        <p:txBody>
          <a:bodyPr wrap="none">
            <a:spAutoFit/>
          </a:bodyPr>
          <a:lstStyle/>
          <a:p>
            <a:r>
              <a:rPr lang="en-US" altLang="zh-TW" sz="2000" dirty="0">
                <a:latin typeface="+mn-ea"/>
                <a:cs typeface="Arial Unicode MS" pitchFamily="34" charset="-120"/>
              </a:rPr>
              <a:t>10.</a:t>
            </a:r>
            <a:endParaRPr lang="en-US" sz="2000" dirty="0">
              <a:latin typeface="+mn-ea"/>
            </a:endParaRPr>
          </a:p>
        </p:txBody>
      </p:sp>
      <p:pic>
        <p:nvPicPr>
          <p:cNvPr id="44" name="Picture 2"/>
          <p:cNvPicPr>
            <a:picLocks noChangeAspect="1" noChangeArrowheads="1"/>
          </p:cNvPicPr>
          <p:nvPr/>
        </p:nvPicPr>
        <p:blipFill>
          <a:blip r:embed="rId8"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6625821" y="4869160"/>
            <a:ext cx="2376737" cy="1194190"/>
          </a:xfrm>
          <a:prstGeom prst="rect">
            <a:avLst/>
          </a:prstGeom>
          <a:noFill/>
          <a:ln w="9525">
            <a:noFill/>
            <a:miter lim="800000"/>
            <a:headEnd/>
            <a:tailEnd/>
          </a:ln>
        </p:spPr>
      </p:pic>
      <p:sp>
        <p:nvSpPr>
          <p:cNvPr id="47" name="矩形 46"/>
          <p:cNvSpPr/>
          <p:nvPr/>
        </p:nvSpPr>
        <p:spPr>
          <a:xfrm>
            <a:off x="4496057" y="1835504"/>
            <a:ext cx="521539" cy="400110"/>
          </a:xfrm>
          <a:prstGeom prst="rect">
            <a:avLst/>
          </a:prstGeom>
        </p:spPr>
        <p:txBody>
          <a:bodyPr wrap="square">
            <a:spAutoFit/>
          </a:bodyPr>
          <a:lstStyle/>
          <a:p>
            <a:pPr algn="ctr"/>
            <a:r>
              <a:rPr lang="en-US" altLang="zh-TW" sz="2000" dirty="0">
                <a:latin typeface="+mn-ea"/>
                <a:cs typeface="Times New Roman" pitchFamily="18" charset="0"/>
              </a:rPr>
              <a:t>5.</a:t>
            </a:r>
          </a:p>
        </p:txBody>
      </p:sp>
      <p:sp>
        <p:nvSpPr>
          <p:cNvPr id="52" name="矩形 51"/>
          <p:cNvSpPr/>
          <p:nvPr/>
        </p:nvSpPr>
        <p:spPr>
          <a:xfrm>
            <a:off x="4797103" y="3328202"/>
            <a:ext cx="521539" cy="400110"/>
          </a:xfrm>
          <a:prstGeom prst="rect">
            <a:avLst/>
          </a:prstGeom>
        </p:spPr>
        <p:txBody>
          <a:bodyPr wrap="square">
            <a:spAutoFit/>
          </a:bodyPr>
          <a:lstStyle/>
          <a:p>
            <a:pPr algn="ctr"/>
            <a:r>
              <a:rPr lang="en-US" altLang="zh-TW" sz="2000" dirty="0">
                <a:latin typeface="+mn-ea"/>
                <a:cs typeface="Times New Roman" pitchFamily="18" charset="0"/>
              </a:rPr>
              <a:t>6.</a:t>
            </a:r>
          </a:p>
        </p:txBody>
      </p:sp>
      <p:pic>
        <p:nvPicPr>
          <p:cNvPr id="34" name="圖片 33">
            <a:extLst>
              <a:ext uri="{FF2B5EF4-FFF2-40B4-BE49-F238E27FC236}">
                <a16:creationId xmlns:a16="http://schemas.microsoft.com/office/drawing/2014/main" id="{E04A4C96-460C-41F0-8EF1-214ED215273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rcRect/>
          <a:stretch/>
        </p:blipFill>
        <p:spPr>
          <a:xfrm>
            <a:off x="5214542" y="4521049"/>
            <a:ext cx="1061395" cy="1554997"/>
          </a:xfrm>
          <a:prstGeom prst="rect">
            <a:avLst/>
          </a:prstGeom>
        </p:spPr>
      </p:pic>
      <p:pic>
        <p:nvPicPr>
          <p:cNvPr id="36" name="圖片 35">
            <a:extLst>
              <a:ext uri="{FF2B5EF4-FFF2-40B4-BE49-F238E27FC236}">
                <a16:creationId xmlns:a16="http://schemas.microsoft.com/office/drawing/2014/main" id="{7BC37D1A-8778-42AC-BFDF-96CA06B3B5AE}"/>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10242456" y="3759246"/>
            <a:ext cx="2106754" cy="626173"/>
          </a:xfrm>
          <a:prstGeom prst="rect">
            <a:avLst/>
          </a:prstGeom>
        </p:spPr>
      </p:pic>
      <p:pic>
        <p:nvPicPr>
          <p:cNvPr id="38" name="圖片 37">
            <a:extLst>
              <a:ext uri="{FF2B5EF4-FFF2-40B4-BE49-F238E27FC236}">
                <a16:creationId xmlns:a16="http://schemas.microsoft.com/office/drawing/2014/main" id="{A10F9465-0E99-455F-8B27-75588C2A206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756576" y="1575103"/>
            <a:ext cx="1658857" cy="1638698"/>
          </a:xfrm>
          <a:prstGeom prst="roundRect">
            <a:avLst>
              <a:gd name="adj" fmla="val 6649"/>
            </a:avLst>
          </a:prstGeom>
        </p:spPr>
      </p:pic>
      <p:pic>
        <p:nvPicPr>
          <p:cNvPr id="20" name="Picture 2" descr="Amazon.com: Sumnacon 5 件式香蕉插頭測試導線組,4 公釐可堆疊香蕉插頭線測試導線,適用於萬用表,電氣測試線1000V/15A :  工業與科學">
            <a:extLst>
              <a:ext uri="{FF2B5EF4-FFF2-40B4-BE49-F238E27FC236}">
                <a16:creationId xmlns:a16="http://schemas.microsoft.com/office/drawing/2014/main" id="{0D8A4FE5-E6BD-48DE-8C10-0723DF327DD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73105" y="678415"/>
            <a:ext cx="1194190" cy="1194190"/>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a:extLst>
              <a:ext uri="{FF2B5EF4-FFF2-40B4-BE49-F238E27FC236}">
                <a16:creationId xmlns:a16="http://schemas.microsoft.com/office/drawing/2014/main" id="{B4390AC6-52D5-484E-9428-FA6B0278E6B5}"/>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l="65006" t="33313" r="449" b="41743"/>
          <a:stretch/>
        </p:blipFill>
        <p:spPr>
          <a:xfrm flipH="1">
            <a:off x="5472332" y="3688573"/>
            <a:ext cx="1317808" cy="636585"/>
          </a:xfrm>
          <a:prstGeom prst="rect">
            <a:avLst/>
          </a:prstGeom>
        </p:spPr>
      </p:pic>
      <p:sp>
        <p:nvSpPr>
          <p:cNvPr id="3" name="橢圓 2">
            <a:extLst>
              <a:ext uri="{FF2B5EF4-FFF2-40B4-BE49-F238E27FC236}">
                <a16:creationId xmlns:a16="http://schemas.microsoft.com/office/drawing/2014/main" id="{A10B89CA-2E48-4E3B-A4E9-35B228767A00}"/>
              </a:ext>
            </a:extLst>
          </p:cNvPr>
          <p:cNvSpPr>
            <a:spLocks noChangeAspect="1"/>
          </p:cNvSpPr>
          <p:nvPr/>
        </p:nvSpPr>
        <p:spPr>
          <a:xfrm>
            <a:off x="5169167" y="3658466"/>
            <a:ext cx="684000" cy="6839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pic>
        <p:nvPicPr>
          <p:cNvPr id="4" name="圖片 3">
            <a:extLst>
              <a:ext uri="{FF2B5EF4-FFF2-40B4-BE49-F238E27FC236}">
                <a16:creationId xmlns:a16="http://schemas.microsoft.com/office/drawing/2014/main" id="{2FA4145A-ABE9-4D6C-9369-7306B7311CB0}"/>
              </a:ext>
            </a:extLst>
          </p:cNvPr>
          <p:cNvPicPr>
            <a:picLocks noChangeAspect="1"/>
          </p:cNvPicPr>
          <p:nvPr/>
        </p:nvPicPr>
        <p:blipFill rotWithShape="1">
          <a:blip r:embed="rId16"/>
          <a:srcRect t="3149" r="9735"/>
          <a:stretch/>
        </p:blipFill>
        <p:spPr>
          <a:xfrm flipH="1">
            <a:off x="7768514" y="3612398"/>
            <a:ext cx="1126614" cy="865080"/>
          </a:xfrm>
          <a:prstGeom prst="rect">
            <a:avLst/>
          </a:prstGeom>
        </p:spPr>
      </p:pic>
      <p:sp>
        <p:nvSpPr>
          <p:cNvPr id="5" name="矩形 4">
            <a:extLst>
              <a:ext uri="{FF2B5EF4-FFF2-40B4-BE49-F238E27FC236}">
                <a16:creationId xmlns:a16="http://schemas.microsoft.com/office/drawing/2014/main" id="{8DFD471F-F3C7-47DF-BFD9-83889EB0AC5D}"/>
              </a:ext>
            </a:extLst>
          </p:cNvPr>
          <p:cNvSpPr/>
          <p:nvPr/>
        </p:nvSpPr>
        <p:spPr>
          <a:xfrm>
            <a:off x="323528" y="569046"/>
            <a:ext cx="4572000" cy="1912447"/>
          </a:xfrm>
          <a:prstGeom prst="rect">
            <a:avLst/>
          </a:prstGeom>
        </p:spPr>
        <p:txBody>
          <a:bodyPr>
            <a:spAutoFit/>
          </a:bodyPr>
          <a:lstStyle/>
          <a:p>
            <a:pPr marL="269875" lvl="0" indent="-269875" defTabSz="685800">
              <a:lnSpc>
                <a:spcPct val="120000"/>
              </a:lnSpc>
              <a:buClr>
                <a:srgbClr val="9966FF"/>
              </a:buClr>
              <a:buSzPct val="100000"/>
            </a:pPr>
            <a:r>
              <a:rPr lang="zh-TW" altLang="en-US" sz="2000" b="1" dirty="0">
                <a:solidFill>
                  <a:prstClr val="black"/>
                </a:solidFill>
                <a:latin typeface="微軟正黑體"/>
                <a:cs typeface="Arial Unicode MS" pitchFamily="34" charset="-120"/>
              </a:rPr>
              <a:t>通用</a:t>
            </a:r>
            <a:r>
              <a:rPr lang="en-US" altLang="zh-TW" sz="2000" b="1" dirty="0">
                <a:solidFill>
                  <a:prstClr val="black"/>
                </a:solidFill>
                <a:latin typeface="微軟正黑體"/>
                <a:cs typeface="Arial Unicode MS" pitchFamily="34" charset="-120"/>
              </a:rPr>
              <a:t>:</a:t>
            </a:r>
          </a:p>
          <a:p>
            <a:pPr lvl="0" defTabSz="685800">
              <a:lnSpc>
                <a:spcPct val="120000"/>
              </a:lnSpc>
              <a:buClr>
                <a:srgbClr val="9966FF"/>
              </a:buClr>
              <a:buSzPct val="100000"/>
            </a:pPr>
            <a:r>
              <a:rPr lang="en-US" altLang="zh-TW" sz="2000" b="1" dirty="0">
                <a:solidFill>
                  <a:prstClr val="black"/>
                </a:solidFill>
                <a:latin typeface="微軟正黑體"/>
                <a:cs typeface="Arial Unicode MS" pitchFamily="34" charset="-120"/>
              </a:rPr>
              <a:t>1.</a:t>
            </a:r>
            <a:r>
              <a:rPr lang="zh-TW" altLang="en-US" sz="2000" b="1" dirty="0">
                <a:solidFill>
                  <a:prstClr val="black"/>
                </a:solidFill>
                <a:latin typeface="微軟正黑體"/>
                <a:cs typeface="Arial Unicode MS" pitchFamily="34" charset="-120"/>
              </a:rPr>
              <a:t> 磁場線圈組</a:t>
            </a:r>
            <a:r>
              <a:rPr lang="en-US" altLang="zh-TW" sz="2000" b="1" dirty="0">
                <a:solidFill>
                  <a:prstClr val="black"/>
                </a:solidFill>
                <a:latin typeface="微軟正黑體"/>
                <a:cs typeface="Arial Unicode MS" pitchFamily="34" charset="-120"/>
              </a:rPr>
              <a:t>(</a:t>
            </a:r>
            <a:r>
              <a:rPr lang="zh-TW" altLang="en-US" sz="2000" b="1" dirty="0">
                <a:solidFill>
                  <a:prstClr val="black"/>
                </a:solidFill>
                <a:latin typeface="微軟正黑體"/>
                <a:cs typeface="Arial Unicode MS" pitchFamily="34" charset="-120"/>
              </a:rPr>
              <a:t>含座</a:t>
            </a:r>
            <a:r>
              <a:rPr lang="en-US" altLang="zh-TW" sz="2000" b="1" dirty="0">
                <a:solidFill>
                  <a:prstClr val="black"/>
                </a:solidFill>
                <a:latin typeface="微軟正黑體"/>
                <a:cs typeface="Arial Unicode MS" pitchFamily="34" charset="-120"/>
              </a:rPr>
              <a:t>) </a:t>
            </a:r>
          </a:p>
          <a:p>
            <a:pPr lvl="0" defTabSz="685800">
              <a:lnSpc>
                <a:spcPct val="120000"/>
              </a:lnSpc>
              <a:buClr>
                <a:srgbClr val="9966FF"/>
              </a:buClr>
              <a:buSzPct val="100000"/>
            </a:pPr>
            <a:r>
              <a:rPr lang="en-US" altLang="zh-TW" sz="2000" b="1" dirty="0">
                <a:solidFill>
                  <a:prstClr val="black"/>
                </a:solidFill>
                <a:latin typeface="微軟正黑體"/>
                <a:cs typeface="Arial Unicode MS" pitchFamily="34" charset="-120"/>
              </a:rPr>
              <a:t>2.</a:t>
            </a:r>
            <a:r>
              <a:rPr lang="zh-TW" altLang="en-US" sz="2000" b="1" dirty="0">
                <a:solidFill>
                  <a:prstClr val="black"/>
                </a:solidFill>
                <a:latin typeface="微軟正黑體"/>
                <a:cs typeface="Arial Unicode MS" pitchFamily="34" charset="-120"/>
              </a:rPr>
              <a:t> 探測組件用支架</a:t>
            </a:r>
            <a:endParaRPr lang="en-US" altLang="zh-TW" sz="2000" b="1" dirty="0">
              <a:solidFill>
                <a:prstClr val="black"/>
              </a:solidFill>
              <a:latin typeface="微軟正黑體"/>
              <a:cs typeface="Arial Unicode MS" pitchFamily="34" charset="-120"/>
            </a:endParaRPr>
          </a:p>
          <a:p>
            <a:pPr lvl="0" defTabSz="685800">
              <a:lnSpc>
                <a:spcPct val="120000"/>
              </a:lnSpc>
              <a:buClr>
                <a:srgbClr val="9966FF"/>
              </a:buClr>
              <a:buSzPct val="100000"/>
            </a:pPr>
            <a:r>
              <a:rPr lang="en-US" altLang="zh-TW" sz="2000" b="1" dirty="0">
                <a:solidFill>
                  <a:prstClr val="black"/>
                </a:solidFill>
                <a:latin typeface="微軟正黑體"/>
                <a:cs typeface="Arial Unicode MS" pitchFamily="34" charset="-120"/>
              </a:rPr>
              <a:t>3. </a:t>
            </a:r>
            <a:r>
              <a:rPr lang="zh-TW" altLang="en-US" sz="2000" b="1" dirty="0">
                <a:solidFill>
                  <a:prstClr val="black"/>
                </a:solidFill>
                <a:latin typeface="微軟正黑體"/>
                <a:cs typeface="Arial Unicode MS" pitchFamily="34" charset="-120"/>
              </a:rPr>
              <a:t>可堆疊香蕉接頭導線三條</a:t>
            </a:r>
            <a:endParaRPr lang="en-US" altLang="zh-TW" sz="2000" b="1" dirty="0">
              <a:solidFill>
                <a:prstClr val="black"/>
              </a:solidFill>
              <a:latin typeface="微軟正黑體"/>
              <a:cs typeface="Arial Unicode MS" pitchFamily="34" charset="-120"/>
            </a:endParaRPr>
          </a:p>
          <a:p>
            <a:pPr lvl="0" defTabSz="685800">
              <a:lnSpc>
                <a:spcPct val="120000"/>
              </a:lnSpc>
              <a:buClr>
                <a:srgbClr val="9966FF"/>
              </a:buClr>
              <a:buSzPct val="100000"/>
            </a:pPr>
            <a:r>
              <a:rPr lang="en-US" altLang="zh-TW" sz="2000" b="1" dirty="0">
                <a:solidFill>
                  <a:prstClr val="black"/>
                </a:solidFill>
                <a:latin typeface="微軟正黑體"/>
                <a:cs typeface="Arial Unicode MS" pitchFamily="34" charset="-120"/>
              </a:rPr>
              <a:t>4. 100cm</a:t>
            </a:r>
            <a:r>
              <a:rPr lang="zh-TW" altLang="en-US" sz="2000" b="1" dirty="0">
                <a:solidFill>
                  <a:prstClr val="black"/>
                </a:solidFill>
                <a:latin typeface="微軟正黑體"/>
                <a:cs typeface="Arial Unicode MS" pitchFamily="34" charset="-120"/>
              </a:rPr>
              <a:t>長尺</a:t>
            </a:r>
            <a:endParaRPr lang="zh-TW" altLang="en-US" sz="2000" dirty="0"/>
          </a:p>
        </p:txBody>
      </p:sp>
      <p:pic>
        <p:nvPicPr>
          <p:cNvPr id="26" name="圖片 25">
            <a:extLst>
              <a:ext uri="{FF2B5EF4-FFF2-40B4-BE49-F238E27FC236}">
                <a16:creationId xmlns:a16="http://schemas.microsoft.com/office/drawing/2014/main" id="{D60A72ED-69F5-4534-8825-9BAC57F25D1A}"/>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387" b="93821" l="9716" r="92299">
                        <a14:foregroundMark x1="17180" y1="93821" x2="48104" y2="88272"/>
                        <a14:foregroundMark x1="48104" y1="88272" x2="55332" y2="88903"/>
                        <a14:foregroundMark x1="11256" y1="57503" x2="11730" y2="65069"/>
                        <a14:foregroundMark x1="11019" y1="56368" x2="10427" y2="58890"/>
                        <a14:foregroundMark x1="10900" y1="58386" x2="10900" y2="60277"/>
                        <a14:foregroundMark x1="10545" y1="58638" x2="10308" y2="59142"/>
                        <a14:foregroundMark x1="10071" y1="57251" x2="11374" y2="65952"/>
                        <a14:foregroundMark x1="10900" y1="71501" x2="10308" y2="81337"/>
                        <a14:foregroundMark x1="10308" y1="81337" x2="10308" y2="80958"/>
                        <a14:foregroundMark x1="9716" y1="57629" x2="10427" y2="61917"/>
                        <a14:foregroundMark x1="10071" y1="58764" x2="10071" y2="65322"/>
                        <a14:foregroundMark x1="83175" y1="63304" x2="91469" y2="58134"/>
                        <a14:foregroundMark x1="91469" y1="58134" x2="94550" y2="48802"/>
                        <a14:foregroundMark x1="94550" y1="48802" x2="94194" y2="38209"/>
                        <a14:foregroundMark x1="94194" y1="38209" x2="88744" y2="29634"/>
                        <a14:foregroundMark x1="71306" y1="23971" x2="42536" y2="14628"/>
                        <a14:foregroundMark x1="72436" y1="24338" x2="71951" y2="24180"/>
                        <a14:foregroundMark x1="79518" y1="26639" x2="79131" y2="26513"/>
                        <a14:foregroundMark x1="88744" y1="29634" x2="80216" y2="26865"/>
                        <a14:foregroundMark x1="42536" y1="14628" x2="38152" y2="8575"/>
                        <a14:foregroundMark x1="92062" y1="37579" x2="94787" y2="47415"/>
                        <a14:foregroundMark x1="94787" y1="47415" x2="92299" y2="57251"/>
                        <a14:foregroundMark x1="92299" y1="57251" x2="91943" y2="57251"/>
                        <a14:foregroundMark x1="36493" y1="1387" x2="37678" y2="8071"/>
                        <a14:foregroundMark x1="75948" y1="26482" x2="76185" y2="26734"/>
                        <a14:foregroundMark x1="76659" y1="26734" x2="77133" y2="27364"/>
                        <a14:foregroundMark x1="77370" y1="27112" x2="78081" y2="27491"/>
                        <a14:foregroundMark x1="69194" y1="25221" x2="71801" y2="25473"/>
                        <a14:foregroundMark x1="68128" y1="24842" x2="68957" y2="25095"/>
                        <a14:foregroundMark x1="82583" y1="28752" x2="85190" y2="29004"/>
                        <a14:foregroundMark x1="82701" y1="29004" x2="80687" y2="28752"/>
                        <a14:foregroundMark x1="55806" y1="19672" x2="58175" y2="20303"/>
                        <a14:foregroundMark x1="55450" y1="19420" x2="56043" y2="20050"/>
                        <a14:foregroundMark x1="55806" y1="20303" x2="55095" y2="19546"/>
                        <a14:foregroundMark x1="48934" y1="15259" x2="49763" y2="15511"/>
                        <a14:backgroundMark x1="77787" y1="25395" x2="78625" y2="25634"/>
                        <a14:backgroundMark x1="74526" y1="24464" x2="77385" y2="25280"/>
                        <a14:backgroundMark x1="78318" y1="26734" x2="79147" y2="26482"/>
                        <a14:backgroundMark x1="72567" y1="24266" x2="74408" y2="2484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 t="29622" r="-5787"/>
          <a:stretch/>
        </p:blipFill>
        <p:spPr>
          <a:xfrm>
            <a:off x="7709242" y="2270795"/>
            <a:ext cx="1194191" cy="745698"/>
          </a:xfrm>
          <a:prstGeom prst="rect">
            <a:avLst/>
          </a:prstGeom>
        </p:spPr>
      </p:pic>
      <p:sp>
        <p:nvSpPr>
          <p:cNvPr id="27" name="矩形 26">
            <a:extLst>
              <a:ext uri="{FF2B5EF4-FFF2-40B4-BE49-F238E27FC236}">
                <a16:creationId xmlns:a16="http://schemas.microsoft.com/office/drawing/2014/main" id="{88F6716A-ECB9-4D95-A1BD-BDCBC566F201}"/>
              </a:ext>
            </a:extLst>
          </p:cNvPr>
          <p:cNvSpPr/>
          <p:nvPr/>
        </p:nvSpPr>
        <p:spPr>
          <a:xfrm>
            <a:off x="7237884" y="1855878"/>
            <a:ext cx="521539" cy="400110"/>
          </a:xfrm>
          <a:prstGeom prst="rect">
            <a:avLst/>
          </a:prstGeom>
        </p:spPr>
        <p:txBody>
          <a:bodyPr wrap="square">
            <a:spAutoFit/>
          </a:bodyPr>
          <a:lstStyle/>
          <a:p>
            <a:pPr algn="ctr"/>
            <a:r>
              <a:rPr lang="en-US" altLang="zh-TW" sz="2000" dirty="0">
                <a:latin typeface="+mn-ea"/>
                <a:cs typeface="Times New Roman" pitchFamily="18" charset="0"/>
              </a:rPr>
              <a:t>7.</a:t>
            </a:r>
          </a:p>
        </p:txBody>
      </p:sp>
      <p:sp>
        <p:nvSpPr>
          <p:cNvPr id="23" name="矩形 22">
            <a:extLst>
              <a:ext uri="{FF2B5EF4-FFF2-40B4-BE49-F238E27FC236}">
                <a16:creationId xmlns:a16="http://schemas.microsoft.com/office/drawing/2014/main" id="{8B700305-D612-4706-B356-87CB90D45DD3}"/>
              </a:ext>
            </a:extLst>
          </p:cNvPr>
          <p:cNvSpPr/>
          <p:nvPr/>
        </p:nvSpPr>
        <p:spPr>
          <a:xfrm>
            <a:off x="7423630" y="3401678"/>
            <a:ext cx="684000" cy="400110"/>
          </a:xfrm>
          <a:prstGeom prst="rect">
            <a:avLst/>
          </a:prstGeom>
        </p:spPr>
        <p:txBody>
          <a:bodyPr wrap="square">
            <a:spAutoFit/>
          </a:bodyPr>
          <a:lstStyle/>
          <a:p>
            <a:pPr algn="ctr"/>
            <a:r>
              <a:rPr lang="en-US" altLang="zh-TW" sz="2000" dirty="0">
                <a:latin typeface="+mn-ea"/>
                <a:cs typeface="Times New Roman" pitchFamily="18" charset="0"/>
              </a:rPr>
              <a:t>11.</a:t>
            </a:r>
          </a:p>
        </p:txBody>
      </p:sp>
    </p:spTree>
    <p:extLst>
      <p:ext uri="{BB962C8B-B14F-4D97-AF65-F5344CB8AC3E}">
        <p14:creationId xmlns:p14="http://schemas.microsoft.com/office/powerpoint/2010/main" val="2665303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a:extLst>
              <a:ext uri="{FF2B5EF4-FFF2-40B4-BE49-F238E27FC236}">
                <a16:creationId xmlns:a16="http://schemas.microsoft.com/office/drawing/2014/main" id="{C20FFE1E-0CA7-4D9C-87B1-58A1F301C6A6}"/>
              </a:ext>
            </a:extLst>
          </p:cNvPr>
          <p:cNvSpPr>
            <a:spLocks noGrp="1"/>
          </p:cNvSpPr>
          <p:nvPr>
            <p:ph type="title"/>
          </p:nvPr>
        </p:nvSpPr>
        <p:spPr>
          <a:xfrm>
            <a:off x="611560" y="81167"/>
            <a:ext cx="8390934" cy="587840"/>
          </a:xfrm>
          <a:solidFill>
            <a:schemeClr val="bg1"/>
          </a:solidFill>
        </p:spPr>
        <p:txBody>
          <a:bodyPr/>
          <a:lstStyle/>
          <a:p>
            <a:pPr>
              <a:lnSpc>
                <a:spcPct val="120000"/>
              </a:lnSpc>
            </a:pPr>
            <a:r>
              <a:rPr kumimoji="1" lang="zh-TW" altLang="en-US" sz="4000" dirty="0">
                <a:latin typeface="+mn-ea"/>
              </a:rPr>
              <a:t>利用</a:t>
            </a:r>
            <a:r>
              <a:rPr kumimoji="1" lang="en-US" altLang="zh-TW" sz="4000" dirty="0">
                <a:latin typeface="+mn-ea"/>
              </a:rPr>
              <a:t>Arduino </a:t>
            </a:r>
            <a:r>
              <a:rPr kumimoji="1" lang="zh-TW" altLang="en-US" sz="4000" dirty="0">
                <a:latin typeface="+mn-ea"/>
              </a:rPr>
              <a:t>進行</a:t>
            </a:r>
            <a:r>
              <a:rPr kumimoji="1" lang="en-US" altLang="zh-TW" sz="4000" dirty="0">
                <a:latin typeface="+mn-ea"/>
              </a:rPr>
              <a:t>Helmholtz</a:t>
            </a:r>
            <a:r>
              <a:rPr kumimoji="1" lang="zh-TW" altLang="en-US" sz="4000" dirty="0">
                <a:latin typeface="+mn-ea"/>
              </a:rPr>
              <a:t>實驗</a:t>
            </a:r>
            <a:endParaRPr kumimoji="1" lang="zh-TW" altLang="en-US" sz="4000" dirty="0">
              <a:latin typeface="標楷體" panose="03000509000000000000" pitchFamily="65" charset="-120"/>
              <a:ea typeface="標楷體" panose="03000509000000000000" pitchFamily="65" charset="-120"/>
            </a:endParaRPr>
          </a:p>
        </p:txBody>
      </p:sp>
      <p:sp>
        <p:nvSpPr>
          <p:cNvPr id="2" name="矩形 1">
            <a:extLst>
              <a:ext uri="{FF2B5EF4-FFF2-40B4-BE49-F238E27FC236}">
                <a16:creationId xmlns:a16="http://schemas.microsoft.com/office/drawing/2014/main" id="{94FD02F9-29E9-47F8-BDE9-78DF860D40E1}"/>
              </a:ext>
            </a:extLst>
          </p:cNvPr>
          <p:cNvSpPr/>
          <p:nvPr/>
        </p:nvSpPr>
        <p:spPr>
          <a:xfrm>
            <a:off x="2838644" y="496750"/>
            <a:ext cx="184731" cy="461665"/>
          </a:xfrm>
          <a:prstGeom prst="rect">
            <a:avLst/>
          </a:prstGeom>
        </p:spPr>
        <p:txBody>
          <a:bodyPr wrap="none">
            <a:spAutoFit/>
          </a:bodyPr>
          <a:lstStyle/>
          <a:p>
            <a:endParaRPr lang="zh-TW" altLang="en-US" sz="24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1C4021CC-8ACD-4AFA-93FA-A4CE37AD088B}"/>
              </a:ext>
            </a:extLst>
          </p:cNvPr>
          <p:cNvSpPr/>
          <p:nvPr/>
        </p:nvSpPr>
        <p:spPr>
          <a:xfrm>
            <a:off x="313130" y="661197"/>
            <a:ext cx="1866217" cy="461665"/>
          </a:xfrm>
          <a:prstGeom prst="rect">
            <a:avLst/>
          </a:prstGeom>
        </p:spPr>
        <p:txBody>
          <a:bodyPr wrap="none">
            <a:spAutoFit/>
          </a:bodyPr>
          <a:lstStyle/>
          <a:p>
            <a:r>
              <a:rPr kumimoji="1" lang="en-US" altLang="zh-TW" sz="2400" dirty="0">
                <a:latin typeface="微軟正黑體" panose="020B0604030504040204" pitchFamily="34" charset="-120"/>
                <a:ea typeface="微軟正黑體" panose="020B0604030504040204" pitchFamily="34" charset="-120"/>
              </a:rPr>
              <a:t>Conclusion:</a:t>
            </a:r>
            <a:endParaRPr lang="zh-TW" altLang="en-US" sz="2400"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E229A371-FAD5-417E-A668-6BBB6C886E58}"/>
              </a:ext>
            </a:extLst>
          </p:cNvPr>
          <p:cNvSpPr/>
          <p:nvPr/>
        </p:nvSpPr>
        <p:spPr>
          <a:xfrm>
            <a:off x="313130" y="1152579"/>
            <a:ext cx="8142138" cy="4348755"/>
          </a:xfrm>
          <a:prstGeom prst="rect">
            <a:avLst/>
          </a:prstGeom>
        </p:spPr>
        <p:txBody>
          <a:bodyPr wrap="square">
            <a:spAutoFit/>
          </a:bodyPr>
          <a:lstStyle/>
          <a:p>
            <a:pPr marL="87313" lvl="0" indent="-87313" defTabSz="685800">
              <a:lnSpc>
                <a:spcPct val="120000"/>
              </a:lnSpc>
              <a:spcBef>
                <a:spcPts val="900"/>
              </a:spcBef>
              <a:buClr>
                <a:srgbClr val="9966FF"/>
              </a:buClr>
              <a:buSzPct val="100000"/>
              <a:buFont typeface="Arial"/>
              <a:buChar char="•"/>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在量測時，不需每移動一個距離停下來測試一次，可直接從起點移到終點，</a:t>
            </a:r>
            <a:r>
              <a:rPr kumimoji="1" lang="en-US" altLang="zh-TW" sz="2400" b="1" dirty="0">
                <a:solidFill>
                  <a:prstClr val="black"/>
                </a:solidFill>
                <a:latin typeface="微軟正黑體" panose="020B0604030504040204" pitchFamily="34" charset="-120"/>
                <a:ea typeface="微軟正黑體" panose="020B0604030504040204" pitchFamily="34" charset="-120"/>
              </a:rPr>
              <a:t>Arduino </a:t>
            </a:r>
            <a:r>
              <a:rPr kumimoji="1" lang="zh-TW" altLang="en-US" sz="2400" b="1" dirty="0">
                <a:solidFill>
                  <a:prstClr val="black"/>
                </a:solidFill>
                <a:latin typeface="微軟正黑體" panose="020B0604030504040204" pitchFamily="34" charset="-120"/>
                <a:ea typeface="微軟正黑體" panose="020B0604030504040204" pitchFamily="34" charset="-120"/>
              </a:rPr>
              <a:t>會直接把過程中的所有數據，以</a:t>
            </a:r>
            <a:r>
              <a:rPr kumimoji="1" lang="en-US" altLang="zh-TW" sz="2400" b="1" dirty="0">
                <a:solidFill>
                  <a:prstClr val="black"/>
                </a:solidFill>
                <a:latin typeface="微軟正黑體" panose="020B0604030504040204" pitchFamily="34" charset="-120"/>
                <a:ea typeface="微軟正黑體" panose="020B0604030504040204" pitchFamily="34" charset="-120"/>
              </a:rPr>
              <a:t>10Hz</a:t>
            </a:r>
            <a:r>
              <a:rPr kumimoji="1" lang="zh-TW" altLang="en-US" sz="2400" b="1" dirty="0">
                <a:solidFill>
                  <a:prstClr val="black"/>
                </a:solidFill>
                <a:latin typeface="微軟正黑體" panose="020B0604030504040204" pitchFamily="34" charset="-120"/>
                <a:ea typeface="微軟正黑體" panose="020B0604030504040204" pitchFamily="34" charset="-120"/>
              </a:rPr>
              <a:t>的頻率紀錄下來！總紀錄數據時間約</a:t>
            </a:r>
            <a:r>
              <a:rPr kumimoji="1" lang="en-US" altLang="zh-TW" sz="2400" b="1" dirty="0">
                <a:solidFill>
                  <a:prstClr val="black"/>
                </a:solidFill>
                <a:latin typeface="微軟正黑體" panose="020B0604030504040204" pitchFamily="34" charset="-120"/>
                <a:ea typeface="微軟正黑體" panose="020B0604030504040204" pitchFamily="34" charset="-120"/>
              </a:rPr>
              <a:t>5s</a:t>
            </a:r>
          </a:p>
          <a:p>
            <a:pPr lvl="0" defTabSz="685800">
              <a:lnSpc>
                <a:spcPct val="120000"/>
              </a:lnSpc>
              <a:spcBef>
                <a:spcPts val="900"/>
              </a:spcBef>
              <a:buClr>
                <a:srgbClr val="9966FF"/>
              </a:buClr>
              <a:buSzPct val="100000"/>
              <a:buFont typeface="Arial"/>
              <a:buChar char="•"/>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進行此實驗，學生必須安裝兩個軟體（均為免費軟體）</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marL="150019" lvl="1" defTabSz="685800">
              <a:lnSpc>
                <a:spcPct val="120000"/>
              </a:lnSpc>
              <a:spcBef>
                <a:spcPts val="150"/>
              </a:spcBef>
              <a:buClr>
                <a:srgbClr val="9966FF"/>
              </a:buClr>
              <a:buFont typeface="Arial"/>
              <a:buChar char="•"/>
              <a:defRPr/>
            </a:pPr>
            <a:r>
              <a:rPr kumimoji="1" lang="en-US" altLang="zh-TW" sz="2400" b="1" dirty="0">
                <a:latin typeface="微軟正黑體" panose="020B0604030504040204" pitchFamily="34" charset="-120"/>
                <a:ea typeface="微軟正黑體" panose="020B0604030504040204" pitchFamily="34" charset="-120"/>
              </a:rPr>
              <a:t>Arduino Uno </a:t>
            </a:r>
            <a:r>
              <a:rPr kumimoji="1" lang="zh-TW" altLang="en-US" sz="2400" b="1" dirty="0">
                <a:latin typeface="微軟正黑體" panose="020B0604030504040204" pitchFamily="34" charset="-120"/>
                <a:ea typeface="微軟正黑體" panose="020B0604030504040204" pitchFamily="34" charset="-120"/>
              </a:rPr>
              <a:t>驅動程式</a:t>
            </a:r>
            <a:endParaRPr kumimoji="1" lang="en-US" altLang="zh-TW" sz="2400" b="1" dirty="0">
              <a:latin typeface="微軟正黑體" panose="020B0604030504040204" pitchFamily="34" charset="-120"/>
              <a:ea typeface="微軟正黑體" panose="020B0604030504040204" pitchFamily="34" charset="-120"/>
            </a:endParaRPr>
          </a:p>
          <a:p>
            <a:pPr marL="150019" lvl="1" defTabSz="685800">
              <a:lnSpc>
                <a:spcPct val="120000"/>
              </a:lnSpc>
              <a:spcBef>
                <a:spcPts val="150"/>
              </a:spcBef>
              <a:buClr>
                <a:srgbClr val="9966FF"/>
              </a:buClr>
              <a:buFont typeface="Arial"/>
              <a:buChar char="•"/>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終端機軟體</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marL="288036" lvl="2" defTabSz="685800">
              <a:lnSpc>
                <a:spcPct val="120000"/>
              </a:lnSpc>
              <a:spcBef>
                <a:spcPts val="150"/>
              </a:spcBef>
              <a:buClr>
                <a:srgbClr val="9966FF"/>
              </a:buClr>
              <a:buFont typeface="Arial"/>
              <a:buChar char="•"/>
              <a:defRPr/>
            </a:pPr>
            <a:r>
              <a:rPr kumimoji="1" lang="en-US" altLang="zh-TW" sz="2400" b="1" dirty="0">
                <a:solidFill>
                  <a:prstClr val="black"/>
                </a:solidFill>
                <a:latin typeface="微軟正黑體" panose="020B0604030504040204" pitchFamily="34" charset="-120"/>
                <a:ea typeface="微軟正黑體" panose="020B0604030504040204" pitchFamily="34" charset="-120"/>
              </a:rPr>
              <a:t> </a:t>
            </a:r>
            <a:r>
              <a:rPr kumimoji="1" lang="en-US" altLang="zh-TW" sz="2400" b="1" dirty="0" err="1">
                <a:solidFill>
                  <a:prstClr val="black"/>
                </a:solidFill>
                <a:latin typeface="微軟正黑體" panose="020B0604030504040204" pitchFamily="34" charset="-120"/>
                <a:ea typeface="微軟正黑體" panose="020B0604030504040204" pitchFamily="34" charset="-120"/>
              </a:rPr>
              <a:t>CoolTerm</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lvl="0" defTabSz="685800">
              <a:lnSpc>
                <a:spcPct val="120000"/>
              </a:lnSpc>
              <a:spcBef>
                <a:spcPts val="900"/>
              </a:spcBef>
              <a:buClr>
                <a:srgbClr val="9966FF"/>
              </a:buClr>
              <a:buSzPct val="100000"/>
              <a:buFont typeface="Arial"/>
              <a:buChar char="•"/>
              <a:defRPr/>
            </a:pPr>
            <a:r>
              <a:rPr kumimoji="1" lang="en-US" altLang="zh-TW" sz="2400" b="1" dirty="0">
                <a:solidFill>
                  <a:prstClr val="white">
                    <a:lumMod val="65000"/>
                  </a:prstClr>
                </a:solidFill>
                <a:latin typeface="微軟正黑體" panose="020B0604030504040204" pitchFamily="34" charset="-120"/>
                <a:ea typeface="微軟正黑體" panose="020B0604030504040204" pitchFamily="34" charset="-120"/>
              </a:rPr>
              <a:t>Hall Sensor </a:t>
            </a:r>
            <a:r>
              <a:rPr kumimoji="1" lang="zh-TW" altLang="en-US" sz="2400" b="1" dirty="0">
                <a:solidFill>
                  <a:prstClr val="white">
                    <a:lumMod val="65000"/>
                  </a:prstClr>
                </a:solidFill>
                <a:latin typeface="微軟正黑體" panose="020B0604030504040204" pitchFamily="34" charset="-120"/>
                <a:ea typeface="微軟正黑體" panose="020B0604030504040204" pitchFamily="34" charset="-120"/>
              </a:rPr>
              <a:t>的輸出為 </a:t>
            </a:r>
            <a:r>
              <a:rPr kumimoji="1" lang="en-US" altLang="zh-TW" sz="2400" b="1" dirty="0">
                <a:solidFill>
                  <a:prstClr val="white">
                    <a:lumMod val="65000"/>
                  </a:prstClr>
                </a:solidFill>
                <a:latin typeface="微軟正黑體" panose="020B0604030504040204" pitchFamily="34" charset="-120"/>
                <a:ea typeface="微軟正黑體" panose="020B0604030504040204" pitchFamily="34" charset="-120"/>
              </a:rPr>
              <a:t>2.5mV/G, </a:t>
            </a:r>
            <a:r>
              <a:rPr kumimoji="1" lang="zh-TW" altLang="en-US" sz="2400" b="1" dirty="0">
                <a:solidFill>
                  <a:prstClr val="white">
                    <a:lumMod val="65000"/>
                  </a:prstClr>
                </a:solidFill>
                <a:latin typeface="微軟正黑體" panose="020B0604030504040204" pitchFamily="34" charset="-120"/>
                <a:ea typeface="微軟正黑體" panose="020B0604030504040204" pitchFamily="34" charset="-120"/>
              </a:rPr>
              <a:t>解析度不足，換另一款感測器放大信號</a:t>
            </a:r>
          </a:p>
        </p:txBody>
      </p:sp>
      <p:sp>
        <p:nvSpPr>
          <p:cNvPr id="6" name="矩形 5">
            <a:extLst>
              <a:ext uri="{FF2B5EF4-FFF2-40B4-BE49-F238E27FC236}">
                <a16:creationId xmlns:a16="http://schemas.microsoft.com/office/drawing/2014/main" id="{98430F47-DACD-4A92-A555-A5C4B1D68159}"/>
              </a:ext>
            </a:extLst>
          </p:cNvPr>
          <p:cNvSpPr/>
          <p:nvPr/>
        </p:nvSpPr>
        <p:spPr>
          <a:xfrm>
            <a:off x="313130" y="5466209"/>
            <a:ext cx="8517740" cy="1391791"/>
          </a:xfrm>
          <a:prstGeom prst="rect">
            <a:avLst/>
          </a:prstGeom>
        </p:spPr>
        <p:txBody>
          <a:bodyPr wrap="square">
            <a:spAutoFit/>
          </a:bodyPr>
          <a:lstStyle/>
          <a:p>
            <a:pPr marL="712788" lvl="0" indent="-712788" defTabSz="685800">
              <a:lnSpc>
                <a:spcPct val="120000"/>
              </a:lnSpc>
              <a:spcBef>
                <a:spcPts val="1200"/>
              </a:spcBef>
              <a:buClr>
                <a:srgbClr val="9966FF"/>
              </a:buClr>
              <a:buSzPct val="100000"/>
            </a:pPr>
            <a:r>
              <a:rPr lang="en-US" altLang="zh-TW" b="1" dirty="0">
                <a:solidFill>
                  <a:prstClr val="black"/>
                </a:solidFill>
                <a:latin typeface="微軟正黑體"/>
                <a:cs typeface="Times New Roman" panose="02020603050405020304" pitchFamily="18" charset="0"/>
              </a:rPr>
              <a:t>Note: </a:t>
            </a:r>
            <a:r>
              <a:rPr lang="zh-TW" altLang="en-US" b="1" dirty="0">
                <a:solidFill>
                  <a:prstClr val="black"/>
                </a:solidFill>
                <a:latin typeface="微軟正黑體"/>
                <a:cs typeface="Times New Roman" panose="02020603050405020304" pitchFamily="18" charset="0"/>
              </a:rPr>
              <a:t>實驗用的</a:t>
            </a:r>
            <a:r>
              <a:rPr lang="en-US" altLang="zh-TW" b="1" dirty="0">
                <a:solidFill>
                  <a:prstClr val="black"/>
                </a:solidFill>
                <a:latin typeface="微軟正黑體"/>
                <a:cs typeface="Times New Roman" panose="02020603050405020304" pitchFamily="18" charset="0"/>
              </a:rPr>
              <a:t>Hall effect sensor</a:t>
            </a:r>
            <a:r>
              <a:rPr lang="zh-TW" altLang="en-US" b="1" dirty="0">
                <a:solidFill>
                  <a:prstClr val="black"/>
                </a:solidFill>
                <a:latin typeface="微軟正黑體"/>
                <a:cs typeface="Times New Roman" panose="02020603050405020304" pitchFamily="18" charset="0"/>
              </a:rPr>
              <a:t>靈敏度為</a:t>
            </a:r>
            <a:r>
              <a:rPr lang="en-US" altLang="zh-TW" b="1" dirty="0">
                <a:solidFill>
                  <a:prstClr val="black"/>
                </a:solidFill>
                <a:latin typeface="微軟正黑體"/>
                <a:cs typeface="Times New Roman" panose="02020603050405020304" pitchFamily="18" charset="0"/>
              </a:rPr>
              <a:t>8.3 mV/Gauss</a:t>
            </a:r>
            <a:r>
              <a:rPr lang="zh-TW" altLang="en-US" b="1" dirty="0">
                <a:solidFill>
                  <a:prstClr val="black"/>
                </a:solidFill>
                <a:latin typeface="微軟正黑體"/>
                <a:cs typeface="Times New Roman" panose="02020603050405020304" pitchFamily="18" charset="0"/>
              </a:rPr>
              <a:t>，而</a:t>
            </a:r>
            <a:r>
              <a:rPr lang="en-US" altLang="zh-TW" b="1" dirty="0">
                <a:solidFill>
                  <a:prstClr val="black"/>
                </a:solidFill>
                <a:latin typeface="微軟正黑體"/>
                <a:cs typeface="Times New Roman" panose="02020603050405020304" pitchFamily="18" charset="0"/>
              </a:rPr>
              <a:t>Arduino ADC (analog to digital convertor)</a:t>
            </a:r>
            <a:r>
              <a:rPr lang="zh-TW" altLang="en-US" b="1" dirty="0">
                <a:solidFill>
                  <a:prstClr val="black"/>
                </a:solidFill>
                <a:latin typeface="微軟正黑體"/>
                <a:cs typeface="Times New Roman" panose="02020603050405020304" pitchFamily="18" charset="0"/>
              </a:rPr>
              <a:t>的解析為</a:t>
            </a:r>
            <a:r>
              <a:rPr lang="en-US" altLang="zh-TW" b="1" dirty="0">
                <a:solidFill>
                  <a:prstClr val="black"/>
                </a:solidFill>
                <a:latin typeface="微軟正黑體"/>
                <a:cs typeface="Times New Roman" panose="02020603050405020304" pitchFamily="18" charset="0"/>
              </a:rPr>
              <a:t>5 V/1024=4.883 mV</a:t>
            </a:r>
            <a:r>
              <a:rPr lang="zh-TW" altLang="en-US" b="1" dirty="0">
                <a:solidFill>
                  <a:prstClr val="black"/>
                </a:solidFill>
                <a:latin typeface="微軟正黑體"/>
                <a:cs typeface="Times New Roman" panose="02020603050405020304" pitchFamily="18" charset="0"/>
              </a:rPr>
              <a:t>，也就是說磁場的解析為</a:t>
            </a:r>
            <a:r>
              <a:rPr lang="en-US" altLang="zh-TW" b="1" dirty="0">
                <a:solidFill>
                  <a:prstClr val="black"/>
                </a:solidFill>
                <a:latin typeface="微軟正黑體"/>
                <a:cs typeface="Times New Roman" panose="02020603050405020304" pitchFamily="18" charset="0"/>
              </a:rPr>
              <a:t>0.5883 Gauss</a:t>
            </a:r>
            <a:r>
              <a:rPr lang="zh-TW" altLang="en-US" b="1" dirty="0">
                <a:solidFill>
                  <a:prstClr val="black"/>
                </a:solidFill>
                <a:latin typeface="微軟正黑體"/>
                <a:cs typeface="Times New Roman" panose="02020603050405020304" pitchFamily="18" charset="0"/>
              </a:rPr>
              <a:t>。例如：</a:t>
            </a:r>
            <a:r>
              <a:rPr lang="en-US" altLang="zh-TW" b="1" dirty="0">
                <a:solidFill>
                  <a:prstClr val="black"/>
                </a:solidFill>
                <a:latin typeface="微軟正黑體"/>
                <a:cs typeface="Times New Roman" panose="02020603050405020304" pitchFamily="18" charset="0"/>
              </a:rPr>
              <a:t>Arduino</a:t>
            </a:r>
            <a:r>
              <a:rPr lang="zh-TW" altLang="en-US" b="1" dirty="0">
                <a:solidFill>
                  <a:prstClr val="black"/>
                </a:solidFill>
                <a:latin typeface="微軟正黑體"/>
                <a:cs typeface="Times New Roman" panose="02020603050405020304" pitchFamily="18" charset="0"/>
              </a:rPr>
              <a:t>讀值輸出為</a:t>
            </a:r>
            <a:r>
              <a:rPr lang="en-US" altLang="zh-TW" b="1" dirty="0">
                <a:solidFill>
                  <a:prstClr val="black"/>
                </a:solidFill>
                <a:latin typeface="微軟正黑體"/>
                <a:cs typeface="Times New Roman" panose="02020603050405020304" pitchFamily="18" charset="0"/>
              </a:rPr>
              <a:t>40</a:t>
            </a:r>
            <a:r>
              <a:rPr lang="zh-TW" altLang="en-US" b="1" dirty="0">
                <a:solidFill>
                  <a:prstClr val="black"/>
                </a:solidFill>
                <a:latin typeface="微軟正黑體"/>
                <a:cs typeface="Times New Roman" panose="02020603050405020304" pitchFamily="18" charset="0"/>
              </a:rPr>
              <a:t>，對應的磁場為</a:t>
            </a:r>
            <a:r>
              <a:rPr lang="en-US" altLang="zh-TW" b="1" dirty="0">
                <a:solidFill>
                  <a:prstClr val="black"/>
                </a:solidFill>
                <a:latin typeface="微軟正黑體"/>
                <a:cs typeface="Times New Roman" panose="02020603050405020304" pitchFamily="18" charset="0"/>
              </a:rPr>
              <a:t>23.53 Gauss</a:t>
            </a:r>
            <a:r>
              <a:rPr lang="zh-TW" altLang="en-US" b="1" dirty="0">
                <a:solidFill>
                  <a:prstClr val="black"/>
                </a:solidFill>
                <a:latin typeface="微軟正黑體"/>
                <a:cs typeface="Times New Roman" panose="02020603050405020304" pitchFamily="18" charset="0"/>
              </a:rPr>
              <a:t>。</a:t>
            </a:r>
          </a:p>
        </p:txBody>
      </p:sp>
    </p:spTree>
    <p:extLst>
      <p:ext uri="{BB962C8B-B14F-4D97-AF65-F5344CB8AC3E}">
        <p14:creationId xmlns:p14="http://schemas.microsoft.com/office/powerpoint/2010/main" val="1121601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1CB215-439C-4F07-B374-A10C1F64852B}"/>
              </a:ext>
            </a:extLst>
          </p:cNvPr>
          <p:cNvSpPr>
            <a:spLocks noGrp="1"/>
          </p:cNvSpPr>
          <p:nvPr>
            <p:ph type="title"/>
          </p:nvPr>
        </p:nvSpPr>
        <p:spPr>
          <a:xfrm>
            <a:off x="204304" y="99045"/>
            <a:ext cx="8770264" cy="807840"/>
          </a:xfrm>
        </p:spPr>
        <p:txBody>
          <a:bodyPr/>
          <a:lstStyle/>
          <a:p>
            <a:r>
              <a:rPr lang="zh-TW" altLang="en-US" sz="3200" dirty="0"/>
              <a:t>單一線圈的磁場測量 </a:t>
            </a:r>
            <a:r>
              <a:rPr lang="en-US" altLang="zh-TW" sz="3200" dirty="0"/>
              <a:t>A. </a:t>
            </a:r>
            <a:r>
              <a:rPr lang="zh-TW" altLang="en-US" sz="3200" dirty="0"/>
              <a:t>直流量測 </a:t>
            </a:r>
            <a:r>
              <a:rPr lang="en-US" altLang="zh-TW" sz="3200" dirty="0"/>
              <a:t>with </a:t>
            </a:r>
            <a:r>
              <a:rPr lang="en-US" altLang="zh-TW" sz="3200" dirty="0" err="1"/>
              <a:t>Ardu</a:t>
            </a:r>
            <a:r>
              <a:rPr lang="en-US" altLang="zh-TW" sz="3200" dirty="0"/>
              <a:t>.</a:t>
            </a:r>
            <a:endParaRPr lang="zh-TW" altLang="en-US" sz="3200" dirty="0"/>
          </a:p>
        </p:txBody>
      </p:sp>
      <p:sp>
        <p:nvSpPr>
          <p:cNvPr id="3" name="矩形 2">
            <a:extLst>
              <a:ext uri="{FF2B5EF4-FFF2-40B4-BE49-F238E27FC236}">
                <a16:creationId xmlns:a16="http://schemas.microsoft.com/office/drawing/2014/main" id="{55C2DC85-2531-4042-A835-5E4309E4A2CA}"/>
              </a:ext>
            </a:extLst>
          </p:cNvPr>
          <p:cNvSpPr/>
          <p:nvPr/>
        </p:nvSpPr>
        <p:spPr>
          <a:xfrm>
            <a:off x="191908" y="906885"/>
            <a:ext cx="8795056" cy="5712974"/>
          </a:xfrm>
          <a:prstGeom prst="rect">
            <a:avLst/>
          </a:prstGeom>
          <a:solidFill>
            <a:srgbClr val="FFFFFF"/>
          </a:solidFill>
        </p:spPr>
        <p:txBody>
          <a:bodyPr wrap="square">
            <a:spAutoFit/>
          </a:bodyPr>
          <a:lstStyle/>
          <a:p>
            <a:pPr marL="357188" indent="-357188">
              <a:lnSpc>
                <a:spcPct val="120000"/>
              </a:lnSpc>
            </a:pPr>
            <a:r>
              <a:rPr lang="en-US" altLang="zh-TW" dirty="0">
                <a:latin typeface="+mn-ea"/>
              </a:rPr>
              <a:t>1. </a:t>
            </a:r>
            <a:r>
              <a:rPr lang="zh-TW" altLang="en-US" dirty="0">
                <a:latin typeface="+mn-ea"/>
              </a:rPr>
              <a:t>將一個場線圈固定在線圈基座上。將電流</a:t>
            </a:r>
            <a:r>
              <a:rPr lang="zh-TW" altLang="en-US" b="1" dirty="0">
                <a:solidFill>
                  <a:srgbClr val="FF0000"/>
                </a:solidFill>
                <a:latin typeface="+mn-ea"/>
              </a:rPr>
              <a:t>限流</a:t>
            </a:r>
            <a:r>
              <a:rPr lang="zh-TW" altLang="en-US" dirty="0">
                <a:latin typeface="+mn-ea"/>
              </a:rPr>
              <a:t>設在</a:t>
            </a:r>
            <a:r>
              <a:rPr lang="en-US" altLang="zh-TW" b="1" dirty="0">
                <a:solidFill>
                  <a:srgbClr val="FF0000"/>
                </a:solidFill>
                <a:latin typeface="+mn-ea"/>
              </a:rPr>
              <a:t>1.6 A</a:t>
            </a:r>
            <a:r>
              <a:rPr lang="zh-TW" altLang="en-US" dirty="0">
                <a:latin typeface="+mn-ea"/>
              </a:rPr>
              <a:t>。此時直流輸出為關閉。</a:t>
            </a:r>
            <a:endParaRPr lang="en-US" altLang="zh-TW" dirty="0">
              <a:latin typeface="+mn-ea"/>
            </a:endParaRPr>
          </a:p>
          <a:p>
            <a:pPr marL="357188" indent="-357188">
              <a:lnSpc>
                <a:spcPct val="120000"/>
              </a:lnSpc>
            </a:pPr>
            <a:r>
              <a:rPr lang="en-US" altLang="zh-TW" dirty="0">
                <a:latin typeface="+mn-ea"/>
              </a:rPr>
              <a:t>2.</a:t>
            </a:r>
            <a:r>
              <a:rPr lang="zh-TW" altLang="en-US" dirty="0">
                <a:latin typeface="+mn-ea"/>
              </a:rPr>
              <a:t> 將霍爾感應器架設在支桿</a:t>
            </a:r>
            <a:r>
              <a:rPr lang="en-US" altLang="zh-TW" dirty="0">
                <a:latin typeface="+mn-ea"/>
              </a:rPr>
              <a:t>(</a:t>
            </a:r>
            <a:r>
              <a:rPr lang="zh-TW" altLang="en-US" dirty="0">
                <a:latin typeface="+mn-ea"/>
              </a:rPr>
              <a:t>架</a:t>
            </a:r>
            <a:r>
              <a:rPr lang="en-US" altLang="zh-TW" dirty="0">
                <a:latin typeface="+mn-ea"/>
              </a:rPr>
              <a:t>)</a:t>
            </a:r>
            <a:r>
              <a:rPr lang="zh-TW" altLang="en-US" dirty="0">
                <a:latin typeface="+mn-ea"/>
              </a:rPr>
              <a:t>上，調整支撐桿 的高度與位置，以使霍爾磁場感應器對正線圈的中心點。 </a:t>
            </a:r>
            <a:endParaRPr lang="en-US" altLang="zh-TW" dirty="0">
              <a:latin typeface="+mn-ea"/>
            </a:endParaRPr>
          </a:p>
          <a:p>
            <a:pPr marL="357188" indent="-357188">
              <a:lnSpc>
                <a:spcPct val="120000"/>
              </a:lnSpc>
            </a:pPr>
            <a:r>
              <a:rPr lang="en-US" altLang="zh-TW" dirty="0">
                <a:latin typeface="+mn-ea"/>
              </a:rPr>
              <a:t>3. </a:t>
            </a:r>
            <a:r>
              <a:rPr lang="zh-TW" altLang="en-US" dirty="0">
                <a:latin typeface="+mn-ea"/>
              </a:rPr>
              <a:t>將</a:t>
            </a:r>
            <a:r>
              <a:rPr lang="en-US" altLang="zh-TW" dirty="0">
                <a:latin typeface="+mn-ea"/>
              </a:rPr>
              <a:t>Arduino </a:t>
            </a:r>
            <a:r>
              <a:rPr lang="zh-TW" altLang="en-US" dirty="0">
                <a:latin typeface="+mn-ea"/>
              </a:rPr>
              <a:t>及超音波測距器放置於三角架底部，並將超音波測距器正對線圈平台前方之白板。 </a:t>
            </a:r>
            <a:endParaRPr lang="en-US" altLang="zh-TW" dirty="0">
              <a:latin typeface="+mn-ea"/>
            </a:endParaRPr>
          </a:p>
          <a:p>
            <a:pPr marL="357188" indent="-357188">
              <a:lnSpc>
                <a:spcPct val="120000"/>
              </a:lnSpc>
            </a:pPr>
            <a:r>
              <a:rPr lang="en-US" altLang="zh-TW" dirty="0">
                <a:latin typeface="+mn-ea"/>
              </a:rPr>
              <a:t>4. </a:t>
            </a:r>
            <a:r>
              <a:rPr lang="zh-TW" altLang="en-US" dirty="0">
                <a:latin typeface="+mn-ea"/>
              </a:rPr>
              <a:t>將線圈平台至於距離霍爾感測器約</a:t>
            </a:r>
            <a:r>
              <a:rPr lang="en-US" altLang="zh-TW" b="1" dirty="0">
                <a:latin typeface="+mn-ea"/>
              </a:rPr>
              <a:t>10</a:t>
            </a:r>
            <a:r>
              <a:rPr lang="zh-TW" altLang="en-US" b="1" dirty="0">
                <a:latin typeface="+mn-ea"/>
              </a:rPr>
              <a:t>公分</a:t>
            </a:r>
            <a:r>
              <a:rPr lang="zh-TW" altLang="en-US" dirty="0">
                <a:latin typeface="+mn-ea"/>
              </a:rPr>
              <a:t>，將</a:t>
            </a:r>
            <a:r>
              <a:rPr lang="en-US" altLang="zh-TW" dirty="0">
                <a:latin typeface="+mn-ea"/>
              </a:rPr>
              <a:t>Arduino</a:t>
            </a:r>
            <a:r>
              <a:rPr lang="zh-TW" altLang="en-US" dirty="0">
                <a:latin typeface="+mn-ea"/>
              </a:rPr>
              <a:t>以</a:t>
            </a:r>
            <a:r>
              <a:rPr lang="en-US" altLang="zh-TW" dirty="0">
                <a:latin typeface="+mn-ea"/>
              </a:rPr>
              <a:t>USB</a:t>
            </a:r>
            <a:r>
              <a:rPr lang="zh-TW" altLang="en-US" dirty="0">
                <a:latin typeface="+mn-ea"/>
              </a:rPr>
              <a:t>線連接至電腦。 </a:t>
            </a:r>
            <a:endParaRPr lang="en-US" altLang="zh-TW" dirty="0">
              <a:latin typeface="+mn-ea"/>
            </a:endParaRPr>
          </a:p>
          <a:p>
            <a:pPr marL="357188" indent="-357188">
              <a:lnSpc>
                <a:spcPct val="120000"/>
              </a:lnSpc>
            </a:pPr>
            <a:r>
              <a:rPr lang="en-US" altLang="zh-TW" dirty="0">
                <a:latin typeface="+mn-ea"/>
              </a:rPr>
              <a:t>6. </a:t>
            </a:r>
            <a:r>
              <a:rPr lang="zh-TW" altLang="en-US" dirty="0">
                <a:latin typeface="+mn-ea"/>
              </a:rPr>
              <a:t>於電腦中，執行</a:t>
            </a:r>
            <a:r>
              <a:rPr lang="en-US" altLang="zh-TW" dirty="0" err="1">
                <a:latin typeface="+mn-ea"/>
              </a:rPr>
              <a:t>CoolTerm</a:t>
            </a:r>
            <a:r>
              <a:rPr lang="zh-TW" altLang="en-US" dirty="0">
                <a:latin typeface="+mn-ea"/>
              </a:rPr>
              <a:t>軟體，並選擇適當序列埠後，執行</a:t>
            </a:r>
            <a:r>
              <a:rPr lang="en-US" altLang="zh-TW" dirty="0" err="1">
                <a:latin typeface="+mn-ea"/>
              </a:rPr>
              <a:t>CoolTerm</a:t>
            </a:r>
            <a:r>
              <a:rPr lang="zh-TW" altLang="en-US" dirty="0">
                <a:latin typeface="+mn-ea"/>
              </a:rPr>
              <a:t>工具列上</a:t>
            </a:r>
            <a:r>
              <a:rPr lang="en-US" altLang="zh-TW" dirty="0">
                <a:latin typeface="+mn-ea"/>
              </a:rPr>
              <a:t>Connection -&gt; Capture to </a:t>
            </a:r>
            <a:r>
              <a:rPr lang="en-US" altLang="zh-TW" dirty="0" err="1">
                <a:latin typeface="+mn-ea"/>
              </a:rPr>
              <a:t>Textfile</a:t>
            </a:r>
            <a:r>
              <a:rPr lang="en-US" altLang="zh-TW" dirty="0">
                <a:latin typeface="+mn-ea"/>
              </a:rPr>
              <a:t> -&gt; Start , </a:t>
            </a:r>
            <a:r>
              <a:rPr lang="zh-TW" altLang="en-US" dirty="0">
                <a:latin typeface="+mn-ea"/>
              </a:rPr>
              <a:t>開始擷取 </a:t>
            </a:r>
            <a:r>
              <a:rPr lang="en-US" altLang="zh-TW" dirty="0">
                <a:latin typeface="+mn-ea"/>
              </a:rPr>
              <a:t>Arduino </a:t>
            </a:r>
            <a:r>
              <a:rPr lang="zh-TW" altLang="en-US" dirty="0">
                <a:latin typeface="+mn-ea"/>
              </a:rPr>
              <a:t>傳入之資料。此時讀入的磁場為</a:t>
            </a:r>
            <a:r>
              <a:rPr lang="zh-TW" altLang="en-US" b="1" dirty="0">
                <a:latin typeface="+mn-ea"/>
              </a:rPr>
              <a:t>背景值</a:t>
            </a:r>
            <a:r>
              <a:rPr lang="zh-TW" altLang="en-US" dirty="0">
                <a:latin typeface="+mn-ea"/>
              </a:rPr>
              <a:t>，紀錄之。</a:t>
            </a:r>
            <a:endParaRPr lang="en-US" altLang="zh-TW" dirty="0">
              <a:latin typeface="+mn-ea"/>
            </a:endParaRPr>
          </a:p>
          <a:p>
            <a:pPr marL="357188" indent="-357188">
              <a:lnSpc>
                <a:spcPct val="120000"/>
              </a:lnSpc>
            </a:pPr>
            <a:r>
              <a:rPr lang="zh-TW" altLang="en-US" dirty="0">
                <a:latin typeface="+mn-ea"/>
              </a:rPr>
              <a:t> </a:t>
            </a:r>
            <a:r>
              <a:rPr lang="en-US" altLang="zh-TW" dirty="0">
                <a:latin typeface="+mn-ea"/>
              </a:rPr>
              <a:t>8.</a:t>
            </a:r>
            <a:r>
              <a:rPr lang="zh-TW" altLang="en-US" dirty="0">
                <a:latin typeface="+mn-ea"/>
              </a:rPr>
              <a:t> 將</a:t>
            </a:r>
            <a:r>
              <a:rPr lang="zh-TW" altLang="en-US" b="1" dirty="0">
                <a:latin typeface="+mn-ea"/>
              </a:rPr>
              <a:t>直流電源供應器</a:t>
            </a:r>
            <a:r>
              <a:rPr lang="zh-TW" altLang="en-US" dirty="0">
                <a:latin typeface="+mn-ea"/>
              </a:rPr>
              <a:t>調整適當的端電壓，</a:t>
            </a:r>
            <a:r>
              <a:rPr lang="zh-TW" altLang="en-US" b="1" dirty="0">
                <a:latin typeface="+mn-ea"/>
              </a:rPr>
              <a:t>輸出</a:t>
            </a:r>
            <a:r>
              <a:rPr lang="zh-TW" altLang="en-US" dirty="0">
                <a:latin typeface="+mn-ea"/>
              </a:rPr>
              <a:t>固定</a:t>
            </a:r>
            <a:r>
              <a:rPr lang="zh-TW" altLang="en-US" b="1" dirty="0">
                <a:latin typeface="+mn-ea"/>
              </a:rPr>
              <a:t>電流</a:t>
            </a:r>
            <a:r>
              <a:rPr lang="en-US" altLang="zh-TW" b="1" dirty="0">
                <a:latin typeface="+mn-ea"/>
              </a:rPr>
              <a:t>(1.6A)</a:t>
            </a:r>
            <a:r>
              <a:rPr lang="zh-TW" altLang="en-US" dirty="0">
                <a:latin typeface="+mn-ea"/>
              </a:rPr>
              <a:t>到場線圈內。場線圈可容許的最大電流量</a:t>
            </a:r>
            <a:r>
              <a:rPr lang="zh-TW" altLang="en-US" dirty="0">
                <a:solidFill>
                  <a:srgbClr val="FF0000"/>
                </a:solidFill>
                <a:latin typeface="+mn-ea"/>
              </a:rPr>
              <a:t>不得超過</a:t>
            </a:r>
            <a:r>
              <a:rPr lang="en-US" altLang="zh-TW" dirty="0">
                <a:solidFill>
                  <a:srgbClr val="FF0000"/>
                </a:solidFill>
                <a:latin typeface="+mn-ea"/>
              </a:rPr>
              <a:t>2 A</a:t>
            </a:r>
            <a:r>
              <a:rPr lang="zh-TW" altLang="en-US" dirty="0">
                <a:latin typeface="+mn-ea"/>
              </a:rPr>
              <a:t>，否則會燒毀線圈。記錄電流值。此時</a:t>
            </a:r>
            <a:r>
              <a:rPr lang="zh-TW" altLang="en-US" b="1" dirty="0">
                <a:latin typeface="+mn-ea"/>
              </a:rPr>
              <a:t>線圈</a:t>
            </a:r>
            <a:r>
              <a:rPr lang="zh-TW" altLang="en-US" dirty="0">
                <a:latin typeface="+mn-ea"/>
              </a:rPr>
              <a:t>會</a:t>
            </a:r>
            <a:r>
              <a:rPr lang="zh-TW" altLang="en-US" b="1" dirty="0">
                <a:latin typeface="+mn-ea"/>
              </a:rPr>
              <a:t>產生磁場</a:t>
            </a:r>
            <a:r>
              <a:rPr lang="zh-TW" altLang="en-US" dirty="0">
                <a:latin typeface="+mn-ea"/>
              </a:rPr>
              <a:t>。</a:t>
            </a:r>
            <a:endParaRPr lang="en-US" altLang="zh-TW" dirty="0">
              <a:latin typeface="+mn-ea"/>
            </a:endParaRPr>
          </a:p>
          <a:p>
            <a:pPr marL="357188" indent="-357188">
              <a:lnSpc>
                <a:spcPct val="120000"/>
              </a:lnSpc>
            </a:pPr>
            <a:r>
              <a:rPr lang="zh-TW" altLang="en-US" dirty="0">
                <a:latin typeface="+mn-ea"/>
              </a:rPr>
              <a:t> </a:t>
            </a:r>
            <a:r>
              <a:rPr lang="en-US" altLang="zh-TW" dirty="0">
                <a:latin typeface="+mn-ea"/>
              </a:rPr>
              <a:t>9.</a:t>
            </a:r>
            <a:r>
              <a:rPr lang="zh-TW" altLang="en-US" dirty="0">
                <a:latin typeface="+mn-ea"/>
              </a:rPr>
              <a:t> 以</a:t>
            </a:r>
            <a:r>
              <a:rPr lang="en-US" altLang="zh-TW" dirty="0" err="1">
                <a:latin typeface="+mn-ea"/>
              </a:rPr>
              <a:t>CoolTerm</a:t>
            </a:r>
            <a:r>
              <a:rPr lang="zh-TW" altLang="en-US" dirty="0">
                <a:latin typeface="+mn-ea"/>
              </a:rPr>
              <a:t>軟體擷取 </a:t>
            </a:r>
            <a:r>
              <a:rPr lang="en-US" altLang="zh-TW" dirty="0">
                <a:latin typeface="+mn-ea"/>
              </a:rPr>
              <a:t>Arduino </a:t>
            </a:r>
            <a:r>
              <a:rPr lang="zh-TW" altLang="en-US" dirty="0">
                <a:latin typeface="+mn-ea"/>
              </a:rPr>
              <a:t>傳入之資料，</a:t>
            </a:r>
            <a:r>
              <a:rPr lang="zh-TW" altLang="en-US" b="1" dirty="0">
                <a:latin typeface="+mn-ea"/>
              </a:rPr>
              <a:t>移動線圈平台</a:t>
            </a:r>
            <a:r>
              <a:rPr lang="zh-TW" altLang="en-US" dirty="0">
                <a:latin typeface="+mn-ea"/>
              </a:rPr>
              <a:t>，取距線圈</a:t>
            </a:r>
            <a:r>
              <a:rPr lang="zh-TW" altLang="en-US" b="1" dirty="0">
                <a:latin typeface="+mn-ea"/>
              </a:rPr>
              <a:t>正負</a:t>
            </a:r>
            <a:r>
              <a:rPr lang="en-US" altLang="zh-TW" b="1" dirty="0">
                <a:latin typeface="+mn-ea"/>
              </a:rPr>
              <a:t>10cm</a:t>
            </a:r>
            <a:r>
              <a:rPr lang="zh-TW" altLang="en-US" b="1" dirty="0">
                <a:latin typeface="+mn-ea"/>
              </a:rPr>
              <a:t>內磁場電壓跟位置的測試值</a:t>
            </a:r>
            <a:r>
              <a:rPr lang="zh-TW" altLang="en-US" dirty="0">
                <a:latin typeface="+mn-ea"/>
              </a:rPr>
              <a:t>，使線圈平台穿過霍爾感測器直到離開霍爾感測器</a:t>
            </a:r>
            <a:r>
              <a:rPr lang="en-US" altLang="zh-TW" dirty="0">
                <a:latin typeface="+mn-ea"/>
              </a:rPr>
              <a:t>10 cm</a:t>
            </a:r>
            <a:r>
              <a:rPr lang="zh-TW" altLang="en-US" dirty="0">
                <a:latin typeface="+mn-ea"/>
              </a:rPr>
              <a:t>處，停止擷取</a:t>
            </a:r>
            <a:r>
              <a:rPr lang="en-US" altLang="zh-TW" dirty="0">
                <a:latin typeface="+mn-ea"/>
              </a:rPr>
              <a:t>(Stop) ,</a:t>
            </a:r>
            <a:r>
              <a:rPr lang="zh-TW" altLang="en-US" dirty="0">
                <a:latin typeface="+mn-ea"/>
              </a:rPr>
              <a:t>後關閉電源供應器之輸出電流。</a:t>
            </a:r>
            <a:endParaRPr lang="en-US" altLang="zh-TW" dirty="0">
              <a:latin typeface="+mn-ea"/>
            </a:endParaRPr>
          </a:p>
          <a:p>
            <a:pPr marL="357188" indent="-357188">
              <a:lnSpc>
                <a:spcPct val="120000"/>
              </a:lnSpc>
            </a:pPr>
            <a:r>
              <a:rPr lang="en-US" altLang="zh-TW" dirty="0">
                <a:latin typeface="+mn-ea"/>
              </a:rPr>
              <a:t>10.</a:t>
            </a:r>
            <a:r>
              <a:rPr lang="zh-TW" altLang="en-US" dirty="0">
                <a:latin typeface="+mn-ea"/>
              </a:rPr>
              <a:t> 將數據存入電腦中的文字檔滙入或擷取</a:t>
            </a:r>
            <a:r>
              <a:rPr lang="en-US" altLang="zh-TW" dirty="0">
                <a:latin typeface="+mn-ea"/>
              </a:rPr>
              <a:t>(COPY)</a:t>
            </a:r>
            <a:r>
              <a:rPr lang="zh-TW" altLang="en-US" dirty="0">
                <a:latin typeface="+mn-ea"/>
              </a:rPr>
              <a:t>數據至</a:t>
            </a:r>
            <a:r>
              <a:rPr lang="en-US" altLang="zh-TW" dirty="0">
                <a:latin typeface="+mn-ea"/>
              </a:rPr>
              <a:t>Excel </a:t>
            </a:r>
            <a:r>
              <a:rPr lang="zh-TW" altLang="en-US" dirty="0">
                <a:latin typeface="+mn-ea"/>
              </a:rPr>
              <a:t>進行磁場分佈繪圖</a:t>
            </a:r>
            <a:r>
              <a:rPr lang="en-US" altLang="zh-TW" dirty="0">
                <a:latin typeface="+mn-ea"/>
              </a:rPr>
              <a:t>(XY Plot)</a:t>
            </a:r>
            <a:endParaRPr lang="zh-TW" altLang="en-US" dirty="0">
              <a:latin typeface="+mn-ea"/>
            </a:endParaRPr>
          </a:p>
        </p:txBody>
      </p:sp>
      <p:sp>
        <p:nvSpPr>
          <p:cNvPr id="4" name="矩形: 圓角 3">
            <a:extLst>
              <a:ext uri="{FF2B5EF4-FFF2-40B4-BE49-F238E27FC236}">
                <a16:creationId xmlns:a16="http://schemas.microsoft.com/office/drawing/2014/main" id="{DED78195-AB13-4F3F-AA08-EAEC3F9072D3}"/>
              </a:ext>
            </a:extLst>
          </p:cNvPr>
          <p:cNvSpPr/>
          <p:nvPr/>
        </p:nvSpPr>
        <p:spPr>
          <a:xfrm>
            <a:off x="5508104" y="3574384"/>
            <a:ext cx="3292041" cy="324000"/>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nSpc>
                <a:spcPct val="90000"/>
              </a:lnSpc>
              <a:spcBef>
                <a:spcPts val="750"/>
              </a:spcBef>
            </a:pPr>
            <a:r>
              <a:rPr lang="en-US" altLang="zh-TW" dirty="0">
                <a:latin typeface="微軟正黑體" panose="020B0604030504040204" pitchFamily="34" charset="-120"/>
                <a:ea typeface="微軟正黑體" panose="020B0604030504040204" pitchFamily="34" charset="-120"/>
              </a:rPr>
              <a:t>Baud rate </a:t>
            </a:r>
            <a:r>
              <a:rPr lang="zh-TW" altLang="en-US" dirty="0">
                <a:latin typeface="微軟正黑體" panose="020B0604030504040204" pitchFamily="34" charset="-120"/>
                <a:ea typeface="微軟正黑體" panose="020B0604030504040204" pitchFamily="34" charset="-120"/>
              </a:rPr>
              <a:t>記得要改為</a:t>
            </a:r>
            <a:r>
              <a:rPr lang="en-US" altLang="zh-TW" b="1" dirty="0">
                <a:solidFill>
                  <a:srgbClr val="FF3300"/>
                </a:solidFill>
                <a:latin typeface="微軟正黑體" panose="020B0604030504040204" pitchFamily="34" charset="-120"/>
                <a:ea typeface="微軟正黑體" panose="020B0604030504040204" pitchFamily="34" charset="-120"/>
              </a:rPr>
              <a:t>115200</a:t>
            </a:r>
          </a:p>
        </p:txBody>
      </p:sp>
    </p:spTree>
    <p:extLst>
      <p:ext uri="{BB962C8B-B14F-4D97-AF65-F5344CB8AC3E}">
        <p14:creationId xmlns:p14="http://schemas.microsoft.com/office/powerpoint/2010/main" val="4062732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圓角矩形 117">
            <a:extLst>
              <a:ext uri="{FF2B5EF4-FFF2-40B4-BE49-F238E27FC236}">
                <a16:creationId xmlns:a16="http://schemas.microsoft.com/office/drawing/2014/main" id="{574CEB3A-63DF-4B0C-973F-537FB1125A09}"/>
              </a:ext>
            </a:extLst>
          </p:cNvPr>
          <p:cNvSpPr/>
          <p:nvPr/>
        </p:nvSpPr>
        <p:spPr>
          <a:xfrm>
            <a:off x="213123" y="476672"/>
            <a:ext cx="8711803" cy="5688632"/>
          </a:xfrm>
          <a:prstGeom prst="roundRect">
            <a:avLst/>
          </a:prstGeom>
          <a:noFill/>
          <a:ln w="76200"/>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sz="1350">
              <a:latin typeface="+mn-ea"/>
            </a:endParaRPr>
          </a:p>
        </p:txBody>
      </p:sp>
      <p:grpSp>
        <p:nvGrpSpPr>
          <p:cNvPr id="4099" name="群組 118">
            <a:extLst>
              <a:ext uri="{FF2B5EF4-FFF2-40B4-BE49-F238E27FC236}">
                <a16:creationId xmlns:a16="http://schemas.microsoft.com/office/drawing/2014/main" id="{0520EEA4-8D29-49A1-A751-5CB485E73305}"/>
              </a:ext>
            </a:extLst>
          </p:cNvPr>
          <p:cNvGrpSpPr>
            <a:grpSpLocks/>
          </p:cNvGrpSpPr>
          <p:nvPr/>
        </p:nvGrpSpPr>
        <p:grpSpPr bwMode="auto">
          <a:xfrm>
            <a:off x="854561" y="1004126"/>
            <a:ext cx="6804249" cy="2550778"/>
            <a:chOff x="1086696" y="1904356"/>
            <a:chExt cx="11128027" cy="4625243"/>
          </a:xfrm>
        </p:grpSpPr>
        <p:pic>
          <p:nvPicPr>
            <p:cNvPr id="4107" name="圖片 2">
              <a:extLst>
                <a:ext uri="{FF2B5EF4-FFF2-40B4-BE49-F238E27FC236}">
                  <a16:creationId xmlns:a16="http://schemas.microsoft.com/office/drawing/2014/main" id="{38A8D95B-B848-4A11-8FF2-D848137B53A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56097" y="2627827"/>
              <a:ext cx="2453415" cy="16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柱 6">
              <a:extLst>
                <a:ext uri="{FF2B5EF4-FFF2-40B4-BE49-F238E27FC236}">
                  <a16:creationId xmlns:a16="http://schemas.microsoft.com/office/drawing/2014/main" id="{EA09210D-229A-494E-A024-41B2235CAB51}"/>
                </a:ext>
              </a:extLst>
            </p:cNvPr>
            <p:cNvSpPr/>
            <p:nvPr/>
          </p:nvSpPr>
          <p:spPr>
            <a:xfrm rot="16200000">
              <a:off x="6311239" y="2118757"/>
              <a:ext cx="425023" cy="2759197"/>
            </a:xfrm>
            <a:prstGeom prst="can">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latin typeface="+mn-ea"/>
              </a:endParaRPr>
            </a:p>
          </p:txBody>
        </p:sp>
        <p:sp>
          <p:nvSpPr>
            <p:cNvPr id="4109" name="文字方塊 9">
              <a:extLst>
                <a:ext uri="{FF2B5EF4-FFF2-40B4-BE49-F238E27FC236}">
                  <a16:creationId xmlns:a16="http://schemas.microsoft.com/office/drawing/2014/main" id="{E2DC3E20-6E8B-4CCA-A387-FC52748D7807}"/>
                </a:ext>
              </a:extLst>
            </p:cNvPr>
            <p:cNvSpPr txBox="1">
              <a:spLocks noChangeArrowheads="1"/>
            </p:cNvSpPr>
            <p:nvPr/>
          </p:nvSpPr>
          <p:spPr bwMode="auto">
            <a:xfrm>
              <a:off x="5248156" y="2772291"/>
              <a:ext cx="868286" cy="54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zh-TW" altLang="en-US" sz="1350" dirty="0">
                  <a:latin typeface="+mn-ea"/>
                  <a:ea typeface="+mn-ea"/>
                </a:rPr>
                <a:t>鋁管</a:t>
              </a:r>
            </a:p>
          </p:txBody>
        </p:sp>
        <p:cxnSp>
          <p:nvCxnSpPr>
            <p:cNvPr id="12" name="直線接點 11">
              <a:extLst>
                <a:ext uri="{FF2B5EF4-FFF2-40B4-BE49-F238E27FC236}">
                  <a16:creationId xmlns:a16="http://schemas.microsoft.com/office/drawing/2014/main" id="{7B1C716A-9D93-48C0-9C53-F9B2D0EBD101}"/>
                </a:ext>
              </a:extLst>
            </p:cNvPr>
            <p:cNvCxnSpPr/>
            <p:nvPr/>
          </p:nvCxnSpPr>
          <p:spPr>
            <a:xfrm>
              <a:off x="4979153" y="3593705"/>
              <a:ext cx="30156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AC70B863-7D7D-4A6D-998E-C6CB4B2F4497}"/>
                </a:ext>
              </a:extLst>
            </p:cNvPr>
            <p:cNvCxnSpPr/>
            <p:nvPr/>
          </p:nvCxnSpPr>
          <p:spPr>
            <a:xfrm>
              <a:off x="4929455" y="3517412"/>
              <a:ext cx="30653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B23EC066-499C-4C62-AA4F-96987175F92F}"/>
                </a:ext>
              </a:extLst>
            </p:cNvPr>
            <p:cNvCxnSpPr/>
            <p:nvPr/>
          </p:nvCxnSpPr>
          <p:spPr>
            <a:xfrm>
              <a:off x="4879759" y="3452016"/>
              <a:ext cx="302359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肘形接點 17">
              <a:extLst>
                <a:ext uri="{FF2B5EF4-FFF2-40B4-BE49-F238E27FC236}">
                  <a16:creationId xmlns:a16="http://schemas.microsoft.com/office/drawing/2014/main" id="{A7FB84E4-8CFD-4F28-AE9C-A68987F7F172}"/>
                </a:ext>
              </a:extLst>
            </p:cNvPr>
            <p:cNvCxnSpPr/>
            <p:nvPr/>
          </p:nvCxnSpPr>
          <p:spPr>
            <a:xfrm flipV="1">
              <a:off x="7903348" y="2323968"/>
              <a:ext cx="1836816" cy="1136222"/>
            </a:xfrm>
            <a:prstGeom prst="bentConnector3">
              <a:avLst>
                <a:gd name="adj1" fmla="val -189"/>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a:extLst>
                <a:ext uri="{FF2B5EF4-FFF2-40B4-BE49-F238E27FC236}">
                  <a16:creationId xmlns:a16="http://schemas.microsoft.com/office/drawing/2014/main" id="{AF868AC6-5526-4C89-9A79-C03E66339576}"/>
                </a:ext>
              </a:extLst>
            </p:cNvPr>
            <p:cNvCxnSpPr/>
            <p:nvPr/>
          </p:nvCxnSpPr>
          <p:spPr>
            <a:xfrm>
              <a:off x="9740164" y="2323968"/>
              <a:ext cx="0" cy="56674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25">
              <a:extLst>
                <a:ext uri="{FF2B5EF4-FFF2-40B4-BE49-F238E27FC236}">
                  <a16:creationId xmlns:a16="http://schemas.microsoft.com/office/drawing/2014/main" id="{C366AF11-1B6D-4266-B692-815D87A837F6}"/>
                </a:ext>
              </a:extLst>
            </p:cNvPr>
            <p:cNvCxnSpPr/>
            <p:nvPr/>
          </p:nvCxnSpPr>
          <p:spPr>
            <a:xfrm>
              <a:off x="7994791" y="3593704"/>
              <a:ext cx="1971993" cy="861023"/>
            </a:xfrm>
            <a:prstGeom prst="bentConnector3">
              <a:avLst>
                <a:gd name="adj1" fmla="val 63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肘形接點 30">
              <a:extLst>
                <a:ext uri="{FF2B5EF4-FFF2-40B4-BE49-F238E27FC236}">
                  <a16:creationId xmlns:a16="http://schemas.microsoft.com/office/drawing/2014/main" id="{F2016AAC-DF69-4720-9FAE-FD680188BD8B}"/>
                </a:ext>
              </a:extLst>
            </p:cNvPr>
            <p:cNvCxnSpPr/>
            <p:nvPr/>
          </p:nvCxnSpPr>
          <p:spPr>
            <a:xfrm>
              <a:off x="7986839" y="3517411"/>
              <a:ext cx="673897" cy="667564"/>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FD0FCBD3-07C4-401C-8F58-ADF4E0906ECE}"/>
                </a:ext>
              </a:extLst>
            </p:cNvPr>
            <p:cNvCxnSpPr/>
            <p:nvPr/>
          </p:nvCxnSpPr>
          <p:spPr>
            <a:xfrm flipV="1">
              <a:off x="9966784" y="4108682"/>
              <a:ext cx="0" cy="3460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左-右雙向箭號 34">
              <a:extLst>
                <a:ext uri="{FF2B5EF4-FFF2-40B4-BE49-F238E27FC236}">
                  <a16:creationId xmlns:a16="http://schemas.microsoft.com/office/drawing/2014/main" id="{014A3CD3-495A-44F2-8645-946EB83C6D48}"/>
                </a:ext>
              </a:extLst>
            </p:cNvPr>
            <p:cNvSpPr/>
            <p:nvPr/>
          </p:nvSpPr>
          <p:spPr>
            <a:xfrm>
              <a:off x="1257813" y="5492067"/>
              <a:ext cx="3621945" cy="387706"/>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latin typeface="+mn-ea"/>
              </a:endParaRPr>
            </a:p>
          </p:txBody>
        </p:sp>
        <p:sp>
          <p:nvSpPr>
            <p:cNvPr id="4119" name="文字方塊 35">
              <a:extLst>
                <a:ext uri="{FF2B5EF4-FFF2-40B4-BE49-F238E27FC236}">
                  <a16:creationId xmlns:a16="http://schemas.microsoft.com/office/drawing/2014/main" id="{218B2270-5CA3-40D4-B0DE-869F326B02F7}"/>
                </a:ext>
              </a:extLst>
            </p:cNvPr>
            <p:cNvSpPr txBox="1">
              <a:spLocks noChangeArrowheads="1"/>
            </p:cNvSpPr>
            <p:nvPr/>
          </p:nvSpPr>
          <p:spPr bwMode="auto">
            <a:xfrm>
              <a:off x="3146155" y="5842859"/>
              <a:ext cx="1464532" cy="6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zh-TW" altLang="en-US" sz="1350" dirty="0">
                  <a:latin typeface="+mn-ea"/>
                  <a:ea typeface="+mn-ea"/>
                </a:rPr>
                <a:t>基座移動</a:t>
              </a:r>
            </a:p>
          </p:txBody>
        </p:sp>
        <p:sp>
          <p:nvSpPr>
            <p:cNvPr id="37" name="平行四邊形 36">
              <a:extLst>
                <a:ext uri="{FF2B5EF4-FFF2-40B4-BE49-F238E27FC236}">
                  <a16:creationId xmlns:a16="http://schemas.microsoft.com/office/drawing/2014/main" id="{D33A7200-DA56-4E9B-8B88-C00C8D29FD72}"/>
                </a:ext>
              </a:extLst>
            </p:cNvPr>
            <p:cNvSpPr/>
            <p:nvPr/>
          </p:nvSpPr>
          <p:spPr>
            <a:xfrm>
              <a:off x="1257813" y="5059622"/>
              <a:ext cx="6399036" cy="144411"/>
            </a:xfrm>
            <a:custGeom>
              <a:avLst/>
              <a:gdLst>
                <a:gd name="connsiteX0" fmla="*/ 0 w 6288757"/>
                <a:gd name="connsiteY0" fmla="*/ 145140 h 145140"/>
                <a:gd name="connsiteX1" fmla="*/ 36285 w 6288757"/>
                <a:gd name="connsiteY1" fmla="*/ 0 h 145140"/>
                <a:gd name="connsiteX2" fmla="*/ 6288757 w 6288757"/>
                <a:gd name="connsiteY2" fmla="*/ 0 h 145140"/>
                <a:gd name="connsiteX3" fmla="*/ 6252472 w 6288757"/>
                <a:gd name="connsiteY3" fmla="*/ 145140 h 145140"/>
                <a:gd name="connsiteX4" fmla="*/ 0 w 6288757"/>
                <a:gd name="connsiteY4" fmla="*/ 145140 h 145140"/>
                <a:gd name="connsiteX0" fmla="*/ 0 w 6397814"/>
                <a:gd name="connsiteY0" fmla="*/ 145140 h 145140"/>
                <a:gd name="connsiteX1" fmla="*/ 145342 w 6397814"/>
                <a:gd name="connsiteY1" fmla="*/ 0 h 145140"/>
                <a:gd name="connsiteX2" fmla="*/ 6397814 w 6397814"/>
                <a:gd name="connsiteY2" fmla="*/ 0 h 145140"/>
                <a:gd name="connsiteX3" fmla="*/ 6361529 w 6397814"/>
                <a:gd name="connsiteY3" fmla="*/ 145140 h 145140"/>
                <a:gd name="connsiteX4" fmla="*/ 0 w 6397814"/>
                <a:gd name="connsiteY4" fmla="*/ 145140 h 145140"/>
                <a:gd name="connsiteX0" fmla="*/ 0 w 6397814"/>
                <a:gd name="connsiteY0" fmla="*/ 145140 h 145140"/>
                <a:gd name="connsiteX1" fmla="*/ 145342 w 6397814"/>
                <a:gd name="connsiteY1" fmla="*/ 0 h 145140"/>
                <a:gd name="connsiteX2" fmla="*/ 6397814 w 6397814"/>
                <a:gd name="connsiteY2" fmla="*/ 0 h 145140"/>
                <a:gd name="connsiteX3" fmla="*/ 6277639 w 6397814"/>
                <a:gd name="connsiteY3" fmla="*/ 145140 h 145140"/>
                <a:gd name="connsiteX4" fmla="*/ 0 w 6397814"/>
                <a:gd name="connsiteY4" fmla="*/ 145140 h 145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814" h="145140">
                  <a:moveTo>
                    <a:pt x="0" y="145140"/>
                  </a:moveTo>
                  <a:lnTo>
                    <a:pt x="145342" y="0"/>
                  </a:lnTo>
                  <a:lnTo>
                    <a:pt x="6397814" y="0"/>
                  </a:lnTo>
                  <a:lnTo>
                    <a:pt x="6277639" y="145140"/>
                  </a:lnTo>
                  <a:lnTo>
                    <a:pt x="0" y="14514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latin typeface="+mn-ea"/>
              </a:endParaRPr>
            </a:p>
          </p:txBody>
        </p:sp>
        <p:cxnSp>
          <p:nvCxnSpPr>
            <p:cNvPr id="39" name="直線接點 38">
              <a:extLst>
                <a:ext uri="{FF2B5EF4-FFF2-40B4-BE49-F238E27FC236}">
                  <a16:creationId xmlns:a16="http://schemas.microsoft.com/office/drawing/2014/main" id="{DF6132FD-7EF3-4354-986F-E7EC24D7171C}"/>
                </a:ext>
              </a:extLst>
            </p:cNvPr>
            <p:cNvCxnSpPr/>
            <p:nvPr/>
          </p:nvCxnSpPr>
          <p:spPr>
            <a:xfrm flipH="1">
              <a:off x="1428772"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9EFB1F52-CCB9-4207-B69D-C5A98707C295}"/>
                </a:ext>
              </a:extLst>
            </p:cNvPr>
            <p:cNvCxnSpPr/>
            <p:nvPr/>
          </p:nvCxnSpPr>
          <p:spPr>
            <a:xfrm flipH="1">
              <a:off x="1512263"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F885FD22-3E6B-4187-A343-E052FCF148FE}"/>
                </a:ext>
              </a:extLst>
            </p:cNvPr>
            <p:cNvCxnSpPr/>
            <p:nvPr/>
          </p:nvCxnSpPr>
          <p:spPr>
            <a:xfrm flipH="1">
              <a:off x="1593766"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DC8AE3F9-C36E-4DD3-8D9D-9B283DAD0C7E}"/>
                </a:ext>
              </a:extLst>
            </p:cNvPr>
            <p:cNvCxnSpPr/>
            <p:nvPr/>
          </p:nvCxnSpPr>
          <p:spPr>
            <a:xfrm flipH="1">
              <a:off x="1677258"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00CD83EF-918A-47B4-9B23-FFEBBC29C8E3}"/>
                </a:ext>
              </a:extLst>
            </p:cNvPr>
            <p:cNvCxnSpPr/>
            <p:nvPr/>
          </p:nvCxnSpPr>
          <p:spPr>
            <a:xfrm flipH="1">
              <a:off x="1758762"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B06D9124-3497-4F93-BBA4-830C38F96951}"/>
                </a:ext>
              </a:extLst>
            </p:cNvPr>
            <p:cNvCxnSpPr/>
            <p:nvPr/>
          </p:nvCxnSpPr>
          <p:spPr>
            <a:xfrm flipH="1">
              <a:off x="1842254"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E864E745-FC98-467F-A9E0-55623CBD3330}"/>
                </a:ext>
              </a:extLst>
            </p:cNvPr>
            <p:cNvCxnSpPr/>
            <p:nvPr/>
          </p:nvCxnSpPr>
          <p:spPr>
            <a:xfrm flipH="1">
              <a:off x="1923757"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D72C4A43-837B-485D-B5BD-B1ADE6FA6630}"/>
                </a:ext>
              </a:extLst>
            </p:cNvPr>
            <p:cNvCxnSpPr/>
            <p:nvPr/>
          </p:nvCxnSpPr>
          <p:spPr>
            <a:xfrm flipH="1">
              <a:off x="2007249"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E07D655-E78F-45AA-8615-870D6CFB593C}"/>
                </a:ext>
              </a:extLst>
            </p:cNvPr>
            <p:cNvCxnSpPr/>
            <p:nvPr/>
          </p:nvCxnSpPr>
          <p:spPr>
            <a:xfrm flipH="1">
              <a:off x="2088753"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D4217DDE-5F5D-4881-A066-CD7FC7F6C655}"/>
                </a:ext>
              </a:extLst>
            </p:cNvPr>
            <p:cNvCxnSpPr/>
            <p:nvPr/>
          </p:nvCxnSpPr>
          <p:spPr>
            <a:xfrm flipH="1">
              <a:off x="2172245"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136E8875-9587-4EF1-A0A1-76B3029D4043}"/>
                </a:ext>
              </a:extLst>
            </p:cNvPr>
            <p:cNvCxnSpPr/>
            <p:nvPr/>
          </p:nvCxnSpPr>
          <p:spPr>
            <a:xfrm flipH="1">
              <a:off x="2253748"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952191ED-9631-4D76-9B62-C5CD5E50F5B9}"/>
                </a:ext>
              </a:extLst>
            </p:cNvPr>
            <p:cNvCxnSpPr/>
            <p:nvPr/>
          </p:nvCxnSpPr>
          <p:spPr>
            <a:xfrm flipH="1">
              <a:off x="2337239"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93567EAE-B10C-46A1-98C3-7A05D92CCD1E}"/>
                </a:ext>
              </a:extLst>
            </p:cNvPr>
            <p:cNvCxnSpPr/>
            <p:nvPr/>
          </p:nvCxnSpPr>
          <p:spPr>
            <a:xfrm flipH="1">
              <a:off x="2418744"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4359F156-C640-4154-9A8B-342BFC678954}"/>
                </a:ext>
              </a:extLst>
            </p:cNvPr>
            <p:cNvCxnSpPr/>
            <p:nvPr/>
          </p:nvCxnSpPr>
          <p:spPr>
            <a:xfrm flipH="1">
              <a:off x="2502235"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2559A4E6-B73C-4529-BC71-88DAA03A4346}"/>
                </a:ext>
              </a:extLst>
            </p:cNvPr>
            <p:cNvCxnSpPr/>
            <p:nvPr/>
          </p:nvCxnSpPr>
          <p:spPr>
            <a:xfrm flipH="1">
              <a:off x="2583739"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C7D1A81E-B04A-484A-BC21-285DE3CD0206}"/>
                </a:ext>
              </a:extLst>
            </p:cNvPr>
            <p:cNvCxnSpPr/>
            <p:nvPr/>
          </p:nvCxnSpPr>
          <p:spPr>
            <a:xfrm flipH="1">
              <a:off x="2667230"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731FE210-2ACF-48D0-B100-971AACF06310}"/>
                </a:ext>
              </a:extLst>
            </p:cNvPr>
            <p:cNvCxnSpPr/>
            <p:nvPr/>
          </p:nvCxnSpPr>
          <p:spPr>
            <a:xfrm flipH="1">
              <a:off x="2748735"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88410145-6BF8-4A06-965C-298F0F5B362D}"/>
                </a:ext>
              </a:extLst>
            </p:cNvPr>
            <p:cNvCxnSpPr/>
            <p:nvPr/>
          </p:nvCxnSpPr>
          <p:spPr>
            <a:xfrm flipH="1">
              <a:off x="2832226"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B55A029B-88D0-4BBF-9AA7-CAD89457B295}"/>
                </a:ext>
              </a:extLst>
            </p:cNvPr>
            <p:cNvCxnSpPr/>
            <p:nvPr/>
          </p:nvCxnSpPr>
          <p:spPr>
            <a:xfrm flipH="1">
              <a:off x="2913729"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77EC9A5A-D094-402B-BD56-7FA67B8FAFCA}"/>
                </a:ext>
              </a:extLst>
            </p:cNvPr>
            <p:cNvCxnSpPr/>
            <p:nvPr/>
          </p:nvCxnSpPr>
          <p:spPr>
            <a:xfrm flipH="1">
              <a:off x="2997221"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EF4D6759-B563-4390-86F7-CC30FA73E1CA}"/>
                </a:ext>
              </a:extLst>
            </p:cNvPr>
            <p:cNvCxnSpPr/>
            <p:nvPr/>
          </p:nvCxnSpPr>
          <p:spPr>
            <a:xfrm flipH="1">
              <a:off x="3080713"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DD62E008-7ECC-4D7C-B4F3-B95DC8E9CABB}"/>
                </a:ext>
              </a:extLst>
            </p:cNvPr>
            <p:cNvCxnSpPr/>
            <p:nvPr/>
          </p:nvCxnSpPr>
          <p:spPr>
            <a:xfrm flipH="1">
              <a:off x="3162217"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9359DA0D-B5A2-42C5-935F-7D1BA08A2E46}"/>
                </a:ext>
              </a:extLst>
            </p:cNvPr>
            <p:cNvCxnSpPr/>
            <p:nvPr/>
          </p:nvCxnSpPr>
          <p:spPr>
            <a:xfrm flipH="1">
              <a:off x="3245708"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ADBBD6B2-06B0-452E-A3B2-A26E268B39F9}"/>
                </a:ext>
              </a:extLst>
            </p:cNvPr>
            <p:cNvCxnSpPr/>
            <p:nvPr/>
          </p:nvCxnSpPr>
          <p:spPr>
            <a:xfrm flipH="1">
              <a:off x="3327212"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7FB1EEE8-B5B1-494B-868A-7D0200EDC5B5}"/>
                </a:ext>
              </a:extLst>
            </p:cNvPr>
            <p:cNvCxnSpPr/>
            <p:nvPr/>
          </p:nvCxnSpPr>
          <p:spPr>
            <a:xfrm flipH="1">
              <a:off x="3410703"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A0EDD3CF-6839-474E-898F-25B9B1483AEA}"/>
                </a:ext>
              </a:extLst>
            </p:cNvPr>
            <p:cNvCxnSpPr/>
            <p:nvPr/>
          </p:nvCxnSpPr>
          <p:spPr>
            <a:xfrm flipH="1">
              <a:off x="3492208"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E33B8782-0FE7-4948-933F-E7121812EA8D}"/>
                </a:ext>
              </a:extLst>
            </p:cNvPr>
            <p:cNvCxnSpPr/>
            <p:nvPr/>
          </p:nvCxnSpPr>
          <p:spPr>
            <a:xfrm flipH="1">
              <a:off x="3575699"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39BFD90F-28D3-42FF-A2C1-A3B5EB4162CB}"/>
                </a:ext>
              </a:extLst>
            </p:cNvPr>
            <p:cNvCxnSpPr/>
            <p:nvPr/>
          </p:nvCxnSpPr>
          <p:spPr>
            <a:xfrm flipH="1">
              <a:off x="3657202"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87D106A2-F465-49FC-BD89-8F9F5E07DED3}"/>
                </a:ext>
              </a:extLst>
            </p:cNvPr>
            <p:cNvCxnSpPr/>
            <p:nvPr/>
          </p:nvCxnSpPr>
          <p:spPr>
            <a:xfrm flipH="1">
              <a:off x="3740694"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64D7E51A-8283-4E24-AEA5-486F32361866}"/>
                </a:ext>
              </a:extLst>
            </p:cNvPr>
            <p:cNvCxnSpPr/>
            <p:nvPr/>
          </p:nvCxnSpPr>
          <p:spPr>
            <a:xfrm flipH="1">
              <a:off x="3822198"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3F7C34AB-7140-44E5-8CB8-99273D9047FC}"/>
                </a:ext>
              </a:extLst>
            </p:cNvPr>
            <p:cNvCxnSpPr/>
            <p:nvPr/>
          </p:nvCxnSpPr>
          <p:spPr>
            <a:xfrm flipH="1">
              <a:off x="3905690"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A630E684-5431-4366-9CF5-508FCD6E8D91}"/>
                </a:ext>
              </a:extLst>
            </p:cNvPr>
            <p:cNvCxnSpPr/>
            <p:nvPr/>
          </p:nvCxnSpPr>
          <p:spPr>
            <a:xfrm flipH="1">
              <a:off x="3987193"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0679C506-ADB0-4DB2-A010-662A3E28DB55}"/>
                </a:ext>
              </a:extLst>
            </p:cNvPr>
            <p:cNvCxnSpPr/>
            <p:nvPr/>
          </p:nvCxnSpPr>
          <p:spPr>
            <a:xfrm flipH="1">
              <a:off x="4070685"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E375A37A-7787-4934-8C1B-F2E46B2ECA65}"/>
                </a:ext>
              </a:extLst>
            </p:cNvPr>
            <p:cNvCxnSpPr/>
            <p:nvPr/>
          </p:nvCxnSpPr>
          <p:spPr>
            <a:xfrm flipH="1">
              <a:off x="4152189"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4DD2FA7A-B589-4287-994E-AE882303188B}"/>
                </a:ext>
              </a:extLst>
            </p:cNvPr>
            <p:cNvCxnSpPr/>
            <p:nvPr/>
          </p:nvCxnSpPr>
          <p:spPr>
            <a:xfrm flipH="1">
              <a:off x="4235681"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02B37613-3FBA-4E5B-B985-9D658BAEBD58}"/>
                </a:ext>
              </a:extLst>
            </p:cNvPr>
            <p:cNvCxnSpPr/>
            <p:nvPr/>
          </p:nvCxnSpPr>
          <p:spPr>
            <a:xfrm flipH="1">
              <a:off x="4317184"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2BEF8088-961B-4DFF-ADE9-0DE3A064DED8}"/>
                </a:ext>
              </a:extLst>
            </p:cNvPr>
            <p:cNvCxnSpPr/>
            <p:nvPr/>
          </p:nvCxnSpPr>
          <p:spPr>
            <a:xfrm flipH="1">
              <a:off x="4400675"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51BF9BCC-815E-4E28-9726-876502125373}"/>
                </a:ext>
              </a:extLst>
            </p:cNvPr>
            <p:cNvCxnSpPr/>
            <p:nvPr/>
          </p:nvCxnSpPr>
          <p:spPr>
            <a:xfrm flipH="1">
              <a:off x="4482180"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9C13764D-7D6B-41CA-BFA1-7BB7432804DD}"/>
                </a:ext>
              </a:extLst>
            </p:cNvPr>
            <p:cNvCxnSpPr/>
            <p:nvPr/>
          </p:nvCxnSpPr>
          <p:spPr>
            <a:xfrm flipH="1">
              <a:off x="4565671"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6DC38A60-1151-4807-9FCF-BF5A6F733488}"/>
                </a:ext>
              </a:extLst>
            </p:cNvPr>
            <p:cNvCxnSpPr/>
            <p:nvPr/>
          </p:nvCxnSpPr>
          <p:spPr>
            <a:xfrm flipH="1">
              <a:off x="4649163"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8A8F4C9C-06D4-48FE-B4B3-2D5D62CB8FB4}"/>
                </a:ext>
              </a:extLst>
            </p:cNvPr>
            <p:cNvCxnSpPr/>
            <p:nvPr/>
          </p:nvCxnSpPr>
          <p:spPr>
            <a:xfrm flipH="1">
              <a:off x="4730666"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FA5C11F3-88F0-4F25-9B8D-66BE4B22B3B8}"/>
                </a:ext>
              </a:extLst>
            </p:cNvPr>
            <p:cNvCxnSpPr/>
            <p:nvPr/>
          </p:nvCxnSpPr>
          <p:spPr>
            <a:xfrm flipH="1">
              <a:off x="4814158"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2CB50C5F-95C6-4FB2-AA60-642D0269BA9C}"/>
                </a:ext>
              </a:extLst>
            </p:cNvPr>
            <p:cNvCxnSpPr/>
            <p:nvPr/>
          </p:nvCxnSpPr>
          <p:spPr>
            <a:xfrm flipH="1">
              <a:off x="4895662"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5530795E-7C29-4B15-B254-EF503E65EC3B}"/>
                </a:ext>
              </a:extLst>
            </p:cNvPr>
            <p:cNvCxnSpPr/>
            <p:nvPr/>
          </p:nvCxnSpPr>
          <p:spPr>
            <a:xfrm flipH="1">
              <a:off x="4979154"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1AAD9375-2EEE-42FE-B222-6B517539C217}"/>
                </a:ext>
              </a:extLst>
            </p:cNvPr>
            <p:cNvCxnSpPr/>
            <p:nvPr/>
          </p:nvCxnSpPr>
          <p:spPr>
            <a:xfrm flipH="1">
              <a:off x="5060657"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62B2DD01-5DAF-4CFE-9DAA-AEAC46C6E3CC}"/>
                </a:ext>
              </a:extLst>
            </p:cNvPr>
            <p:cNvCxnSpPr/>
            <p:nvPr/>
          </p:nvCxnSpPr>
          <p:spPr>
            <a:xfrm flipH="1">
              <a:off x="5144148"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FE84EB79-27DA-445E-975C-6785630E390A}"/>
                </a:ext>
              </a:extLst>
            </p:cNvPr>
            <p:cNvCxnSpPr/>
            <p:nvPr/>
          </p:nvCxnSpPr>
          <p:spPr>
            <a:xfrm flipH="1">
              <a:off x="5225653"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D5C1FE2-1B1B-43E0-BE90-18FBF54BD002}"/>
                </a:ext>
              </a:extLst>
            </p:cNvPr>
            <p:cNvCxnSpPr/>
            <p:nvPr/>
          </p:nvCxnSpPr>
          <p:spPr>
            <a:xfrm flipH="1">
              <a:off x="5309144"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85103F86-C5C9-407C-9339-829B78EA295E}"/>
                </a:ext>
              </a:extLst>
            </p:cNvPr>
            <p:cNvCxnSpPr/>
            <p:nvPr/>
          </p:nvCxnSpPr>
          <p:spPr>
            <a:xfrm flipH="1">
              <a:off x="5390647"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DD6DFD6-1423-4B7E-A019-860886C39BC4}"/>
                </a:ext>
              </a:extLst>
            </p:cNvPr>
            <p:cNvCxnSpPr/>
            <p:nvPr/>
          </p:nvCxnSpPr>
          <p:spPr>
            <a:xfrm flipH="1">
              <a:off x="5474139"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24CD2034-BFAE-49EC-9472-DFE160CB2537}"/>
                </a:ext>
              </a:extLst>
            </p:cNvPr>
            <p:cNvCxnSpPr/>
            <p:nvPr/>
          </p:nvCxnSpPr>
          <p:spPr>
            <a:xfrm flipH="1">
              <a:off x="5555643"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055A252E-D4F5-4FFD-94A9-D8711752806B}"/>
                </a:ext>
              </a:extLst>
            </p:cNvPr>
            <p:cNvCxnSpPr/>
            <p:nvPr/>
          </p:nvCxnSpPr>
          <p:spPr>
            <a:xfrm flipH="1">
              <a:off x="5639135"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D859EFE5-5ED5-4FE7-B4A0-01464C0D3687}"/>
                </a:ext>
              </a:extLst>
            </p:cNvPr>
            <p:cNvCxnSpPr/>
            <p:nvPr/>
          </p:nvCxnSpPr>
          <p:spPr>
            <a:xfrm flipH="1">
              <a:off x="5720638"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75811433-80BD-4E2C-927E-EF5AEE71DDC6}"/>
                </a:ext>
              </a:extLst>
            </p:cNvPr>
            <p:cNvCxnSpPr/>
            <p:nvPr/>
          </p:nvCxnSpPr>
          <p:spPr>
            <a:xfrm flipH="1">
              <a:off x="5804130"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直線接點 93">
              <a:extLst>
                <a:ext uri="{FF2B5EF4-FFF2-40B4-BE49-F238E27FC236}">
                  <a16:creationId xmlns:a16="http://schemas.microsoft.com/office/drawing/2014/main" id="{9C4E518E-0F4D-4D04-A3C8-FDFE9204DEE5}"/>
                </a:ext>
              </a:extLst>
            </p:cNvPr>
            <p:cNvCxnSpPr/>
            <p:nvPr/>
          </p:nvCxnSpPr>
          <p:spPr>
            <a:xfrm flipH="1">
              <a:off x="5885634"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424FE542-0180-4EED-9ABD-51525960BDAC}"/>
                </a:ext>
              </a:extLst>
            </p:cNvPr>
            <p:cNvCxnSpPr/>
            <p:nvPr/>
          </p:nvCxnSpPr>
          <p:spPr>
            <a:xfrm flipH="1">
              <a:off x="5969126"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接點 95">
              <a:extLst>
                <a:ext uri="{FF2B5EF4-FFF2-40B4-BE49-F238E27FC236}">
                  <a16:creationId xmlns:a16="http://schemas.microsoft.com/office/drawing/2014/main" id="{52A347B2-EAE2-4C5D-805B-483FD6009873}"/>
                </a:ext>
              </a:extLst>
            </p:cNvPr>
            <p:cNvCxnSpPr/>
            <p:nvPr/>
          </p:nvCxnSpPr>
          <p:spPr>
            <a:xfrm flipH="1">
              <a:off x="6050629"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直線接點 96">
              <a:extLst>
                <a:ext uri="{FF2B5EF4-FFF2-40B4-BE49-F238E27FC236}">
                  <a16:creationId xmlns:a16="http://schemas.microsoft.com/office/drawing/2014/main" id="{86F2EEB1-2C8E-4FE7-80E4-5E76FC7BE67F}"/>
                </a:ext>
              </a:extLst>
            </p:cNvPr>
            <p:cNvCxnSpPr/>
            <p:nvPr/>
          </p:nvCxnSpPr>
          <p:spPr>
            <a:xfrm flipH="1">
              <a:off x="6134121"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47978E7A-D939-4A58-8E5E-547C7E94CC47}"/>
                </a:ext>
              </a:extLst>
            </p:cNvPr>
            <p:cNvCxnSpPr/>
            <p:nvPr/>
          </p:nvCxnSpPr>
          <p:spPr>
            <a:xfrm flipH="1">
              <a:off x="6217612"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97A693F1-79AF-42E6-A5DA-0C4AF11CD9B3}"/>
                </a:ext>
              </a:extLst>
            </p:cNvPr>
            <p:cNvCxnSpPr/>
            <p:nvPr/>
          </p:nvCxnSpPr>
          <p:spPr>
            <a:xfrm flipH="1">
              <a:off x="6299117"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直線接點 99">
              <a:extLst>
                <a:ext uri="{FF2B5EF4-FFF2-40B4-BE49-F238E27FC236}">
                  <a16:creationId xmlns:a16="http://schemas.microsoft.com/office/drawing/2014/main" id="{E8ABF925-43B2-4445-AF75-4D3F013C49CB}"/>
                </a:ext>
              </a:extLst>
            </p:cNvPr>
            <p:cNvCxnSpPr/>
            <p:nvPr/>
          </p:nvCxnSpPr>
          <p:spPr>
            <a:xfrm flipH="1">
              <a:off x="6382608"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88791825-BEB2-4405-9DA2-FA0416B03A5B}"/>
                </a:ext>
              </a:extLst>
            </p:cNvPr>
            <p:cNvCxnSpPr/>
            <p:nvPr/>
          </p:nvCxnSpPr>
          <p:spPr>
            <a:xfrm flipH="1">
              <a:off x="6464111"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F88DEB6C-47BC-49C3-9286-49457747888F}"/>
                </a:ext>
              </a:extLst>
            </p:cNvPr>
            <p:cNvCxnSpPr/>
            <p:nvPr/>
          </p:nvCxnSpPr>
          <p:spPr>
            <a:xfrm flipH="1">
              <a:off x="6547603"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id="{7A5BD53A-765C-47B8-A347-0CEED8FFFC39}"/>
                </a:ext>
              </a:extLst>
            </p:cNvPr>
            <p:cNvCxnSpPr/>
            <p:nvPr/>
          </p:nvCxnSpPr>
          <p:spPr>
            <a:xfrm flipH="1">
              <a:off x="6629107"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a16="http://schemas.microsoft.com/office/drawing/2014/main" id="{01D9D155-D656-4632-901C-36A1AFDCE8C2}"/>
                </a:ext>
              </a:extLst>
            </p:cNvPr>
            <p:cNvCxnSpPr/>
            <p:nvPr/>
          </p:nvCxnSpPr>
          <p:spPr>
            <a:xfrm flipH="1">
              <a:off x="6712599"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直線接點 104">
              <a:extLst>
                <a:ext uri="{FF2B5EF4-FFF2-40B4-BE49-F238E27FC236}">
                  <a16:creationId xmlns:a16="http://schemas.microsoft.com/office/drawing/2014/main" id="{C0567658-9109-4878-8B24-79D5382DE026}"/>
                </a:ext>
              </a:extLst>
            </p:cNvPr>
            <p:cNvCxnSpPr/>
            <p:nvPr/>
          </p:nvCxnSpPr>
          <p:spPr>
            <a:xfrm flipH="1">
              <a:off x="6794102"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1F75748A-895C-4D9E-8B62-9BD914EA81AF}"/>
                </a:ext>
              </a:extLst>
            </p:cNvPr>
            <p:cNvCxnSpPr/>
            <p:nvPr/>
          </p:nvCxnSpPr>
          <p:spPr>
            <a:xfrm flipH="1">
              <a:off x="6877594" y="5059622"/>
              <a:ext cx="65601"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直線接點 106">
              <a:extLst>
                <a:ext uri="{FF2B5EF4-FFF2-40B4-BE49-F238E27FC236}">
                  <a16:creationId xmlns:a16="http://schemas.microsoft.com/office/drawing/2014/main" id="{0339C1D7-E98A-438B-9F78-BB35B90191E6}"/>
                </a:ext>
              </a:extLst>
            </p:cNvPr>
            <p:cNvCxnSpPr/>
            <p:nvPr/>
          </p:nvCxnSpPr>
          <p:spPr>
            <a:xfrm flipH="1">
              <a:off x="6959098"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E6D14A56-E208-4AD4-869E-81BD2B804BA8}"/>
                </a:ext>
              </a:extLst>
            </p:cNvPr>
            <p:cNvCxnSpPr/>
            <p:nvPr/>
          </p:nvCxnSpPr>
          <p:spPr>
            <a:xfrm flipH="1">
              <a:off x="7042590" y="5059622"/>
              <a:ext cx="65600"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D8BEECA8-60B6-4E4E-8AB9-AE959FDBA637}"/>
                </a:ext>
              </a:extLst>
            </p:cNvPr>
            <p:cNvCxnSpPr/>
            <p:nvPr/>
          </p:nvCxnSpPr>
          <p:spPr>
            <a:xfrm flipH="1">
              <a:off x="7124093"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5E6C865C-76ED-48EC-B19B-1B20EB15A5CD}"/>
                </a:ext>
              </a:extLst>
            </p:cNvPr>
            <p:cNvCxnSpPr/>
            <p:nvPr/>
          </p:nvCxnSpPr>
          <p:spPr>
            <a:xfrm flipH="1">
              <a:off x="7207584"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5B1E61C6-AB19-455A-A33C-794B81485A12}"/>
                </a:ext>
              </a:extLst>
            </p:cNvPr>
            <p:cNvCxnSpPr/>
            <p:nvPr/>
          </p:nvCxnSpPr>
          <p:spPr>
            <a:xfrm flipH="1">
              <a:off x="7289089"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直線接點 111">
              <a:extLst>
                <a:ext uri="{FF2B5EF4-FFF2-40B4-BE49-F238E27FC236}">
                  <a16:creationId xmlns:a16="http://schemas.microsoft.com/office/drawing/2014/main" id="{05477A46-F31C-4123-B3F6-8276A89D1832}"/>
                </a:ext>
              </a:extLst>
            </p:cNvPr>
            <p:cNvCxnSpPr/>
            <p:nvPr/>
          </p:nvCxnSpPr>
          <p:spPr>
            <a:xfrm flipH="1">
              <a:off x="7372580"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直線接點 112">
              <a:extLst>
                <a:ext uri="{FF2B5EF4-FFF2-40B4-BE49-F238E27FC236}">
                  <a16:creationId xmlns:a16="http://schemas.microsoft.com/office/drawing/2014/main" id="{7631ADDD-0B98-4B27-9959-9ED2BA99CBCB}"/>
                </a:ext>
              </a:extLst>
            </p:cNvPr>
            <p:cNvCxnSpPr/>
            <p:nvPr/>
          </p:nvCxnSpPr>
          <p:spPr>
            <a:xfrm flipH="1">
              <a:off x="7454083"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1BF82F15-7FF7-4951-97B6-8DC637995891}"/>
                </a:ext>
              </a:extLst>
            </p:cNvPr>
            <p:cNvCxnSpPr/>
            <p:nvPr/>
          </p:nvCxnSpPr>
          <p:spPr>
            <a:xfrm flipH="1">
              <a:off x="7537575" y="5059622"/>
              <a:ext cx="67588" cy="70844"/>
            </a:xfrm>
            <a:prstGeom prst="line">
              <a:avLst/>
            </a:prstGeom>
          </p:spPr>
          <p:style>
            <a:lnRef idx="1">
              <a:schemeClr val="accent1"/>
            </a:lnRef>
            <a:fillRef idx="0">
              <a:schemeClr val="accent1"/>
            </a:fillRef>
            <a:effectRef idx="0">
              <a:schemeClr val="accent1"/>
            </a:effectRef>
            <a:fontRef idx="minor">
              <a:schemeClr val="tx1"/>
            </a:fontRef>
          </p:style>
        </p:cxnSp>
        <p:sp>
          <p:nvSpPr>
            <p:cNvPr id="4196" name="文字方塊 114">
              <a:extLst>
                <a:ext uri="{FF2B5EF4-FFF2-40B4-BE49-F238E27FC236}">
                  <a16:creationId xmlns:a16="http://schemas.microsoft.com/office/drawing/2014/main" id="{57B64F57-6089-4174-B42E-11BFDF144A43}"/>
                </a:ext>
              </a:extLst>
            </p:cNvPr>
            <p:cNvSpPr txBox="1">
              <a:spLocks noChangeArrowheads="1"/>
            </p:cNvSpPr>
            <p:nvPr/>
          </p:nvSpPr>
          <p:spPr bwMode="auto">
            <a:xfrm rot="1670143">
              <a:off x="1086696" y="4948719"/>
              <a:ext cx="476938" cy="6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en-US" altLang="zh-TW" sz="1350">
                  <a:latin typeface="+mn-ea"/>
                  <a:ea typeface="+mn-ea"/>
                </a:rPr>
                <a:t>0</a:t>
              </a:r>
              <a:endParaRPr lang="zh-TW" altLang="en-US" sz="1350">
                <a:latin typeface="+mn-ea"/>
                <a:ea typeface="+mn-ea"/>
              </a:endParaRPr>
            </a:p>
          </p:txBody>
        </p:sp>
        <p:sp>
          <p:nvSpPr>
            <p:cNvPr id="4197" name="文字方塊 115">
              <a:extLst>
                <a:ext uri="{FF2B5EF4-FFF2-40B4-BE49-F238E27FC236}">
                  <a16:creationId xmlns:a16="http://schemas.microsoft.com/office/drawing/2014/main" id="{80929968-B25E-46F1-9A92-9F4467CADCA2}"/>
                </a:ext>
              </a:extLst>
            </p:cNvPr>
            <p:cNvSpPr txBox="1">
              <a:spLocks noChangeArrowheads="1"/>
            </p:cNvSpPr>
            <p:nvPr/>
          </p:nvSpPr>
          <p:spPr bwMode="auto">
            <a:xfrm rot="1047219">
              <a:off x="4567184" y="5013330"/>
              <a:ext cx="632338" cy="54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en-US" altLang="zh-TW" sz="1350" dirty="0">
                  <a:latin typeface="+mn-ea"/>
                  <a:ea typeface="+mn-ea"/>
                </a:rPr>
                <a:t>20</a:t>
              </a:r>
              <a:endParaRPr lang="zh-TW" altLang="en-US" sz="1350" dirty="0">
                <a:latin typeface="+mn-ea"/>
                <a:ea typeface="+mn-ea"/>
              </a:endParaRPr>
            </a:p>
          </p:txBody>
        </p:sp>
        <p:sp>
          <p:nvSpPr>
            <p:cNvPr id="120" name="手繪多邊形 119">
              <a:extLst>
                <a:ext uri="{FF2B5EF4-FFF2-40B4-BE49-F238E27FC236}">
                  <a16:creationId xmlns:a16="http://schemas.microsoft.com/office/drawing/2014/main" id="{685C32B9-943F-4EEF-978A-6A9F8DC94C37}"/>
                </a:ext>
              </a:extLst>
            </p:cNvPr>
            <p:cNvSpPr/>
            <p:nvPr/>
          </p:nvSpPr>
          <p:spPr>
            <a:xfrm>
              <a:off x="9897208" y="3155018"/>
              <a:ext cx="1478995" cy="2724755"/>
            </a:xfrm>
            <a:custGeom>
              <a:avLst/>
              <a:gdLst>
                <a:gd name="connsiteX0" fmla="*/ 932558 w 1480278"/>
                <a:gd name="connsiteY0" fmla="*/ 0 h 2725270"/>
                <a:gd name="connsiteX1" fmla="*/ 1470440 w 1480278"/>
                <a:gd name="connsiteY1" fmla="*/ 663388 h 2725270"/>
                <a:gd name="connsiteX2" fmla="*/ 520181 w 1480278"/>
                <a:gd name="connsiteY2" fmla="*/ 1434353 h 2725270"/>
                <a:gd name="connsiteX3" fmla="*/ 228 w 1480278"/>
                <a:gd name="connsiteY3" fmla="*/ 2079811 h 2725270"/>
                <a:gd name="connsiteX4" fmla="*/ 448464 w 1480278"/>
                <a:gd name="connsiteY4" fmla="*/ 2725270 h 27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278" h="2725270">
                  <a:moveTo>
                    <a:pt x="932558" y="0"/>
                  </a:moveTo>
                  <a:cubicBezTo>
                    <a:pt x="1235863" y="212164"/>
                    <a:pt x="1539169" y="424329"/>
                    <a:pt x="1470440" y="663388"/>
                  </a:cubicBezTo>
                  <a:cubicBezTo>
                    <a:pt x="1401711" y="902447"/>
                    <a:pt x="765216" y="1198283"/>
                    <a:pt x="520181" y="1434353"/>
                  </a:cubicBezTo>
                  <a:cubicBezTo>
                    <a:pt x="275146" y="1670423"/>
                    <a:pt x="12181" y="1864658"/>
                    <a:pt x="228" y="2079811"/>
                  </a:cubicBezTo>
                  <a:cubicBezTo>
                    <a:pt x="-11725" y="2294964"/>
                    <a:pt x="448464" y="2725270"/>
                    <a:pt x="448464" y="272527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latin typeface="+mn-ea"/>
              </a:endParaRPr>
            </a:p>
          </p:txBody>
        </p:sp>
        <p:sp>
          <p:nvSpPr>
            <p:cNvPr id="4199" name="文字方塊 120">
              <a:extLst>
                <a:ext uri="{FF2B5EF4-FFF2-40B4-BE49-F238E27FC236}">
                  <a16:creationId xmlns:a16="http://schemas.microsoft.com/office/drawing/2014/main" id="{E8D828E6-F84E-4E75-8ECA-F3B153DC1057}"/>
                </a:ext>
              </a:extLst>
            </p:cNvPr>
            <p:cNvSpPr txBox="1">
              <a:spLocks noChangeArrowheads="1"/>
            </p:cNvSpPr>
            <p:nvPr/>
          </p:nvSpPr>
          <p:spPr bwMode="auto">
            <a:xfrm>
              <a:off x="10506636" y="4446494"/>
              <a:ext cx="1708087" cy="6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en-US" altLang="zh-TW" sz="1350">
                  <a:latin typeface="+mn-ea"/>
                  <a:ea typeface="+mn-ea"/>
                </a:rPr>
                <a:t>USB Cable</a:t>
              </a:r>
              <a:endParaRPr lang="zh-TW" altLang="en-US" sz="1350">
                <a:latin typeface="+mn-ea"/>
                <a:ea typeface="+mn-ea"/>
              </a:endParaRPr>
            </a:p>
          </p:txBody>
        </p:sp>
        <p:sp>
          <p:nvSpPr>
            <p:cNvPr id="2" name="不規則四邊形 1">
              <a:extLst>
                <a:ext uri="{FF2B5EF4-FFF2-40B4-BE49-F238E27FC236}">
                  <a16:creationId xmlns:a16="http://schemas.microsoft.com/office/drawing/2014/main" id="{CCC6D8EB-2033-4A69-879B-E1CDEADE2C15}"/>
                </a:ext>
              </a:extLst>
            </p:cNvPr>
            <p:cNvSpPr/>
            <p:nvPr/>
          </p:nvSpPr>
          <p:spPr>
            <a:xfrm>
              <a:off x="5985029" y="2994258"/>
              <a:ext cx="532756" cy="2065364"/>
            </a:xfrm>
            <a:prstGeom prst="trapezoi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latin typeface="+mn-ea"/>
              </a:endParaRPr>
            </a:p>
          </p:txBody>
        </p:sp>
        <p:sp>
          <p:nvSpPr>
            <p:cNvPr id="4201" name="文字方塊 7">
              <a:extLst>
                <a:ext uri="{FF2B5EF4-FFF2-40B4-BE49-F238E27FC236}">
                  <a16:creationId xmlns:a16="http://schemas.microsoft.com/office/drawing/2014/main" id="{39BE06CB-3AEB-4B04-8376-2D92FEB3A1B8}"/>
                </a:ext>
              </a:extLst>
            </p:cNvPr>
            <p:cNvSpPr txBox="1">
              <a:spLocks noChangeArrowheads="1"/>
            </p:cNvSpPr>
            <p:nvPr/>
          </p:nvSpPr>
          <p:spPr bwMode="auto">
            <a:xfrm>
              <a:off x="5876876" y="4439695"/>
              <a:ext cx="886428" cy="6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zh-TW" altLang="en-US" sz="1350">
                  <a:latin typeface="+mn-ea"/>
                  <a:ea typeface="+mn-ea"/>
                </a:rPr>
                <a:t>架子</a:t>
              </a:r>
            </a:p>
          </p:txBody>
        </p:sp>
        <p:pic>
          <p:nvPicPr>
            <p:cNvPr id="4202" name="圖片 8">
              <a:extLst>
                <a:ext uri="{FF2B5EF4-FFF2-40B4-BE49-F238E27FC236}">
                  <a16:creationId xmlns:a16="http://schemas.microsoft.com/office/drawing/2014/main" id="{941AA605-8D87-4503-80DE-C6157DAA85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490830" y="2943229"/>
              <a:ext cx="938645" cy="76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 name="圖片 10">
              <a:extLst>
                <a:ext uri="{FF2B5EF4-FFF2-40B4-BE49-F238E27FC236}">
                  <a16:creationId xmlns:a16="http://schemas.microsoft.com/office/drawing/2014/main" id="{ABC26D3B-953B-441B-A7EC-D1A3B619A9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272049" y="2094856"/>
              <a:ext cx="30956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 name="圖片 12">
              <a:extLst>
                <a:ext uri="{FF2B5EF4-FFF2-40B4-BE49-F238E27FC236}">
                  <a16:creationId xmlns:a16="http://schemas.microsoft.com/office/drawing/2014/main" id="{3672EB81-BF34-497B-A4CB-DCBCAF615C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2789" y="5075566"/>
              <a:ext cx="1955800" cy="109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 name="標題 116">
            <a:extLst>
              <a:ext uri="{FF2B5EF4-FFF2-40B4-BE49-F238E27FC236}">
                <a16:creationId xmlns:a16="http://schemas.microsoft.com/office/drawing/2014/main" id="{31E51FC8-EFC8-45D1-99BF-9612BD6539FE}"/>
              </a:ext>
            </a:extLst>
          </p:cNvPr>
          <p:cNvSpPr>
            <a:spLocks noGrp="1"/>
          </p:cNvSpPr>
          <p:nvPr>
            <p:ph type="ctrTitle"/>
          </p:nvPr>
        </p:nvSpPr>
        <p:spPr>
          <a:xfrm>
            <a:off x="2878337" y="86515"/>
            <a:ext cx="3780234" cy="8096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defRPr/>
            </a:pPr>
            <a:r>
              <a:rPr lang="zh-TW" altLang="zh-TW" sz="4400" dirty="0">
                <a:latin typeface="+mn-ea"/>
              </a:rPr>
              <a:t>實驗配置圖</a:t>
            </a:r>
            <a:endParaRPr lang="zh-TW" altLang="en-US" sz="4400" dirty="0">
              <a:latin typeface="+mn-ea"/>
            </a:endParaRPr>
          </a:p>
        </p:txBody>
      </p:sp>
      <p:grpSp>
        <p:nvGrpSpPr>
          <p:cNvPr id="4101" name="群組 126">
            <a:extLst>
              <a:ext uri="{FF2B5EF4-FFF2-40B4-BE49-F238E27FC236}">
                <a16:creationId xmlns:a16="http://schemas.microsoft.com/office/drawing/2014/main" id="{B30277FD-94FD-479E-9905-97D828AF8B62}"/>
              </a:ext>
            </a:extLst>
          </p:cNvPr>
          <p:cNvGrpSpPr>
            <a:grpSpLocks/>
          </p:cNvGrpSpPr>
          <p:nvPr/>
        </p:nvGrpSpPr>
        <p:grpSpPr bwMode="auto">
          <a:xfrm>
            <a:off x="1324530" y="3544080"/>
            <a:ext cx="5896287" cy="2261184"/>
            <a:chOff x="2079002" y="1702968"/>
            <a:chExt cx="10075185" cy="3841658"/>
          </a:xfrm>
        </p:grpSpPr>
        <p:pic>
          <p:nvPicPr>
            <p:cNvPr id="122" name="內容版面配置區 3">
              <a:extLst>
                <a:ext uri="{FF2B5EF4-FFF2-40B4-BE49-F238E27FC236}">
                  <a16:creationId xmlns:a16="http://schemas.microsoft.com/office/drawing/2014/main" id="{A05F47CF-69D5-49B6-9AA1-8102F92B8712}"/>
                </a:ext>
              </a:extLst>
            </p:cNvPr>
            <p:cNvPicPr>
              <a:picLocks noChangeAspect="1"/>
            </p:cNvPicPr>
            <p:nvPr/>
          </p:nvPicPr>
          <p:blipFill rotWithShape="1">
            <a:blip r:embed="rId6"/>
            <a:srcRect t="22507" b="15550"/>
            <a:stretch/>
          </p:blipFill>
          <p:spPr>
            <a:xfrm>
              <a:off x="2079002" y="1901989"/>
              <a:ext cx="7840903" cy="3642637"/>
            </a:xfrm>
            <a:prstGeom prst="roundRect">
              <a:avLst/>
            </a:prstGeom>
            <a:ln w="12700" cap="flat" cmpd="sng" algn="ctr">
              <a:noFill/>
              <a:prstDash val="solid"/>
              <a:miter lim="800000"/>
            </a:ln>
          </p:spPr>
          <p:style>
            <a:lnRef idx="2">
              <a:schemeClr val="accent2">
                <a:shade val="50000"/>
              </a:schemeClr>
            </a:lnRef>
            <a:fillRef idx="1">
              <a:schemeClr val="accent2"/>
            </a:fillRef>
            <a:effectRef idx="0">
              <a:schemeClr val="accent2"/>
            </a:effectRef>
            <a:fontRef idx="minor">
              <a:schemeClr val="lt1"/>
            </a:fontRef>
          </p:style>
        </p:pic>
        <p:sp>
          <p:nvSpPr>
            <p:cNvPr id="123" name="文字方塊 122">
              <a:extLst>
                <a:ext uri="{FF2B5EF4-FFF2-40B4-BE49-F238E27FC236}">
                  <a16:creationId xmlns:a16="http://schemas.microsoft.com/office/drawing/2014/main" id="{A3989037-9AC8-4F8D-9556-305EE8C9F2FC}"/>
                </a:ext>
              </a:extLst>
            </p:cNvPr>
            <p:cNvSpPr txBox="1"/>
            <p:nvPr/>
          </p:nvSpPr>
          <p:spPr>
            <a:xfrm>
              <a:off x="4806063" y="1702968"/>
              <a:ext cx="2747831" cy="80198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defRPr/>
              </a:pPr>
              <a:r>
                <a:rPr lang="en-US" altLang="zh-TW" dirty="0">
                  <a:latin typeface="+mn-ea"/>
                </a:rPr>
                <a:t>Hall</a:t>
              </a:r>
              <a:r>
                <a:rPr lang="zh-TW" altLang="en-US" dirty="0">
                  <a:latin typeface="+mn-ea"/>
                </a:rPr>
                <a:t>感測器</a:t>
              </a:r>
            </a:p>
          </p:txBody>
        </p:sp>
        <p:sp>
          <p:nvSpPr>
            <p:cNvPr id="124" name="文字方塊 123">
              <a:extLst>
                <a:ext uri="{FF2B5EF4-FFF2-40B4-BE49-F238E27FC236}">
                  <a16:creationId xmlns:a16="http://schemas.microsoft.com/office/drawing/2014/main" id="{DCFB49EF-3DBB-40E7-8DA6-BB42E0F430B5}"/>
                </a:ext>
              </a:extLst>
            </p:cNvPr>
            <p:cNvSpPr txBox="1"/>
            <p:nvPr/>
          </p:nvSpPr>
          <p:spPr>
            <a:xfrm>
              <a:off x="8608802" y="4231953"/>
              <a:ext cx="3545385" cy="80198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zh-TW" altLang="en-US" dirty="0">
                  <a:latin typeface="+mn-ea"/>
                </a:rPr>
                <a:t>超音波感測器</a:t>
              </a:r>
            </a:p>
          </p:txBody>
        </p:sp>
        <p:sp>
          <p:nvSpPr>
            <p:cNvPr id="125" name="圓角矩形 124">
              <a:extLst>
                <a:ext uri="{FF2B5EF4-FFF2-40B4-BE49-F238E27FC236}">
                  <a16:creationId xmlns:a16="http://schemas.microsoft.com/office/drawing/2014/main" id="{EAE900BB-4B6F-460D-B331-7B58C7B53806}"/>
                </a:ext>
              </a:extLst>
            </p:cNvPr>
            <p:cNvSpPr/>
            <p:nvPr/>
          </p:nvSpPr>
          <p:spPr>
            <a:xfrm>
              <a:off x="7543510" y="3735962"/>
              <a:ext cx="483933" cy="1011824"/>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latin typeface="+mn-ea"/>
              </a:endParaRPr>
            </a:p>
          </p:txBody>
        </p:sp>
        <p:sp>
          <p:nvSpPr>
            <p:cNvPr id="126" name="圓角矩形 125">
              <a:extLst>
                <a:ext uri="{FF2B5EF4-FFF2-40B4-BE49-F238E27FC236}">
                  <a16:creationId xmlns:a16="http://schemas.microsoft.com/office/drawing/2014/main" id="{02983774-D2AA-434D-8771-5D3D30A0B5DD}"/>
                </a:ext>
              </a:extLst>
            </p:cNvPr>
            <p:cNvSpPr/>
            <p:nvPr/>
          </p:nvSpPr>
          <p:spPr>
            <a:xfrm>
              <a:off x="4531905" y="2853177"/>
              <a:ext cx="847404" cy="633266"/>
            </a:xfrm>
            <a:prstGeom prst="roundRect">
              <a:avLst/>
            </a:prstGeom>
            <a:noFill/>
            <a:ln w="57150">
              <a:solidFill>
                <a:srgbClr val="FF33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350" dirty="0">
                  <a:latin typeface="+mn-ea"/>
                </a:rPr>
                <a:t> ˊ</a:t>
              </a:r>
            </a:p>
          </p:txBody>
        </p:sp>
      </p:grpSp>
      <p:sp>
        <p:nvSpPr>
          <p:cNvPr id="3" name="矩形: 圓角 2">
            <a:extLst>
              <a:ext uri="{FF2B5EF4-FFF2-40B4-BE49-F238E27FC236}">
                <a16:creationId xmlns:a16="http://schemas.microsoft.com/office/drawing/2014/main" id="{3EEE04AC-43C3-4D99-8019-48F50E79B7F0}"/>
              </a:ext>
            </a:extLst>
          </p:cNvPr>
          <p:cNvSpPr/>
          <p:nvPr/>
        </p:nvSpPr>
        <p:spPr>
          <a:xfrm>
            <a:off x="992681" y="905827"/>
            <a:ext cx="982125" cy="1719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5" name="矩形: 圓角 114">
            <a:extLst>
              <a:ext uri="{FF2B5EF4-FFF2-40B4-BE49-F238E27FC236}">
                <a16:creationId xmlns:a16="http://schemas.microsoft.com/office/drawing/2014/main" id="{39AEC73A-C5C2-427E-92AE-BF8B97999690}"/>
              </a:ext>
            </a:extLst>
          </p:cNvPr>
          <p:cNvSpPr/>
          <p:nvPr/>
        </p:nvSpPr>
        <p:spPr>
          <a:xfrm>
            <a:off x="1305404" y="3655448"/>
            <a:ext cx="919125" cy="1522610"/>
          </a:xfrm>
          <a:custGeom>
            <a:avLst/>
            <a:gdLst>
              <a:gd name="connsiteX0" fmla="*/ 0 w 982125"/>
              <a:gd name="connsiteY0" fmla="*/ 163691 h 1602791"/>
              <a:gd name="connsiteX1" fmla="*/ 163691 w 982125"/>
              <a:gd name="connsiteY1" fmla="*/ 0 h 1602791"/>
              <a:gd name="connsiteX2" fmla="*/ 818434 w 982125"/>
              <a:gd name="connsiteY2" fmla="*/ 0 h 1602791"/>
              <a:gd name="connsiteX3" fmla="*/ 982125 w 982125"/>
              <a:gd name="connsiteY3" fmla="*/ 163691 h 1602791"/>
              <a:gd name="connsiteX4" fmla="*/ 982125 w 982125"/>
              <a:gd name="connsiteY4" fmla="*/ 1439100 h 1602791"/>
              <a:gd name="connsiteX5" fmla="*/ 818434 w 982125"/>
              <a:gd name="connsiteY5" fmla="*/ 1602791 h 1602791"/>
              <a:gd name="connsiteX6" fmla="*/ 163691 w 982125"/>
              <a:gd name="connsiteY6" fmla="*/ 1602791 h 1602791"/>
              <a:gd name="connsiteX7" fmla="*/ 0 w 982125"/>
              <a:gd name="connsiteY7" fmla="*/ 1439100 h 1602791"/>
              <a:gd name="connsiteX8" fmla="*/ 0 w 982125"/>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982125 w 1161618"/>
              <a:gd name="connsiteY4" fmla="*/ 1439100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982125 w 1161618"/>
              <a:gd name="connsiteY4" fmla="*/ 1439100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982125 w 1161618"/>
              <a:gd name="connsiteY4" fmla="*/ 1439100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982125 w 1161618"/>
              <a:gd name="connsiteY4" fmla="*/ 1439100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982125 w 1161618"/>
              <a:gd name="connsiteY4" fmla="*/ 1439100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1076951 w 1161618"/>
              <a:gd name="connsiteY4" fmla="*/ 1401847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1076951 w 1161618"/>
              <a:gd name="connsiteY4" fmla="*/ 1401847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1076951 w 1161618"/>
              <a:gd name="connsiteY4" fmla="*/ 1401847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1076951 w 1161618"/>
              <a:gd name="connsiteY4" fmla="*/ 1401847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1076951 w 1161618"/>
              <a:gd name="connsiteY4" fmla="*/ 1401847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1076951 w 1161618"/>
              <a:gd name="connsiteY4" fmla="*/ 1401847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02791"/>
              <a:gd name="connsiteX1" fmla="*/ 163691 w 1161618"/>
              <a:gd name="connsiteY1" fmla="*/ 0 h 1602791"/>
              <a:gd name="connsiteX2" fmla="*/ 818434 w 1161618"/>
              <a:gd name="connsiteY2" fmla="*/ 0 h 1602791"/>
              <a:gd name="connsiteX3" fmla="*/ 1161618 w 1161618"/>
              <a:gd name="connsiteY3" fmla="*/ 160304 h 1602791"/>
              <a:gd name="connsiteX4" fmla="*/ 1076951 w 1161618"/>
              <a:gd name="connsiteY4" fmla="*/ 1401847 h 1602791"/>
              <a:gd name="connsiteX5" fmla="*/ 818434 w 1161618"/>
              <a:gd name="connsiteY5" fmla="*/ 1602791 h 1602791"/>
              <a:gd name="connsiteX6" fmla="*/ 163691 w 1161618"/>
              <a:gd name="connsiteY6" fmla="*/ 1602791 h 1602791"/>
              <a:gd name="connsiteX7" fmla="*/ 0 w 1161618"/>
              <a:gd name="connsiteY7" fmla="*/ 1439100 h 1602791"/>
              <a:gd name="connsiteX8" fmla="*/ 0 w 1161618"/>
              <a:gd name="connsiteY8" fmla="*/ 163691 h 1602791"/>
              <a:gd name="connsiteX0" fmla="*/ 0 w 1161618"/>
              <a:gd name="connsiteY0" fmla="*/ 163691 h 1653591"/>
              <a:gd name="connsiteX1" fmla="*/ 163691 w 1161618"/>
              <a:gd name="connsiteY1" fmla="*/ 0 h 1653591"/>
              <a:gd name="connsiteX2" fmla="*/ 818434 w 1161618"/>
              <a:gd name="connsiteY2" fmla="*/ 0 h 1653591"/>
              <a:gd name="connsiteX3" fmla="*/ 1161618 w 1161618"/>
              <a:gd name="connsiteY3" fmla="*/ 160304 h 1653591"/>
              <a:gd name="connsiteX4" fmla="*/ 1076951 w 1161618"/>
              <a:gd name="connsiteY4" fmla="*/ 1401847 h 1653591"/>
              <a:gd name="connsiteX5" fmla="*/ 865848 w 1161618"/>
              <a:gd name="connsiteY5" fmla="*/ 1653591 h 1653591"/>
              <a:gd name="connsiteX6" fmla="*/ 163691 w 1161618"/>
              <a:gd name="connsiteY6" fmla="*/ 1602791 h 1653591"/>
              <a:gd name="connsiteX7" fmla="*/ 0 w 1161618"/>
              <a:gd name="connsiteY7" fmla="*/ 1439100 h 1653591"/>
              <a:gd name="connsiteX8" fmla="*/ 0 w 1161618"/>
              <a:gd name="connsiteY8" fmla="*/ 163691 h 1653591"/>
              <a:gd name="connsiteX0" fmla="*/ 0 w 1161618"/>
              <a:gd name="connsiteY0" fmla="*/ 163691 h 1653591"/>
              <a:gd name="connsiteX1" fmla="*/ 163691 w 1161618"/>
              <a:gd name="connsiteY1" fmla="*/ 0 h 1653591"/>
              <a:gd name="connsiteX2" fmla="*/ 818434 w 1161618"/>
              <a:gd name="connsiteY2" fmla="*/ 0 h 1653591"/>
              <a:gd name="connsiteX3" fmla="*/ 1161618 w 1161618"/>
              <a:gd name="connsiteY3" fmla="*/ 160304 h 1653591"/>
              <a:gd name="connsiteX4" fmla="*/ 1076951 w 1161618"/>
              <a:gd name="connsiteY4" fmla="*/ 1401847 h 1653591"/>
              <a:gd name="connsiteX5" fmla="*/ 865848 w 1161618"/>
              <a:gd name="connsiteY5" fmla="*/ 1653591 h 1653591"/>
              <a:gd name="connsiteX6" fmla="*/ 620891 w 1161618"/>
              <a:gd name="connsiteY6" fmla="*/ 1619724 h 1653591"/>
              <a:gd name="connsiteX7" fmla="*/ 0 w 1161618"/>
              <a:gd name="connsiteY7" fmla="*/ 1439100 h 1653591"/>
              <a:gd name="connsiteX8" fmla="*/ 0 w 1161618"/>
              <a:gd name="connsiteY8" fmla="*/ 163691 h 1653591"/>
              <a:gd name="connsiteX0" fmla="*/ 0 w 1161618"/>
              <a:gd name="connsiteY0" fmla="*/ 163691 h 1653591"/>
              <a:gd name="connsiteX1" fmla="*/ 163691 w 1161618"/>
              <a:gd name="connsiteY1" fmla="*/ 0 h 1653591"/>
              <a:gd name="connsiteX2" fmla="*/ 818434 w 1161618"/>
              <a:gd name="connsiteY2" fmla="*/ 0 h 1653591"/>
              <a:gd name="connsiteX3" fmla="*/ 1161618 w 1161618"/>
              <a:gd name="connsiteY3" fmla="*/ 160304 h 1653591"/>
              <a:gd name="connsiteX4" fmla="*/ 1076951 w 1161618"/>
              <a:gd name="connsiteY4" fmla="*/ 1401847 h 1653591"/>
              <a:gd name="connsiteX5" fmla="*/ 865848 w 1161618"/>
              <a:gd name="connsiteY5" fmla="*/ 1653591 h 1653591"/>
              <a:gd name="connsiteX6" fmla="*/ 620891 w 1161618"/>
              <a:gd name="connsiteY6" fmla="*/ 1619724 h 1653591"/>
              <a:gd name="connsiteX7" fmla="*/ 558800 w 1161618"/>
              <a:gd name="connsiteY7" fmla="*/ 1432327 h 1653591"/>
              <a:gd name="connsiteX8" fmla="*/ 0 w 1161618"/>
              <a:gd name="connsiteY8" fmla="*/ 163691 h 1653591"/>
              <a:gd name="connsiteX0" fmla="*/ 0 w 1161618"/>
              <a:gd name="connsiteY0" fmla="*/ 163691 h 1653591"/>
              <a:gd name="connsiteX1" fmla="*/ 163691 w 1161618"/>
              <a:gd name="connsiteY1" fmla="*/ 0 h 1653591"/>
              <a:gd name="connsiteX2" fmla="*/ 818434 w 1161618"/>
              <a:gd name="connsiteY2" fmla="*/ 0 h 1653591"/>
              <a:gd name="connsiteX3" fmla="*/ 1161618 w 1161618"/>
              <a:gd name="connsiteY3" fmla="*/ 160304 h 1653591"/>
              <a:gd name="connsiteX4" fmla="*/ 1076951 w 1161618"/>
              <a:gd name="connsiteY4" fmla="*/ 1401847 h 1653591"/>
              <a:gd name="connsiteX5" fmla="*/ 865848 w 1161618"/>
              <a:gd name="connsiteY5" fmla="*/ 1653591 h 1653591"/>
              <a:gd name="connsiteX6" fmla="*/ 620891 w 1161618"/>
              <a:gd name="connsiteY6" fmla="*/ 1619724 h 1653591"/>
              <a:gd name="connsiteX7" fmla="*/ 558800 w 1161618"/>
              <a:gd name="connsiteY7" fmla="*/ 1432327 h 1653591"/>
              <a:gd name="connsiteX8" fmla="*/ 0 w 1161618"/>
              <a:gd name="connsiteY8" fmla="*/ 163691 h 1653591"/>
              <a:gd name="connsiteX0" fmla="*/ 0 w 1161618"/>
              <a:gd name="connsiteY0" fmla="*/ 163691 h 1653591"/>
              <a:gd name="connsiteX1" fmla="*/ 163691 w 1161618"/>
              <a:gd name="connsiteY1" fmla="*/ 0 h 1653591"/>
              <a:gd name="connsiteX2" fmla="*/ 818434 w 1161618"/>
              <a:gd name="connsiteY2" fmla="*/ 0 h 1653591"/>
              <a:gd name="connsiteX3" fmla="*/ 1161618 w 1161618"/>
              <a:gd name="connsiteY3" fmla="*/ 160304 h 1653591"/>
              <a:gd name="connsiteX4" fmla="*/ 1076951 w 1161618"/>
              <a:gd name="connsiteY4" fmla="*/ 1401847 h 1653591"/>
              <a:gd name="connsiteX5" fmla="*/ 865848 w 1161618"/>
              <a:gd name="connsiteY5" fmla="*/ 1653591 h 1653591"/>
              <a:gd name="connsiteX6" fmla="*/ 620891 w 1161618"/>
              <a:gd name="connsiteY6" fmla="*/ 1619724 h 1653591"/>
              <a:gd name="connsiteX7" fmla="*/ 558800 w 1161618"/>
              <a:gd name="connsiteY7" fmla="*/ 1432327 h 1653591"/>
              <a:gd name="connsiteX8" fmla="*/ 0 w 1161618"/>
              <a:gd name="connsiteY8" fmla="*/ 163691 h 1653591"/>
              <a:gd name="connsiteX0" fmla="*/ 300732 w 1011923"/>
              <a:gd name="connsiteY0" fmla="*/ 448171 h 1653591"/>
              <a:gd name="connsiteX1" fmla="*/ 13996 w 1011923"/>
              <a:gd name="connsiteY1" fmla="*/ 0 h 1653591"/>
              <a:gd name="connsiteX2" fmla="*/ 668739 w 1011923"/>
              <a:gd name="connsiteY2" fmla="*/ 0 h 1653591"/>
              <a:gd name="connsiteX3" fmla="*/ 1011923 w 1011923"/>
              <a:gd name="connsiteY3" fmla="*/ 160304 h 1653591"/>
              <a:gd name="connsiteX4" fmla="*/ 927256 w 1011923"/>
              <a:gd name="connsiteY4" fmla="*/ 1401847 h 1653591"/>
              <a:gd name="connsiteX5" fmla="*/ 716153 w 1011923"/>
              <a:gd name="connsiteY5" fmla="*/ 1653591 h 1653591"/>
              <a:gd name="connsiteX6" fmla="*/ 471196 w 1011923"/>
              <a:gd name="connsiteY6" fmla="*/ 1619724 h 1653591"/>
              <a:gd name="connsiteX7" fmla="*/ 409105 w 1011923"/>
              <a:gd name="connsiteY7" fmla="*/ 1432327 h 1653591"/>
              <a:gd name="connsiteX8" fmla="*/ 300732 w 1011923"/>
              <a:gd name="connsiteY8" fmla="*/ 448171 h 1653591"/>
              <a:gd name="connsiteX0" fmla="*/ 300732 w 1011923"/>
              <a:gd name="connsiteY0" fmla="*/ 448171 h 1653591"/>
              <a:gd name="connsiteX1" fmla="*/ 13996 w 1011923"/>
              <a:gd name="connsiteY1" fmla="*/ 0 h 1653591"/>
              <a:gd name="connsiteX2" fmla="*/ 668739 w 1011923"/>
              <a:gd name="connsiteY2" fmla="*/ 0 h 1653591"/>
              <a:gd name="connsiteX3" fmla="*/ 1011923 w 1011923"/>
              <a:gd name="connsiteY3" fmla="*/ 160304 h 1653591"/>
              <a:gd name="connsiteX4" fmla="*/ 927256 w 1011923"/>
              <a:gd name="connsiteY4" fmla="*/ 1401847 h 1653591"/>
              <a:gd name="connsiteX5" fmla="*/ 716153 w 1011923"/>
              <a:gd name="connsiteY5" fmla="*/ 1653591 h 1653591"/>
              <a:gd name="connsiteX6" fmla="*/ 471196 w 1011923"/>
              <a:gd name="connsiteY6" fmla="*/ 1619724 h 1653591"/>
              <a:gd name="connsiteX7" fmla="*/ 409105 w 1011923"/>
              <a:gd name="connsiteY7" fmla="*/ 1432327 h 1653591"/>
              <a:gd name="connsiteX8" fmla="*/ 300732 w 1011923"/>
              <a:gd name="connsiteY8" fmla="*/ 448171 h 1653591"/>
              <a:gd name="connsiteX0" fmla="*/ 84923 w 796114"/>
              <a:gd name="connsiteY0" fmla="*/ 448171 h 1653591"/>
              <a:gd name="connsiteX1" fmla="*/ 312960 w 796114"/>
              <a:gd name="connsiteY1" fmla="*/ 182880 h 1653591"/>
              <a:gd name="connsiteX2" fmla="*/ 452930 w 796114"/>
              <a:gd name="connsiteY2" fmla="*/ 0 h 1653591"/>
              <a:gd name="connsiteX3" fmla="*/ 796114 w 796114"/>
              <a:gd name="connsiteY3" fmla="*/ 160304 h 1653591"/>
              <a:gd name="connsiteX4" fmla="*/ 711447 w 796114"/>
              <a:gd name="connsiteY4" fmla="*/ 1401847 h 1653591"/>
              <a:gd name="connsiteX5" fmla="*/ 500344 w 796114"/>
              <a:gd name="connsiteY5" fmla="*/ 1653591 h 1653591"/>
              <a:gd name="connsiteX6" fmla="*/ 255387 w 796114"/>
              <a:gd name="connsiteY6" fmla="*/ 1619724 h 1653591"/>
              <a:gd name="connsiteX7" fmla="*/ 193296 w 796114"/>
              <a:gd name="connsiteY7" fmla="*/ 1432327 h 1653591"/>
              <a:gd name="connsiteX8" fmla="*/ 84923 w 796114"/>
              <a:gd name="connsiteY8" fmla="*/ 448171 h 1653591"/>
              <a:gd name="connsiteX0" fmla="*/ 84923 w 796114"/>
              <a:gd name="connsiteY0" fmla="*/ 332240 h 1537660"/>
              <a:gd name="connsiteX1" fmla="*/ 312960 w 796114"/>
              <a:gd name="connsiteY1" fmla="*/ 66949 h 1537660"/>
              <a:gd name="connsiteX2" fmla="*/ 503730 w 796114"/>
              <a:gd name="connsiteY2" fmla="*/ 29696 h 1537660"/>
              <a:gd name="connsiteX3" fmla="*/ 796114 w 796114"/>
              <a:gd name="connsiteY3" fmla="*/ 44373 h 1537660"/>
              <a:gd name="connsiteX4" fmla="*/ 711447 w 796114"/>
              <a:gd name="connsiteY4" fmla="*/ 1285916 h 1537660"/>
              <a:gd name="connsiteX5" fmla="*/ 500344 w 796114"/>
              <a:gd name="connsiteY5" fmla="*/ 1537660 h 1537660"/>
              <a:gd name="connsiteX6" fmla="*/ 255387 w 796114"/>
              <a:gd name="connsiteY6" fmla="*/ 1503793 h 1537660"/>
              <a:gd name="connsiteX7" fmla="*/ 193296 w 796114"/>
              <a:gd name="connsiteY7" fmla="*/ 1316396 h 1537660"/>
              <a:gd name="connsiteX8" fmla="*/ 84923 w 796114"/>
              <a:gd name="connsiteY8" fmla="*/ 332240 h 1537660"/>
              <a:gd name="connsiteX0" fmla="*/ 84923 w 796114"/>
              <a:gd name="connsiteY0" fmla="*/ 287867 h 1493287"/>
              <a:gd name="connsiteX1" fmla="*/ 312960 w 796114"/>
              <a:gd name="connsiteY1" fmla="*/ 22576 h 1493287"/>
              <a:gd name="connsiteX2" fmla="*/ 796114 w 796114"/>
              <a:gd name="connsiteY2" fmla="*/ 0 h 1493287"/>
              <a:gd name="connsiteX3" fmla="*/ 711447 w 796114"/>
              <a:gd name="connsiteY3" fmla="*/ 1241543 h 1493287"/>
              <a:gd name="connsiteX4" fmla="*/ 500344 w 796114"/>
              <a:gd name="connsiteY4" fmla="*/ 1493287 h 1493287"/>
              <a:gd name="connsiteX5" fmla="*/ 255387 w 796114"/>
              <a:gd name="connsiteY5" fmla="*/ 1459420 h 1493287"/>
              <a:gd name="connsiteX6" fmla="*/ 193296 w 796114"/>
              <a:gd name="connsiteY6" fmla="*/ 1272023 h 1493287"/>
              <a:gd name="connsiteX7" fmla="*/ 84923 w 796114"/>
              <a:gd name="connsiteY7" fmla="*/ 287867 h 1493287"/>
              <a:gd name="connsiteX0" fmla="*/ 84923 w 796114"/>
              <a:gd name="connsiteY0" fmla="*/ 295771 h 1501191"/>
              <a:gd name="connsiteX1" fmla="*/ 326507 w 796114"/>
              <a:gd name="connsiteY1" fmla="*/ 0 h 1501191"/>
              <a:gd name="connsiteX2" fmla="*/ 796114 w 796114"/>
              <a:gd name="connsiteY2" fmla="*/ 7904 h 1501191"/>
              <a:gd name="connsiteX3" fmla="*/ 711447 w 796114"/>
              <a:gd name="connsiteY3" fmla="*/ 1249447 h 1501191"/>
              <a:gd name="connsiteX4" fmla="*/ 500344 w 796114"/>
              <a:gd name="connsiteY4" fmla="*/ 1501191 h 1501191"/>
              <a:gd name="connsiteX5" fmla="*/ 255387 w 796114"/>
              <a:gd name="connsiteY5" fmla="*/ 1467324 h 1501191"/>
              <a:gd name="connsiteX6" fmla="*/ 193296 w 796114"/>
              <a:gd name="connsiteY6" fmla="*/ 1279927 h 1501191"/>
              <a:gd name="connsiteX7" fmla="*/ 84923 w 796114"/>
              <a:gd name="connsiteY7" fmla="*/ 295771 h 1501191"/>
              <a:gd name="connsiteX0" fmla="*/ 78716 w 813613"/>
              <a:gd name="connsiteY0" fmla="*/ 295771 h 1501191"/>
              <a:gd name="connsiteX1" fmla="*/ 344006 w 813613"/>
              <a:gd name="connsiteY1" fmla="*/ 0 h 1501191"/>
              <a:gd name="connsiteX2" fmla="*/ 813613 w 813613"/>
              <a:gd name="connsiteY2" fmla="*/ 7904 h 1501191"/>
              <a:gd name="connsiteX3" fmla="*/ 728946 w 813613"/>
              <a:gd name="connsiteY3" fmla="*/ 1249447 h 1501191"/>
              <a:gd name="connsiteX4" fmla="*/ 517843 w 813613"/>
              <a:gd name="connsiteY4" fmla="*/ 1501191 h 1501191"/>
              <a:gd name="connsiteX5" fmla="*/ 272886 w 813613"/>
              <a:gd name="connsiteY5" fmla="*/ 1467324 h 1501191"/>
              <a:gd name="connsiteX6" fmla="*/ 210795 w 813613"/>
              <a:gd name="connsiteY6" fmla="*/ 1279927 h 1501191"/>
              <a:gd name="connsiteX7" fmla="*/ 78716 w 813613"/>
              <a:gd name="connsiteY7" fmla="*/ 295771 h 1501191"/>
              <a:gd name="connsiteX0" fmla="*/ 60671 w 795568"/>
              <a:gd name="connsiteY0" fmla="*/ 295771 h 1501191"/>
              <a:gd name="connsiteX1" fmla="*/ 325961 w 795568"/>
              <a:gd name="connsiteY1" fmla="*/ 0 h 1501191"/>
              <a:gd name="connsiteX2" fmla="*/ 795568 w 795568"/>
              <a:gd name="connsiteY2" fmla="*/ 7904 h 1501191"/>
              <a:gd name="connsiteX3" fmla="*/ 710901 w 795568"/>
              <a:gd name="connsiteY3" fmla="*/ 1249447 h 1501191"/>
              <a:gd name="connsiteX4" fmla="*/ 499798 w 795568"/>
              <a:gd name="connsiteY4" fmla="*/ 1501191 h 1501191"/>
              <a:gd name="connsiteX5" fmla="*/ 254841 w 795568"/>
              <a:gd name="connsiteY5" fmla="*/ 1467324 h 1501191"/>
              <a:gd name="connsiteX6" fmla="*/ 192750 w 795568"/>
              <a:gd name="connsiteY6" fmla="*/ 1279927 h 1501191"/>
              <a:gd name="connsiteX7" fmla="*/ 60671 w 795568"/>
              <a:gd name="connsiteY7" fmla="*/ 295771 h 1501191"/>
              <a:gd name="connsiteX0" fmla="*/ 60671 w 795568"/>
              <a:gd name="connsiteY0" fmla="*/ 295771 h 1501191"/>
              <a:gd name="connsiteX1" fmla="*/ 325961 w 795568"/>
              <a:gd name="connsiteY1" fmla="*/ 0 h 1501191"/>
              <a:gd name="connsiteX2" fmla="*/ 795568 w 795568"/>
              <a:gd name="connsiteY2" fmla="*/ 7904 h 1501191"/>
              <a:gd name="connsiteX3" fmla="*/ 710901 w 795568"/>
              <a:gd name="connsiteY3" fmla="*/ 1249447 h 1501191"/>
              <a:gd name="connsiteX4" fmla="*/ 499798 w 795568"/>
              <a:gd name="connsiteY4" fmla="*/ 1501191 h 1501191"/>
              <a:gd name="connsiteX5" fmla="*/ 254841 w 795568"/>
              <a:gd name="connsiteY5" fmla="*/ 1467324 h 1501191"/>
              <a:gd name="connsiteX6" fmla="*/ 192750 w 795568"/>
              <a:gd name="connsiteY6" fmla="*/ 1279927 h 1501191"/>
              <a:gd name="connsiteX7" fmla="*/ 60671 w 795568"/>
              <a:gd name="connsiteY7" fmla="*/ 295771 h 1501191"/>
              <a:gd name="connsiteX0" fmla="*/ 60671 w 795568"/>
              <a:gd name="connsiteY0" fmla="*/ 295771 h 1518124"/>
              <a:gd name="connsiteX1" fmla="*/ 325961 w 795568"/>
              <a:gd name="connsiteY1" fmla="*/ 0 h 1518124"/>
              <a:gd name="connsiteX2" fmla="*/ 795568 w 795568"/>
              <a:gd name="connsiteY2" fmla="*/ 7904 h 1518124"/>
              <a:gd name="connsiteX3" fmla="*/ 710901 w 795568"/>
              <a:gd name="connsiteY3" fmla="*/ 1249447 h 1518124"/>
              <a:gd name="connsiteX4" fmla="*/ 499798 w 795568"/>
              <a:gd name="connsiteY4" fmla="*/ 1501191 h 1518124"/>
              <a:gd name="connsiteX5" fmla="*/ 325961 w 795568"/>
              <a:gd name="connsiteY5" fmla="*/ 1518124 h 1518124"/>
              <a:gd name="connsiteX6" fmla="*/ 192750 w 795568"/>
              <a:gd name="connsiteY6" fmla="*/ 1279927 h 1518124"/>
              <a:gd name="connsiteX7" fmla="*/ 60671 w 795568"/>
              <a:gd name="connsiteY7" fmla="*/ 295771 h 1518124"/>
              <a:gd name="connsiteX0" fmla="*/ 60671 w 795568"/>
              <a:gd name="connsiteY0" fmla="*/ 295771 h 1518124"/>
              <a:gd name="connsiteX1" fmla="*/ 325961 w 795568"/>
              <a:gd name="connsiteY1" fmla="*/ 0 h 1518124"/>
              <a:gd name="connsiteX2" fmla="*/ 795568 w 795568"/>
              <a:gd name="connsiteY2" fmla="*/ 7904 h 1518124"/>
              <a:gd name="connsiteX3" fmla="*/ 710901 w 795568"/>
              <a:gd name="connsiteY3" fmla="*/ 1249447 h 1518124"/>
              <a:gd name="connsiteX4" fmla="*/ 499798 w 795568"/>
              <a:gd name="connsiteY4" fmla="*/ 1501191 h 1518124"/>
              <a:gd name="connsiteX5" fmla="*/ 325961 w 795568"/>
              <a:gd name="connsiteY5" fmla="*/ 1518124 h 1518124"/>
              <a:gd name="connsiteX6" fmla="*/ 192750 w 795568"/>
              <a:gd name="connsiteY6" fmla="*/ 1279927 h 1518124"/>
              <a:gd name="connsiteX7" fmla="*/ 60671 w 795568"/>
              <a:gd name="connsiteY7" fmla="*/ 295771 h 1518124"/>
              <a:gd name="connsiteX0" fmla="*/ 60671 w 795568"/>
              <a:gd name="connsiteY0" fmla="*/ 295771 h 1518124"/>
              <a:gd name="connsiteX1" fmla="*/ 325961 w 795568"/>
              <a:gd name="connsiteY1" fmla="*/ 0 h 1518124"/>
              <a:gd name="connsiteX2" fmla="*/ 795568 w 795568"/>
              <a:gd name="connsiteY2" fmla="*/ 7904 h 1518124"/>
              <a:gd name="connsiteX3" fmla="*/ 710901 w 795568"/>
              <a:gd name="connsiteY3" fmla="*/ 1249447 h 1518124"/>
              <a:gd name="connsiteX4" fmla="*/ 499798 w 795568"/>
              <a:gd name="connsiteY4" fmla="*/ 1501191 h 1518124"/>
              <a:gd name="connsiteX5" fmla="*/ 325961 w 795568"/>
              <a:gd name="connsiteY5" fmla="*/ 1518124 h 1518124"/>
              <a:gd name="connsiteX6" fmla="*/ 192750 w 795568"/>
              <a:gd name="connsiteY6" fmla="*/ 1279927 h 1518124"/>
              <a:gd name="connsiteX7" fmla="*/ 60671 w 795568"/>
              <a:gd name="connsiteY7" fmla="*/ 295771 h 1518124"/>
              <a:gd name="connsiteX0" fmla="*/ 60671 w 795568"/>
              <a:gd name="connsiteY0" fmla="*/ 295771 h 1507964"/>
              <a:gd name="connsiteX1" fmla="*/ 325961 w 795568"/>
              <a:gd name="connsiteY1" fmla="*/ 0 h 1507964"/>
              <a:gd name="connsiteX2" fmla="*/ 795568 w 795568"/>
              <a:gd name="connsiteY2" fmla="*/ 7904 h 1507964"/>
              <a:gd name="connsiteX3" fmla="*/ 710901 w 795568"/>
              <a:gd name="connsiteY3" fmla="*/ 1249447 h 1507964"/>
              <a:gd name="connsiteX4" fmla="*/ 499798 w 795568"/>
              <a:gd name="connsiteY4" fmla="*/ 1501191 h 1507964"/>
              <a:gd name="connsiteX5" fmla="*/ 325961 w 795568"/>
              <a:gd name="connsiteY5" fmla="*/ 1507964 h 1507964"/>
              <a:gd name="connsiteX6" fmla="*/ 192750 w 795568"/>
              <a:gd name="connsiteY6" fmla="*/ 1279927 h 1507964"/>
              <a:gd name="connsiteX7" fmla="*/ 60671 w 795568"/>
              <a:gd name="connsiteY7" fmla="*/ 295771 h 1507964"/>
              <a:gd name="connsiteX0" fmla="*/ 60671 w 795568"/>
              <a:gd name="connsiteY0" fmla="*/ 295771 h 1520509"/>
              <a:gd name="connsiteX1" fmla="*/ 325961 w 795568"/>
              <a:gd name="connsiteY1" fmla="*/ 0 h 1520509"/>
              <a:gd name="connsiteX2" fmla="*/ 795568 w 795568"/>
              <a:gd name="connsiteY2" fmla="*/ 7904 h 1520509"/>
              <a:gd name="connsiteX3" fmla="*/ 710901 w 795568"/>
              <a:gd name="connsiteY3" fmla="*/ 1249447 h 1520509"/>
              <a:gd name="connsiteX4" fmla="*/ 523410 w 795568"/>
              <a:gd name="connsiteY4" fmla="*/ 1520509 h 1520509"/>
              <a:gd name="connsiteX5" fmla="*/ 325961 w 795568"/>
              <a:gd name="connsiteY5" fmla="*/ 1507964 h 1520509"/>
              <a:gd name="connsiteX6" fmla="*/ 192750 w 795568"/>
              <a:gd name="connsiteY6" fmla="*/ 1279927 h 1520509"/>
              <a:gd name="connsiteX7" fmla="*/ 60671 w 795568"/>
              <a:gd name="connsiteY7" fmla="*/ 295771 h 1520509"/>
              <a:gd name="connsiteX0" fmla="*/ 60671 w 795568"/>
              <a:gd name="connsiteY0" fmla="*/ 295771 h 1520509"/>
              <a:gd name="connsiteX1" fmla="*/ 325961 w 795568"/>
              <a:gd name="connsiteY1" fmla="*/ 0 h 1520509"/>
              <a:gd name="connsiteX2" fmla="*/ 795568 w 795568"/>
              <a:gd name="connsiteY2" fmla="*/ 7904 h 1520509"/>
              <a:gd name="connsiteX3" fmla="*/ 710901 w 795568"/>
              <a:gd name="connsiteY3" fmla="*/ 1249447 h 1520509"/>
              <a:gd name="connsiteX4" fmla="*/ 523410 w 795568"/>
              <a:gd name="connsiteY4" fmla="*/ 1520509 h 1520509"/>
              <a:gd name="connsiteX5" fmla="*/ 325961 w 795568"/>
              <a:gd name="connsiteY5" fmla="*/ 1507964 h 1520509"/>
              <a:gd name="connsiteX6" fmla="*/ 192750 w 795568"/>
              <a:gd name="connsiteY6" fmla="*/ 1279927 h 1520509"/>
              <a:gd name="connsiteX7" fmla="*/ 60671 w 795568"/>
              <a:gd name="connsiteY7" fmla="*/ 295771 h 1520509"/>
              <a:gd name="connsiteX0" fmla="*/ 60671 w 795568"/>
              <a:gd name="connsiteY0" fmla="*/ 295771 h 1520509"/>
              <a:gd name="connsiteX1" fmla="*/ 325961 w 795568"/>
              <a:gd name="connsiteY1" fmla="*/ 0 h 1520509"/>
              <a:gd name="connsiteX2" fmla="*/ 795568 w 795568"/>
              <a:gd name="connsiteY2" fmla="*/ 7904 h 1520509"/>
              <a:gd name="connsiteX3" fmla="*/ 710901 w 795568"/>
              <a:gd name="connsiteY3" fmla="*/ 1249447 h 1520509"/>
              <a:gd name="connsiteX4" fmla="*/ 523410 w 795568"/>
              <a:gd name="connsiteY4" fmla="*/ 1520509 h 1520509"/>
              <a:gd name="connsiteX5" fmla="*/ 379623 w 795568"/>
              <a:gd name="connsiteY5" fmla="*/ 1512257 h 1520509"/>
              <a:gd name="connsiteX6" fmla="*/ 192750 w 795568"/>
              <a:gd name="connsiteY6" fmla="*/ 1279927 h 1520509"/>
              <a:gd name="connsiteX7" fmla="*/ 60671 w 795568"/>
              <a:gd name="connsiteY7" fmla="*/ 295771 h 1520509"/>
              <a:gd name="connsiteX0" fmla="*/ 60671 w 795568"/>
              <a:gd name="connsiteY0" fmla="*/ 295771 h 1520509"/>
              <a:gd name="connsiteX1" fmla="*/ 325961 w 795568"/>
              <a:gd name="connsiteY1" fmla="*/ 0 h 1520509"/>
              <a:gd name="connsiteX2" fmla="*/ 795568 w 795568"/>
              <a:gd name="connsiteY2" fmla="*/ 7904 h 1520509"/>
              <a:gd name="connsiteX3" fmla="*/ 710901 w 795568"/>
              <a:gd name="connsiteY3" fmla="*/ 1249447 h 1520509"/>
              <a:gd name="connsiteX4" fmla="*/ 523410 w 795568"/>
              <a:gd name="connsiteY4" fmla="*/ 1520509 h 1520509"/>
              <a:gd name="connsiteX5" fmla="*/ 379623 w 795568"/>
              <a:gd name="connsiteY5" fmla="*/ 1512257 h 1520509"/>
              <a:gd name="connsiteX6" fmla="*/ 192750 w 795568"/>
              <a:gd name="connsiteY6" fmla="*/ 1279927 h 1520509"/>
              <a:gd name="connsiteX7" fmla="*/ 60671 w 795568"/>
              <a:gd name="connsiteY7" fmla="*/ 295771 h 1520509"/>
              <a:gd name="connsiteX0" fmla="*/ 60671 w 795568"/>
              <a:gd name="connsiteY0" fmla="*/ 295771 h 1520509"/>
              <a:gd name="connsiteX1" fmla="*/ 325961 w 795568"/>
              <a:gd name="connsiteY1" fmla="*/ 0 h 1520509"/>
              <a:gd name="connsiteX2" fmla="*/ 795568 w 795568"/>
              <a:gd name="connsiteY2" fmla="*/ 7904 h 1520509"/>
              <a:gd name="connsiteX3" fmla="*/ 710901 w 795568"/>
              <a:gd name="connsiteY3" fmla="*/ 1249447 h 1520509"/>
              <a:gd name="connsiteX4" fmla="*/ 523410 w 795568"/>
              <a:gd name="connsiteY4" fmla="*/ 1520509 h 1520509"/>
              <a:gd name="connsiteX5" fmla="*/ 379623 w 795568"/>
              <a:gd name="connsiteY5" fmla="*/ 1512257 h 1520509"/>
              <a:gd name="connsiteX6" fmla="*/ 192750 w 795568"/>
              <a:gd name="connsiteY6" fmla="*/ 1279927 h 1520509"/>
              <a:gd name="connsiteX7" fmla="*/ 60671 w 795568"/>
              <a:gd name="connsiteY7" fmla="*/ 295771 h 1520509"/>
              <a:gd name="connsiteX0" fmla="*/ 60671 w 795568"/>
              <a:gd name="connsiteY0" fmla="*/ 295771 h 1520509"/>
              <a:gd name="connsiteX1" fmla="*/ 325961 w 795568"/>
              <a:gd name="connsiteY1" fmla="*/ 0 h 1520509"/>
              <a:gd name="connsiteX2" fmla="*/ 795568 w 795568"/>
              <a:gd name="connsiteY2" fmla="*/ 7904 h 1520509"/>
              <a:gd name="connsiteX3" fmla="*/ 710901 w 795568"/>
              <a:gd name="connsiteY3" fmla="*/ 1249447 h 1520509"/>
              <a:gd name="connsiteX4" fmla="*/ 523410 w 795568"/>
              <a:gd name="connsiteY4" fmla="*/ 1520509 h 1520509"/>
              <a:gd name="connsiteX5" fmla="*/ 375330 w 795568"/>
              <a:gd name="connsiteY5" fmla="*/ 1432837 h 1520509"/>
              <a:gd name="connsiteX6" fmla="*/ 192750 w 795568"/>
              <a:gd name="connsiteY6" fmla="*/ 1279927 h 1520509"/>
              <a:gd name="connsiteX7" fmla="*/ 60671 w 795568"/>
              <a:gd name="connsiteY7" fmla="*/ 295771 h 1520509"/>
              <a:gd name="connsiteX0" fmla="*/ 60671 w 795568"/>
              <a:gd name="connsiteY0" fmla="*/ 295771 h 1520509"/>
              <a:gd name="connsiteX1" fmla="*/ 325961 w 795568"/>
              <a:gd name="connsiteY1" fmla="*/ 0 h 1520509"/>
              <a:gd name="connsiteX2" fmla="*/ 795568 w 795568"/>
              <a:gd name="connsiteY2" fmla="*/ 7904 h 1520509"/>
              <a:gd name="connsiteX3" fmla="*/ 710901 w 795568"/>
              <a:gd name="connsiteY3" fmla="*/ 1249447 h 1520509"/>
              <a:gd name="connsiteX4" fmla="*/ 523410 w 795568"/>
              <a:gd name="connsiteY4" fmla="*/ 1520509 h 1520509"/>
              <a:gd name="connsiteX5" fmla="*/ 375330 w 795568"/>
              <a:gd name="connsiteY5" fmla="*/ 1432837 h 1520509"/>
              <a:gd name="connsiteX6" fmla="*/ 192750 w 795568"/>
              <a:gd name="connsiteY6" fmla="*/ 1279927 h 1520509"/>
              <a:gd name="connsiteX7" fmla="*/ 60671 w 795568"/>
              <a:gd name="connsiteY7" fmla="*/ 295771 h 1520509"/>
              <a:gd name="connsiteX0" fmla="*/ 60671 w 795568"/>
              <a:gd name="connsiteY0" fmla="*/ 295771 h 1520509"/>
              <a:gd name="connsiteX1" fmla="*/ 325961 w 795568"/>
              <a:gd name="connsiteY1" fmla="*/ 0 h 1520509"/>
              <a:gd name="connsiteX2" fmla="*/ 795568 w 795568"/>
              <a:gd name="connsiteY2" fmla="*/ 7904 h 1520509"/>
              <a:gd name="connsiteX3" fmla="*/ 710901 w 795568"/>
              <a:gd name="connsiteY3" fmla="*/ 1249447 h 1520509"/>
              <a:gd name="connsiteX4" fmla="*/ 523410 w 795568"/>
              <a:gd name="connsiteY4" fmla="*/ 1520509 h 1520509"/>
              <a:gd name="connsiteX5" fmla="*/ 375330 w 795568"/>
              <a:gd name="connsiteY5" fmla="*/ 1432837 h 1520509"/>
              <a:gd name="connsiteX6" fmla="*/ 192750 w 795568"/>
              <a:gd name="connsiteY6" fmla="*/ 1279927 h 1520509"/>
              <a:gd name="connsiteX7" fmla="*/ 60671 w 795568"/>
              <a:gd name="connsiteY7" fmla="*/ 295771 h 1520509"/>
              <a:gd name="connsiteX0" fmla="*/ 60671 w 795568"/>
              <a:gd name="connsiteY0" fmla="*/ 295771 h 1523947"/>
              <a:gd name="connsiteX1" fmla="*/ 325961 w 795568"/>
              <a:gd name="connsiteY1" fmla="*/ 0 h 1523947"/>
              <a:gd name="connsiteX2" fmla="*/ 795568 w 795568"/>
              <a:gd name="connsiteY2" fmla="*/ 7904 h 1523947"/>
              <a:gd name="connsiteX3" fmla="*/ 710901 w 795568"/>
              <a:gd name="connsiteY3" fmla="*/ 1249447 h 1523947"/>
              <a:gd name="connsiteX4" fmla="*/ 523410 w 795568"/>
              <a:gd name="connsiteY4" fmla="*/ 1520509 h 1523947"/>
              <a:gd name="connsiteX5" fmla="*/ 375330 w 795568"/>
              <a:gd name="connsiteY5" fmla="*/ 1432837 h 1523947"/>
              <a:gd name="connsiteX6" fmla="*/ 192750 w 795568"/>
              <a:gd name="connsiteY6" fmla="*/ 1279927 h 1523947"/>
              <a:gd name="connsiteX7" fmla="*/ 60671 w 795568"/>
              <a:gd name="connsiteY7" fmla="*/ 295771 h 1523947"/>
              <a:gd name="connsiteX0" fmla="*/ 60671 w 795568"/>
              <a:gd name="connsiteY0" fmla="*/ 295771 h 1523053"/>
              <a:gd name="connsiteX1" fmla="*/ 325961 w 795568"/>
              <a:gd name="connsiteY1" fmla="*/ 0 h 1523053"/>
              <a:gd name="connsiteX2" fmla="*/ 795568 w 795568"/>
              <a:gd name="connsiteY2" fmla="*/ 7904 h 1523053"/>
              <a:gd name="connsiteX3" fmla="*/ 710901 w 795568"/>
              <a:gd name="connsiteY3" fmla="*/ 1249447 h 1523053"/>
              <a:gd name="connsiteX4" fmla="*/ 523410 w 795568"/>
              <a:gd name="connsiteY4" fmla="*/ 1520509 h 1523053"/>
              <a:gd name="connsiteX5" fmla="*/ 375330 w 795568"/>
              <a:gd name="connsiteY5" fmla="*/ 1432837 h 1523053"/>
              <a:gd name="connsiteX6" fmla="*/ 192750 w 795568"/>
              <a:gd name="connsiteY6" fmla="*/ 1279927 h 1523053"/>
              <a:gd name="connsiteX7" fmla="*/ 60671 w 795568"/>
              <a:gd name="connsiteY7" fmla="*/ 295771 h 1523053"/>
              <a:gd name="connsiteX0" fmla="*/ 60671 w 795568"/>
              <a:gd name="connsiteY0" fmla="*/ 295771 h 1522555"/>
              <a:gd name="connsiteX1" fmla="*/ 325961 w 795568"/>
              <a:gd name="connsiteY1" fmla="*/ 0 h 1522555"/>
              <a:gd name="connsiteX2" fmla="*/ 795568 w 795568"/>
              <a:gd name="connsiteY2" fmla="*/ 7904 h 1522555"/>
              <a:gd name="connsiteX3" fmla="*/ 710901 w 795568"/>
              <a:gd name="connsiteY3" fmla="*/ 1249447 h 1522555"/>
              <a:gd name="connsiteX4" fmla="*/ 523410 w 795568"/>
              <a:gd name="connsiteY4" fmla="*/ 1520509 h 1522555"/>
              <a:gd name="connsiteX5" fmla="*/ 375330 w 795568"/>
              <a:gd name="connsiteY5" fmla="*/ 1432837 h 1522555"/>
              <a:gd name="connsiteX6" fmla="*/ 192750 w 795568"/>
              <a:gd name="connsiteY6" fmla="*/ 1279927 h 1522555"/>
              <a:gd name="connsiteX7" fmla="*/ 60671 w 795568"/>
              <a:gd name="connsiteY7" fmla="*/ 295771 h 1522555"/>
              <a:gd name="connsiteX0" fmla="*/ 60671 w 795568"/>
              <a:gd name="connsiteY0" fmla="*/ 295771 h 1522555"/>
              <a:gd name="connsiteX1" fmla="*/ 325961 w 795568"/>
              <a:gd name="connsiteY1" fmla="*/ 0 h 1522555"/>
              <a:gd name="connsiteX2" fmla="*/ 795568 w 795568"/>
              <a:gd name="connsiteY2" fmla="*/ 7904 h 1522555"/>
              <a:gd name="connsiteX3" fmla="*/ 710901 w 795568"/>
              <a:gd name="connsiteY3" fmla="*/ 1249447 h 1522555"/>
              <a:gd name="connsiteX4" fmla="*/ 523410 w 795568"/>
              <a:gd name="connsiteY4" fmla="*/ 1520509 h 1522555"/>
              <a:gd name="connsiteX5" fmla="*/ 375330 w 795568"/>
              <a:gd name="connsiteY5" fmla="*/ 1432837 h 1522555"/>
              <a:gd name="connsiteX6" fmla="*/ 192750 w 795568"/>
              <a:gd name="connsiteY6" fmla="*/ 1279927 h 1522555"/>
              <a:gd name="connsiteX7" fmla="*/ 60671 w 795568"/>
              <a:gd name="connsiteY7" fmla="*/ 295771 h 1522555"/>
              <a:gd name="connsiteX0" fmla="*/ 60671 w 795568"/>
              <a:gd name="connsiteY0" fmla="*/ 295771 h 1522555"/>
              <a:gd name="connsiteX1" fmla="*/ 325961 w 795568"/>
              <a:gd name="connsiteY1" fmla="*/ 0 h 1522555"/>
              <a:gd name="connsiteX2" fmla="*/ 795568 w 795568"/>
              <a:gd name="connsiteY2" fmla="*/ 7904 h 1522555"/>
              <a:gd name="connsiteX3" fmla="*/ 710901 w 795568"/>
              <a:gd name="connsiteY3" fmla="*/ 1249447 h 1522555"/>
              <a:gd name="connsiteX4" fmla="*/ 523410 w 795568"/>
              <a:gd name="connsiteY4" fmla="*/ 1520509 h 1522555"/>
              <a:gd name="connsiteX5" fmla="*/ 375330 w 795568"/>
              <a:gd name="connsiteY5" fmla="*/ 1432837 h 1522555"/>
              <a:gd name="connsiteX6" fmla="*/ 192750 w 795568"/>
              <a:gd name="connsiteY6" fmla="*/ 1279927 h 1522555"/>
              <a:gd name="connsiteX7" fmla="*/ 60671 w 795568"/>
              <a:gd name="connsiteY7" fmla="*/ 295771 h 1522555"/>
              <a:gd name="connsiteX0" fmla="*/ 50811 w 785708"/>
              <a:gd name="connsiteY0" fmla="*/ 295771 h 1522555"/>
              <a:gd name="connsiteX1" fmla="*/ 316101 w 785708"/>
              <a:gd name="connsiteY1" fmla="*/ 0 h 1522555"/>
              <a:gd name="connsiteX2" fmla="*/ 785708 w 785708"/>
              <a:gd name="connsiteY2" fmla="*/ 7904 h 1522555"/>
              <a:gd name="connsiteX3" fmla="*/ 701041 w 785708"/>
              <a:gd name="connsiteY3" fmla="*/ 1249447 h 1522555"/>
              <a:gd name="connsiteX4" fmla="*/ 513550 w 785708"/>
              <a:gd name="connsiteY4" fmla="*/ 1520509 h 1522555"/>
              <a:gd name="connsiteX5" fmla="*/ 365470 w 785708"/>
              <a:gd name="connsiteY5" fmla="*/ 1432837 h 1522555"/>
              <a:gd name="connsiteX6" fmla="*/ 230112 w 785708"/>
              <a:gd name="connsiteY6" fmla="*/ 1312125 h 1522555"/>
              <a:gd name="connsiteX7" fmla="*/ 50811 w 785708"/>
              <a:gd name="connsiteY7" fmla="*/ 295771 h 1522555"/>
              <a:gd name="connsiteX0" fmla="*/ 57138 w 792035"/>
              <a:gd name="connsiteY0" fmla="*/ 295771 h 1522555"/>
              <a:gd name="connsiteX1" fmla="*/ 322428 w 792035"/>
              <a:gd name="connsiteY1" fmla="*/ 0 h 1522555"/>
              <a:gd name="connsiteX2" fmla="*/ 792035 w 792035"/>
              <a:gd name="connsiteY2" fmla="*/ 7904 h 1522555"/>
              <a:gd name="connsiteX3" fmla="*/ 707368 w 792035"/>
              <a:gd name="connsiteY3" fmla="*/ 1249447 h 1522555"/>
              <a:gd name="connsiteX4" fmla="*/ 519877 w 792035"/>
              <a:gd name="connsiteY4" fmla="*/ 1520509 h 1522555"/>
              <a:gd name="connsiteX5" fmla="*/ 371797 w 792035"/>
              <a:gd name="connsiteY5" fmla="*/ 1432837 h 1522555"/>
              <a:gd name="connsiteX6" fmla="*/ 236439 w 792035"/>
              <a:gd name="connsiteY6" fmla="*/ 1312125 h 1522555"/>
              <a:gd name="connsiteX7" fmla="*/ 57138 w 792035"/>
              <a:gd name="connsiteY7" fmla="*/ 295771 h 1522555"/>
              <a:gd name="connsiteX0" fmla="*/ 57138 w 792035"/>
              <a:gd name="connsiteY0" fmla="*/ 295771 h 1522555"/>
              <a:gd name="connsiteX1" fmla="*/ 322428 w 792035"/>
              <a:gd name="connsiteY1" fmla="*/ 0 h 1522555"/>
              <a:gd name="connsiteX2" fmla="*/ 792035 w 792035"/>
              <a:gd name="connsiteY2" fmla="*/ 7904 h 1522555"/>
              <a:gd name="connsiteX3" fmla="*/ 707368 w 792035"/>
              <a:gd name="connsiteY3" fmla="*/ 1249447 h 1522555"/>
              <a:gd name="connsiteX4" fmla="*/ 519877 w 792035"/>
              <a:gd name="connsiteY4" fmla="*/ 1520509 h 1522555"/>
              <a:gd name="connsiteX5" fmla="*/ 371797 w 792035"/>
              <a:gd name="connsiteY5" fmla="*/ 1432837 h 1522555"/>
              <a:gd name="connsiteX6" fmla="*/ 236439 w 792035"/>
              <a:gd name="connsiteY6" fmla="*/ 1312125 h 1522555"/>
              <a:gd name="connsiteX7" fmla="*/ 57138 w 792035"/>
              <a:gd name="connsiteY7" fmla="*/ 295771 h 1522555"/>
              <a:gd name="connsiteX0" fmla="*/ 57138 w 792035"/>
              <a:gd name="connsiteY0" fmla="*/ 295771 h 1522555"/>
              <a:gd name="connsiteX1" fmla="*/ 322428 w 792035"/>
              <a:gd name="connsiteY1" fmla="*/ 0 h 1522555"/>
              <a:gd name="connsiteX2" fmla="*/ 792035 w 792035"/>
              <a:gd name="connsiteY2" fmla="*/ 7904 h 1522555"/>
              <a:gd name="connsiteX3" fmla="*/ 707368 w 792035"/>
              <a:gd name="connsiteY3" fmla="*/ 1249447 h 1522555"/>
              <a:gd name="connsiteX4" fmla="*/ 519877 w 792035"/>
              <a:gd name="connsiteY4" fmla="*/ 1520509 h 1522555"/>
              <a:gd name="connsiteX5" fmla="*/ 371797 w 792035"/>
              <a:gd name="connsiteY5" fmla="*/ 1432837 h 1522555"/>
              <a:gd name="connsiteX6" fmla="*/ 236439 w 792035"/>
              <a:gd name="connsiteY6" fmla="*/ 1312125 h 1522555"/>
              <a:gd name="connsiteX7" fmla="*/ 57138 w 792035"/>
              <a:gd name="connsiteY7" fmla="*/ 295771 h 1522555"/>
              <a:gd name="connsiteX0" fmla="*/ 57138 w 792035"/>
              <a:gd name="connsiteY0" fmla="*/ 295771 h 1522555"/>
              <a:gd name="connsiteX1" fmla="*/ 322428 w 792035"/>
              <a:gd name="connsiteY1" fmla="*/ 0 h 1522555"/>
              <a:gd name="connsiteX2" fmla="*/ 792035 w 792035"/>
              <a:gd name="connsiteY2" fmla="*/ 7904 h 1522555"/>
              <a:gd name="connsiteX3" fmla="*/ 707368 w 792035"/>
              <a:gd name="connsiteY3" fmla="*/ 1249447 h 1522555"/>
              <a:gd name="connsiteX4" fmla="*/ 519877 w 792035"/>
              <a:gd name="connsiteY4" fmla="*/ 1520509 h 1522555"/>
              <a:gd name="connsiteX5" fmla="*/ 371797 w 792035"/>
              <a:gd name="connsiteY5" fmla="*/ 1432837 h 1522555"/>
              <a:gd name="connsiteX6" fmla="*/ 236439 w 792035"/>
              <a:gd name="connsiteY6" fmla="*/ 1312125 h 1522555"/>
              <a:gd name="connsiteX7" fmla="*/ 57138 w 792035"/>
              <a:gd name="connsiteY7" fmla="*/ 295771 h 1522555"/>
              <a:gd name="connsiteX0" fmla="*/ 58171 w 788336"/>
              <a:gd name="connsiteY0" fmla="*/ 295771 h 1522555"/>
              <a:gd name="connsiteX1" fmla="*/ 318729 w 788336"/>
              <a:gd name="connsiteY1" fmla="*/ 0 h 1522555"/>
              <a:gd name="connsiteX2" fmla="*/ 788336 w 788336"/>
              <a:gd name="connsiteY2" fmla="*/ 7904 h 1522555"/>
              <a:gd name="connsiteX3" fmla="*/ 703669 w 788336"/>
              <a:gd name="connsiteY3" fmla="*/ 1249447 h 1522555"/>
              <a:gd name="connsiteX4" fmla="*/ 516178 w 788336"/>
              <a:gd name="connsiteY4" fmla="*/ 1520509 h 1522555"/>
              <a:gd name="connsiteX5" fmla="*/ 368098 w 788336"/>
              <a:gd name="connsiteY5" fmla="*/ 1432837 h 1522555"/>
              <a:gd name="connsiteX6" fmla="*/ 232740 w 788336"/>
              <a:gd name="connsiteY6" fmla="*/ 1312125 h 1522555"/>
              <a:gd name="connsiteX7" fmla="*/ 58171 w 788336"/>
              <a:gd name="connsiteY7" fmla="*/ 295771 h 1522555"/>
              <a:gd name="connsiteX0" fmla="*/ 58171 w 788336"/>
              <a:gd name="connsiteY0" fmla="*/ 295771 h 1522555"/>
              <a:gd name="connsiteX1" fmla="*/ 318729 w 788336"/>
              <a:gd name="connsiteY1" fmla="*/ 0 h 1522555"/>
              <a:gd name="connsiteX2" fmla="*/ 788336 w 788336"/>
              <a:gd name="connsiteY2" fmla="*/ 7904 h 1522555"/>
              <a:gd name="connsiteX3" fmla="*/ 703669 w 788336"/>
              <a:gd name="connsiteY3" fmla="*/ 1249447 h 1522555"/>
              <a:gd name="connsiteX4" fmla="*/ 516178 w 788336"/>
              <a:gd name="connsiteY4" fmla="*/ 1520509 h 1522555"/>
              <a:gd name="connsiteX5" fmla="*/ 368098 w 788336"/>
              <a:gd name="connsiteY5" fmla="*/ 1432837 h 1522555"/>
              <a:gd name="connsiteX6" fmla="*/ 232740 w 788336"/>
              <a:gd name="connsiteY6" fmla="*/ 1312125 h 1522555"/>
              <a:gd name="connsiteX7" fmla="*/ 58171 w 788336"/>
              <a:gd name="connsiteY7" fmla="*/ 295771 h 1522555"/>
              <a:gd name="connsiteX0" fmla="*/ 56634 w 793897"/>
              <a:gd name="connsiteY0" fmla="*/ 298664 h 1522555"/>
              <a:gd name="connsiteX1" fmla="*/ 324290 w 793897"/>
              <a:gd name="connsiteY1" fmla="*/ 0 h 1522555"/>
              <a:gd name="connsiteX2" fmla="*/ 793897 w 793897"/>
              <a:gd name="connsiteY2" fmla="*/ 7904 h 1522555"/>
              <a:gd name="connsiteX3" fmla="*/ 709230 w 793897"/>
              <a:gd name="connsiteY3" fmla="*/ 1249447 h 1522555"/>
              <a:gd name="connsiteX4" fmla="*/ 521739 w 793897"/>
              <a:gd name="connsiteY4" fmla="*/ 1520509 h 1522555"/>
              <a:gd name="connsiteX5" fmla="*/ 373659 w 793897"/>
              <a:gd name="connsiteY5" fmla="*/ 1432837 h 1522555"/>
              <a:gd name="connsiteX6" fmla="*/ 238301 w 793897"/>
              <a:gd name="connsiteY6" fmla="*/ 1312125 h 1522555"/>
              <a:gd name="connsiteX7" fmla="*/ 56634 w 793897"/>
              <a:gd name="connsiteY7" fmla="*/ 298664 h 1522555"/>
              <a:gd name="connsiteX0" fmla="*/ 56634 w 793897"/>
              <a:gd name="connsiteY0" fmla="*/ 298664 h 1522555"/>
              <a:gd name="connsiteX1" fmla="*/ 324290 w 793897"/>
              <a:gd name="connsiteY1" fmla="*/ 0 h 1522555"/>
              <a:gd name="connsiteX2" fmla="*/ 793897 w 793897"/>
              <a:gd name="connsiteY2" fmla="*/ 7904 h 1522555"/>
              <a:gd name="connsiteX3" fmla="*/ 709230 w 793897"/>
              <a:gd name="connsiteY3" fmla="*/ 1249447 h 1522555"/>
              <a:gd name="connsiteX4" fmla="*/ 521739 w 793897"/>
              <a:gd name="connsiteY4" fmla="*/ 1520509 h 1522555"/>
              <a:gd name="connsiteX5" fmla="*/ 373659 w 793897"/>
              <a:gd name="connsiteY5" fmla="*/ 1432837 h 1522555"/>
              <a:gd name="connsiteX6" fmla="*/ 238301 w 793897"/>
              <a:gd name="connsiteY6" fmla="*/ 1312125 h 1522555"/>
              <a:gd name="connsiteX7" fmla="*/ 56634 w 793897"/>
              <a:gd name="connsiteY7" fmla="*/ 298664 h 1522555"/>
              <a:gd name="connsiteX0" fmla="*/ 30716 w 767979"/>
              <a:gd name="connsiteY0" fmla="*/ 298664 h 1522555"/>
              <a:gd name="connsiteX1" fmla="*/ 298372 w 767979"/>
              <a:gd name="connsiteY1" fmla="*/ 0 h 1522555"/>
              <a:gd name="connsiteX2" fmla="*/ 767979 w 767979"/>
              <a:gd name="connsiteY2" fmla="*/ 7904 h 1522555"/>
              <a:gd name="connsiteX3" fmla="*/ 683312 w 767979"/>
              <a:gd name="connsiteY3" fmla="*/ 1249447 h 1522555"/>
              <a:gd name="connsiteX4" fmla="*/ 495821 w 767979"/>
              <a:gd name="connsiteY4" fmla="*/ 1520509 h 1522555"/>
              <a:gd name="connsiteX5" fmla="*/ 347741 w 767979"/>
              <a:gd name="connsiteY5" fmla="*/ 1432837 h 1522555"/>
              <a:gd name="connsiteX6" fmla="*/ 212383 w 767979"/>
              <a:gd name="connsiteY6" fmla="*/ 1312125 h 1522555"/>
              <a:gd name="connsiteX7" fmla="*/ 30716 w 767979"/>
              <a:gd name="connsiteY7" fmla="*/ 298664 h 1522555"/>
              <a:gd name="connsiteX0" fmla="*/ 30716 w 767979"/>
              <a:gd name="connsiteY0" fmla="*/ 298664 h 1522555"/>
              <a:gd name="connsiteX1" fmla="*/ 298372 w 767979"/>
              <a:gd name="connsiteY1" fmla="*/ 0 h 1522555"/>
              <a:gd name="connsiteX2" fmla="*/ 767979 w 767979"/>
              <a:gd name="connsiteY2" fmla="*/ 7904 h 1522555"/>
              <a:gd name="connsiteX3" fmla="*/ 683312 w 767979"/>
              <a:gd name="connsiteY3" fmla="*/ 1249447 h 1522555"/>
              <a:gd name="connsiteX4" fmla="*/ 495821 w 767979"/>
              <a:gd name="connsiteY4" fmla="*/ 1520509 h 1522555"/>
              <a:gd name="connsiteX5" fmla="*/ 347741 w 767979"/>
              <a:gd name="connsiteY5" fmla="*/ 1432837 h 1522555"/>
              <a:gd name="connsiteX6" fmla="*/ 212383 w 767979"/>
              <a:gd name="connsiteY6" fmla="*/ 1312125 h 1522555"/>
              <a:gd name="connsiteX7" fmla="*/ 30716 w 767979"/>
              <a:gd name="connsiteY7" fmla="*/ 298664 h 1522555"/>
              <a:gd name="connsiteX0" fmla="*/ 0 w 737263"/>
              <a:gd name="connsiteY0" fmla="*/ 298664 h 1522555"/>
              <a:gd name="connsiteX1" fmla="*/ 267656 w 737263"/>
              <a:gd name="connsiteY1" fmla="*/ 0 h 1522555"/>
              <a:gd name="connsiteX2" fmla="*/ 737263 w 737263"/>
              <a:gd name="connsiteY2" fmla="*/ 7904 h 1522555"/>
              <a:gd name="connsiteX3" fmla="*/ 652596 w 737263"/>
              <a:gd name="connsiteY3" fmla="*/ 1249447 h 1522555"/>
              <a:gd name="connsiteX4" fmla="*/ 465105 w 737263"/>
              <a:gd name="connsiteY4" fmla="*/ 1520509 h 1522555"/>
              <a:gd name="connsiteX5" fmla="*/ 317025 w 737263"/>
              <a:gd name="connsiteY5" fmla="*/ 1432837 h 1522555"/>
              <a:gd name="connsiteX6" fmla="*/ 0 w 737263"/>
              <a:gd name="connsiteY6" fmla="*/ 298664 h 1522555"/>
              <a:gd name="connsiteX0" fmla="*/ 0 w 737263"/>
              <a:gd name="connsiteY0" fmla="*/ 298664 h 1522555"/>
              <a:gd name="connsiteX1" fmla="*/ 267656 w 737263"/>
              <a:gd name="connsiteY1" fmla="*/ 0 h 1522555"/>
              <a:gd name="connsiteX2" fmla="*/ 737263 w 737263"/>
              <a:gd name="connsiteY2" fmla="*/ 7904 h 1522555"/>
              <a:gd name="connsiteX3" fmla="*/ 652596 w 737263"/>
              <a:gd name="connsiteY3" fmla="*/ 1249447 h 1522555"/>
              <a:gd name="connsiteX4" fmla="*/ 465105 w 737263"/>
              <a:gd name="connsiteY4" fmla="*/ 1520509 h 1522555"/>
              <a:gd name="connsiteX5" fmla="*/ 317025 w 737263"/>
              <a:gd name="connsiteY5" fmla="*/ 1432837 h 1522555"/>
              <a:gd name="connsiteX6" fmla="*/ 0 w 737263"/>
              <a:gd name="connsiteY6" fmla="*/ 298664 h 1522555"/>
              <a:gd name="connsiteX0" fmla="*/ 0 w 751458"/>
              <a:gd name="connsiteY0" fmla="*/ 492540 h 1522555"/>
              <a:gd name="connsiteX1" fmla="*/ 281851 w 751458"/>
              <a:gd name="connsiteY1" fmla="*/ 0 h 1522555"/>
              <a:gd name="connsiteX2" fmla="*/ 751458 w 751458"/>
              <a:gd name="connsiteY2" fmla="*/ 7904 h 1522555"/>
              <a:gd name="connsiteX3" fmla="*/ 666791 w 751458"/>
              <a:gd name="connsiteY3" fmla="*/ 1249447 h 1522555"/>
              <a:gd name="connsiteX4" fmla="*/ 479300 w 751458"/>
              <a:gd name="connsiteY4" fmla="*/ 1520509 h 1522555"/>
              <a:gd name="connsiteX5" fmla="*/ 331220 w 751458"/>
              <a:gd name="connsiteY5" fmla="*/ 1432837 h 1522555"/>
              <a:gd name="connsiteX6" fmla="*/ 0 w 751458"/>
              <a:gd name="connsiteY6" fmla="*/ 492540 h 1522555"/>
              <a:gd name="connsiteX0" fmla="*/ 0 w 751458"/>
              <a:gd name="connsiteY0" fmla="*/ 492540 h 1522555"/>
              <a:gd name="connsiteX1" fmla="*/ 281851 w 751458"/>
              <a:gd name="connsiteY1" fmla="*/ 0 h 1522555"/>
              <a:gd name="connsiteX2" fmla="*/ 751458 w 751458"/>
              <a:gd name="connsiteY2" fmla="*/ 7904 h 1522555"/>
              <a:gd name="connsiteX3" fmla="*/ 666791 w 751458"/>
              <a:gd name="connsiteY3" fmla="*/ 1249447 h 1522555"/>
              <a:gd name="connsiteX4" fmla="*/ 479300 w 751458"/>
              <a:gd name="connsiteY4" fmla="*/ 1520509 h 1522555"/>
              <a:gd name="connsiteX5" fmla="*/ 331220 w 751458"/>
              <a:gd name="connsiteY5" fmla="*/ 1432837 h 1522555"/>
              <a:gd name="connsiteX6" fmla="*/ 0 w 751458"/>
              <a:gd name="connsiteY6" fmla="*/ 492540 h 1522555"/>
              <a:gd name="connsiteX0" fmla="*/ 0 w 751458"/>
              <a:gd name="connsiteY0" fmla="*/ 492540 h 1522555"/>
              <a:gd name="connsiteX1" fmla="*/ 281851 w 751458"/>
              <a:gd name="connsiteY1" fmla="*/ 0 h 1522555"/>
              <a:gd name="connsiteX2" fmla="*/ 751458 w 751458"/>
              <a:gd name="connsiteY2" fmla="*/ 7904 h 1522555"/>
              <a:gd name="connsiteX3" fmla="*/ 666791 w 751458"/>
              <a:gd name="connsiteY3" fmla="*/ 1249447 h 1522555"/>
              <a:gd name="connsiteX4" fmla="*/ 479300 w 751458"/>
              <a:gd name="connsiteY4" fmla="*/ 1520509 h 1522555"/>
              <a:gd name="connsiteX5" fmla="*/ 331220 w 751458"/>
              <a:gd name="connsiteY5" fmla="*/ 1432837 h 1522555"/>
              <a:gd name="connsiteX6" fmla="*/ 0 w 751458"/>
              <a:gd name="connsiteY6" fmla="*/ 492540 h 1522555"/>
              <a:gd name="connsiteX0" fmla="*/ 0 w 751458"/>
              <a:gd name="connsiteY0" fmla="*/ 492540 h 1523342"/>
              <a:gd name="connsiteX1" fmla="*/ 281851 w 751458"/>
              <a:gd name="connsiteY1" fmla="*/ 0 h 1523342"/>
              <a:gd name="connsiteX2" fmla="*/ 751458 w 751458"/>
              <a:gd name="connsiteY2" fmla="*/ 7904 h 1523342"/>
              <a:gd name="connsiteX3" fmla="*/ 666791 w 751458"/>
              <a:gd name="connsiteY3" fmla="*/ 1249447 h 1523342"/>
              <a:gd name="connsiteX4" fmla="*/ 479300 w 751458"/>
              <a:gd name="connsiteY4" fmla="*/ 1520509 h 1523342"/>
              <a:gd name="connsiteX5" fmla="*/ 331220 w 751458"/>
              <a:gd name="connsiteY5" fmla="*/ 1438624 h 1523342"/>
              <a:gd name="connsiteX6" fmla="*/ 0 w 751458"/>
              <a:gd name="connsiteY6" fmla="*/ 492540 h 1523342"/>
              <a:gd name="connsiteX0" fmla="*/ 0 w 751458"/>
              <a:gd name="connsiteY0" fmla="*/ 492540 h 1522610"/>
              <a:gd name="connsiteX1" fmla="*/ 281851 w 751458"/>
              <a:gd name="connsiteY1" fmla="*/ 0 h 1522610"/>
              <a:gd name="connsiteX2" fmla="*/ 751458 w 751458"/>
              <a:gd name="connsiteY2" fmla="*/ 7904 h 1522610"/>
              <a:gd name="connsiteX3" fmla="*/ 666791 w 751458"/>
              <a:gd name="connsiteY3" fmla="*/ 1249447 h 1522610"/>
              <a:gd name="connsiteX4" fmla="*/ 479300 w 751458"/>
              <a:gd name="connsiteY4" fmla="*/ 1520509 h 1522610"/>
              <a:gd name="connsiteX5" fmla="*/ 331220 w 751458"/>
              <a:gd name="connsiteY5" fmla="*/ 1438624 h 1522610"/>
              <a:gd name="connsiteX6" fmla="*/ 0 w 751458"/>
              <a:gd name="connsiteY6" fmla="*/ 492540 h 1522610"/>
              <a:gd name="connsiteX0" fmla="*/ 0 w 751458"/>
              <a:gd name="connsiteY0" fmla="*/ 492540 h 1522610"/>
              <a:gd name="connsiteX1" fmla="*/ 281851 w 751458"/>
              <a:gd name="connsiteY1" fmla="*/ 0 h 1522610"/>
              <a:gd name="connsiteX2" fmla="*/ 751458 w 751458"/>
              <a:gd name="connsiteY2" fmla="*/ 7904 h 1522610"/>
              <a:gd name="connsiteX3" fmla="*/ 666791 w 751458"/>
              <a:gd name="connsiteY3" fmla="*/ 1249447 h 1522610"/>
              <a:gd name="connsiteX4" fmla="*/ 479300 w 751458"/>
              <a:gd name="connsiteY4" fmla="*/ 1520509 h 1522610"/>
              <a:gd name="connsiteX5" fmla="*/ 331220 w 751458"/>
              <a:gd name="connsiteY5" fmla="*/ 1438624 h 1522610"/>
              <a:gd name="connsiteX6" fmla="*/ 0 w 751458"/>
              <a:gd name="connsiteY6" fmla="*/ 492540 h 152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458" h="1522610">
                <a:moveTo>
                  <a:pt x="0" y="492540"/>
                </a:moveTo>
                <a:cubicBezTo>
                  <a:pt x="36929" y="148650"/>
                  <a:pt x="40035" y="83917"/>
                  <a:pt x="281851" y="0"/>
                </a:cubicBezTo>
                <a:lnTo>
                  <a:pt x="751458" y="7904"/>
                </a:lnTo>
                <a:cubicBezTo>
                  <a:pt x="487298" y="409334"/>
                  <a:pt x="521164" y="986869"/>
                  <a:pt x="666791" y="1249447"/>
                </a:cubicBezTo>
                <a:cubicBezTo>
                  <a:pt x="666791" y="1339851"/>
                  <a:pt x="541799" y="1464701"/>
                  <a:pt x="479300" y="1520509"/>
                </a:cubicBezTo>
                <a:cubicBezTo>
                  <a:pt x="389157" y="1525628"/>
                  <a:pt x="402310" y="1528602"/>
                  <a:pt x="331220" y="1438624"/>
                </a:cubicBezTo>
                <a:cubicBezTo>
                  <a:pt x="147241" y="1281282"/>
                  <a:pt x="8228" y="731346"/>
                  <a:pt x="0" y="492540"/>
                </a:cubicBezTo>
                <a:close/>
              </a:path>
            </a:pathLst>
          </a:cu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9F16F89B-6AE2-46F6-A02D-7E3E270CDA59}"/>
              </a:ext>
            </a:extLst>
          </p:cNvPr>
          <p:cNvSpPr txBox="1"/>
          <p:nvPr/>
        </p:nvSpPr>
        <p:spPr>
          <a:xfrm>
            <a:off x="1757839" y="2221425"/>
            <a:ext cx="242374" cy="369332"/>
          </a:xfrm>
          <a:prstGeom prst="rect">
            <a:avLst/>
          </a:prstGeom>
          <a:noFill/>
        </p:spPr>
        <p:txBody>
          <a:bodyPr wrap="none" rtlCol="0">
            <a:spAutoFit/>
          </a:bodyPr>
          <a:lstStyle/>
          <a:p>
            <a:r>
              <a:rPr lang="en-US" altLang="zh-TW" dirty="0"/>
              <a:t>I</a:t>
            </a:r>
            <a:endParaRPr lang="zh-TW" altLang="en-US" dirty="0"/>
          </a:p>
        </p:txBody>
      </p:sp>
      <p:cxnSp>
        <p:nvCxnSpPr>
          <p:cNvPr id="6" name="直線單箭頭接點 5">
            <a:extLst>
              <a:ext uri="{FF2B5EF4-FFF2-40B4-BE49-F238E27FC236}">
                <a16:creationId xmlns:a16="http://schemas.microsoft.com/office/drawing/2014/main" id="{3E3EF45D-C96F-4A2B-817D-993C7DBA229C}"/>
              </a:ext>
            </a:extLst>
          </p:cNvPr>
          <p:cNvCxnSpPr/>
          <p:nvPr/>
        </p:nvCxnSpPr>
        <p:spPr>
          <a:xfrm>
            <a:off x="1831920" y="2553544"/>
            <a:ext cx="1811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7960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extLst>
              <a:ext uri="{FF2B5EF4-FFF2-40B4-BE49-F238E27FC236}">
                <a16:creationId xmlns:a16="http://schemas.microsoft.com/office/drawing/2014/main" id="{C1BAF1B9-1891-44BD-9FE7-1ABDDB4B404A}"/>
              </a:ext>
            </a:extLst>
          </p:cNvPr>
          <p:cNvSpPr/>
          <p:nvPr/>
        </p:nvSpPr>
        <p:spPr>
          <a:xfrm>
            <a:off x="213123" y="404664"/>
            <a:ext cx="8711803" cy="5760641"/>
          </a:xfrm>
          <a:prstGeom prst="roundRect">
            <a:avLst>
              <a:gd name="adj" fmla="val 8940"/>
            </a:avLst>
          </a:prstGeom>
          <a:noFill/>
          <a:ln w="76200"/>
        </p:spPr>
        <p:style>
          <a:lnRef idx="2">
            <a:schemeClr val="accent6">
              <a:shade val="50000"/>
            </a:schemeClr>
          </a:lnRef>
          <a:fillRef idx="1">
            <a:schemeClr val="accent6"/>
          </a:fillRef>
          <a:effectRef idx="0">
            <a:schemeClr val="accent6"/>
          </a:effectRef>
          <a:fontRef idx="minor">
            <a:schemeClr val="lt1"/>
          </a:fontRef>
        </p:style>
        <p:txBody>
          <a:bodyPr anchor="ctr"/>
          <a:lstStyle/>
          <a:p>
            <a:pPr lvl="0" defTabSz="685800">
              <a:lnSpc>
                <a:spcPct val="90000"/>
              </a:lnSpc>
              <a:spcBef>
                <a:spcPts val="900"/>
              </a:spcBef>
              <a:buClr>
                <a:srgbClr val="9966FF"/>
              </a:buClr>
              <a:buSzPct val="100000"/>
              <a:defRPr/>
            </a:pPr>
            <a:r>
              <a:rPr lang="zh-TW" altLang="en-US" sz="2400" b="1" dirty="0">
                <a:solidFill>
                  <a:prstClr val="black"/>
                </a:solidFill>
                <a:latin typeface="微軟正黑體"/>
              </a:rPr>
              <a:t>軟體</a:t>
            </a:r>
            <a:r>
              <a:rPr lang="en-US" altLang="zh-TW" sz="2400" b="1" dirty="0">
                <a:solidFill>
                  <a:prstClr val="black"/>
                </a:solidFill>
                <a:latin typeface="微軟正黑體"/>
              </a:rPr>
              <a:t>download</a:t>
            </a:r>
          </a:p>
          <a:p>
            <a:pPr marL="457200" lvl="0" indent="-457200" defTabSz="685800">
              <a:lnSpc>
                <a:spcPct val="90000"/>
              </a:lnSpc>
              <a:spcBef>
                <a:spcPts val="900"/>
              </a:spcBef>
              <a:buClr>
                <a:srgbClr val="9966FF"/>
              </a:buClr>
              <a:buSzPct val="100000"/>
              <a:buFont typeface="+mj-lt"/>
              <a:buAutoNum type="arabicPeriod"/>
              <a:defRPr/>
            </a:pPr>
            <a:r>
              <a:rPr lang="en-US" altLang="zh-TW" sz="2400" b="1" dirty="0">
                <a:solidFill>
                  <a:prstClr val="black"/>
                </a:solidFill>
                <a:latin typeface="微軟正黑體"/>
              </a:rPr>
              <a:t> Arduino Uno </a:t>
            </a:r>
            <a:r>
              <a:rPr lang="zh-TW" altLang="zh-TW" sz="2400" b="1" dirty="0">
                <a:solidFill>
                  <a:prstClr val="black"/>
                </a:solidFill>
                <a:latin typeface="微軟正黑體"/>
              </a:rPr>
              <a:t>驅動程式：</a:t>
            </a:r>
          </a:p>
          <a:p>
            <a:pPr marL="941785" lvl="0" indent="-342900" defTabSz="685800">
              <a:spcBef>
                <a:spcPts val="600"/>
              </a:spcBef>
              <a:buClr>
                <a:srgbClr val="9966FF"/>
              </a:buClr>
              <a:buSzPct val="100000"/>
              <a:buFont typeface="Arial" panose="020B0604020202020204" pitchFamily="34" charset="0"/>
              <a:buChar char="•"/>
              <a:defRPr/>
            </a:pPr>
            <a:r>
              <a:rPr lang="en-US" altLang="zh-TW" sz="2400" b="1" dirty="0">
                <a:solidFill>
                  <a:prstClr val="black"/>
                </a:solidFill>
                <a:latin typeface="微軟正黑體"/>
              </a:rPr>
              <a:t>Mac: </a:t>
            </a:r>
            <a:r>
              <a:rPr lang="en-US" altLang="zh-TW" sz="2400" b="1" dirty="0">
                <a:solidFill>
                  <a:prstClr val="black"/>
                </a:solidFill>
                <a:latin typeface="微軟正黑體"/>
                <a:hlinkClick r:id="rId2">
                  <a:extLst>
                    <a:ext uri="{A12FA001-AC4F-418D-AE19-62706E023703}">
                      <ahyp:hlinkClr xmlns:ahyp="http://schemas.microsoft.com/office/drawing/2018/hyperlinkcolor" val="tx"/>
                    </a:ext>
                  </a:extLst>
                </a:hlinkClick>
              </a:rPr>
              <a:t>http://www.wch.cn/download/CH341SER_MAC_ZIP.html</a:t>
            </a:r>
            <a:endParaRPr lang="en-US" altLang="zh-TW" sz="2400" b="1" dirty="0">
              <a:solidFill>
                <a:prstClr val="black"/>
              </a:solidFill>
              <a:latin typeface="微軟正黑體"/>
            </a:endParaRPr>
          </a:p>
          <a:p>
            <a:pPr marL="941785" lvl="0" indent="-342900" defTabSz="685800">
              <a:spcBef>
                <a:spcPts val="600"/>
              </a:spcBef>
              <a:buClr>
                <a:srgbClr val="9966FF"/>
              </a:buClr>
              <a:buSzPct val="100000"/>
              <a:buFont typeface="Arial" panose="020B0604020202020204" pitchFamily="34" charset="0"/>
              <a:buChar char="•"/>
              <a:defRPr/>
            </a:pPr>
            <a:r>
              <a:rPr lang="en-US" altLang="zh-TW" sz="2400" b="1" dirty="0">
                <a:solidFill>
                  <a:prstClr val="black"/>
                </a:solidFill>
                <a:latin typeface="微軟正黑體"/>
              </a:rPr>
              <a:t>Windows: </a:t>
            </a:r>
            <a:r>
              <a:rPr lang="en-US" altLang="zh-TW" sz="2400" b="1" dirty="0">
                <a:solidFill>
                  <a:prstClr val="black"/>
                </a:solidFill>
                <a:latin typeface="微軟正黑體"/>
                <a:hlinkClick r:id="rId3">
                  <a:extLst>
                    <a:ext uri="{A12FA001-AC4F-418D-AE19-62706E023703}">
                      <ahyp:hlinkClr xmlns:ahyp="http://schemas.microsoft.com/office/drawing/2018/hyperlinkcolor" val="tx"/>
                    </a:ext>
                  </a:extLst>
                </a:hlinkClick>
              </a:rPr>
              <a:t>http://www.wch.cn/download/CH341SER_EXE.html</a:t>
            </a:r>
            <a:endParaRPr lang="en-US" altLang="zh-TW" sz="2400" b="1" dirty="0">
              <a:solidFill>
                <a:prstClr val="black"/>
              </a:solidFill>
              <a:latin typeface="微軟正黑體"/>
            </a:endParaRPr>
          </a:p>
          <a:p>
            <a:pPr lvl="0" defTabSz="685800">
              <a:lnSpc>
                <a:spcPct val="90000"/>
              </a:lnSpc>
              <a:spcBef>
                <a:spcPts val="900"/>
              </a:spcBef>
              <a:buClr>
                <a:srgbClr val="9966FF"/>
              </a:buClr>
              <a:buSzPct val="100000"/>
              <a:defRPr/>
            </a:pPr>
            <a:endParaRPr lang="zh-TW" altLang="zh-TW" sz="2400" b="1" dirty="0">
              <a:solidFill>
                <a:prstClr val="black"/>
              </a:solidFill>
              <a:latin typeface="微軟正黑體"/>
            </a:endParaRPr>
          </a:p>
          <a:p>
            <a:pPr lvl="0" defTabSz="685800">
              <a:lnSpc>
                <a:spcPct val="90000"/>
              </a:lnSpc>
              <a:spcBef>
                <a:spcPts val="900"/>
              </a:spcBef>
              <a:buClr>
                <a:srgbClr val="9966FF"/>
              </a:buClr>
              <a:buSzPct val="100000"/>
              <a:defRPr/>
            </a:pPr>
            <a:r>
              <a:rPr lang="en-US" altLang="zh-TW" sz="2400" b="1" dirty="0">
                <a:solidFill>
                  <a:prstClr val="black"/>
                </a:solidFill>
                <a:latin typeface="微軟正黑體"/>
              </a:rPr>
              <a:t>2. </a:t>
            </a:r>
            <a:r>
              <a:rPr lang="en-US" altLang="zh-TW" sz="2400" b="1" dirty="0" err="1">
                <a:solidFill>
                  <a:prstClr val="black"/>
                </a:solidFill>
                <a:latin typeface="微軟正黑體"/>
              </a:rPr>
              <a:t>CoolTerm</a:t>
            </a:r>
            <a:r>
              <a:rPr lang="en-US" altLang="zh-TW" sz="2400" b="1" dirty="0">
                <a:solidFill>
                  <a:prstClr val="black"/>
                </a:solidFill>
                <a:latin typeface="微軟正黑體"/>
              </a:rPr>
              <a:t> </a:t>
            </a:r>
            <a:r>
              <a:rPr lang="zh-TW" altLang="zh-TW" sz="2400" b="1" dirty="0">
                <a:solidFill>
                  <a:prstClr val="black"/>
                </a:solidFill>
                <a:latin typeface="微軟正黑體"/>
              </a:rPr>
              <a:t>程式：</a:t>
            </a:r>
            <a:r>
              <a:rPr lang="en-US" altLang="zh-TW" sz="2400" b="1" dirty="0">
                <a:solidFill>
                  <a:prstClr val="black"/>
                </a:solidFill>
                <a:latin typeface="微軟正黑體"/>
              </a:rPr>
              <a:t>  </a:t>
            </a:r>
            <a:r>
              <a:rPr lang="en-US" altLang="zh-TW" sz="2400" b="1" dirty="0">
                <a:solidFill>
                  <a:prstClr val="black"/>
                </a:solidFill>
                <a:latin typeface="微軟正黑體"/>
                <a:hlinkClick r:id="rId4">
                  <a:extLst>
                    <a:ext uri="{A12FA001-AC4F-418D-AE19-62706E023703}">
                      <ahyp:hlinkClr xmlns:ahyp="http://schemas.microsoft.com/office/drawing/2018/hyperlinkcolor" val="tx"/>
                    </a:ext>
                  </a:extLst>
                </a:hlinkClick>
              </a:rPr>
              <a:t>http://freeware.the-meiers.org</a:t>
            </a:r>
            <a:endParaRPr lang="en-US" altLang="zh-TW" sz="2400" b="1" dirty="0">
              <a:solidFill>
                <a:prstClr val="black"/>
              </a:solidFill>
              <a:latin typeface="微軟正黑體"/>
            </a:endParaRPr>
          </a:p>
          <a:p>
            <a:pPr lvl="0" defTabSz="685800">
              <a:lnSpc>
                <a:spcPct val="90000"/>
              </a:lnSpc>
              <a:spcBef>
                <a:spcPts val="900"/>
              </a:spcBef>
              <a:buClr>
                <a:srgbClr val="9966FF"/>
              </a:buClr>
              <a:buSzPct val="100000"/>
              <a:defRPr/>
            </a:pPr>
            <a:endParaRPr lang="en-US" altLang="zh-TW" sz="2400" b="1" dirty="0">
              <a:solidFill>
                <a:prstClr val="black"/>
              </a:solidFill>
              <a:latin typeface="微軟正黑體"/>
            </a:endParaRPr>
          </a:p>
          <a:p>
            <a:pPr lvl="0" defTabSz="685800">
              <a:lnSpc>
                <a:spcPct val="90000"/>
              </a:lnSpc>
              <a:spcBef>
                <a:spcPts val="900"/>
              </a:spcBef>
              <a:buClr>
                <a:srgbClr val="9966FF"/>
              </a:buClr>
              <a:buSzPct val="100000"/>
              <a:defRPr/>
            </a:pPr>
            <a:r>
              <a:rPr kumimoji="1" lang="zh-TW" altLang="en-US" sz="2400" b="1" dirty="0">
                <a:solidFill>
                  <a:prstClr val="black"/>
                </a:solidFill>
                <a:latin typeface="微軟正黑體"/>
              </a:rPr>
              <a:t>擷取之數值即可利用軟體記錄在電腦中，再到</a:t>
            </a:r>
            <a:r>
              <a:rPr kumimoji="1" lang="en-US" altLang="zh-TW" sz="2400" b="1" dirty="0">
                <a:solidFill>
                  <a:prstClr val="black"/>
                </a:solidFill>
                <a:latin typeface="微軟正黑體"/>
              </a:rPr>
              <a:t>Excel</a:t>
            </a:r>
            <a:r>
              <a:rPr kumimoji="1" lang="zh-TW" altLang="en-US" sz="2400" b="1" dirty="0">
                <a:solidFill>
                  <a:prstClr val="black"/>
                </a:solidFill>
                <a:latin typeface="微軟正黑體"/>
              </a:rPr>
              <a:t>中去作圖</a:t>
            </a:r>
            <a:endParaRPr lang="zh-TW" altLang="en-US" sz="2400" dirty="0">
              <a:latin typeface="+mn-ea"/>
            </a:endParaRPr>
          </a:p>
        </p:txBody>
      </p:sp>
      <p:sp>
        <p:nvSpPr>
          <p:cNvPr id="2" name="標題 1">
            <a:extLst>
              <a:ext uri="{FF2B5EF4-FFF2-40B4-BE49-F238E27FC236}">
                <a16:creationId xmlns:a16="http://schemas.microsoft.com/office/drawing/2014/main" id="{E58BE19D-B2C0-4F2C-B019-5405D4F226D7}"/>
              </a:ext>
            </a:extLst>
          </p:cNvPr>
          <p:cNvSpPr>
            <a:spLocks noGrp="1"/>
          </p:cNvSpPr>
          <p:nvPr>
            <p:ph type="title"/>
          </p:nvPr>
        </p:nvSpPr>
        <p:spPr>
          <a:xfrm>
            <a:off x="2678906" y="9959"/>
            <a:ext cx="3780235" cy="809625"/>
          </a:xfrm>
          <a:prstGeom prst="roundRect">
            <a:avLst/>
          </a:prstGeom>
        </p:spPr>
        <p:style>
          <a:lnRef idx="2">
            <a:schemeClr val="accent1"/>
          </a:lnRef>
          <a:fillRef idx="1">
            <a:schemeClr val="lt1"/>
          </a:fillRef>
          <a:effectRef idx="0">
            <a:schemeClr val="accent1"/>
          </a:effectRef>
          <a:fontRef idx="minor">
            <a:schemeClr val="dk1"/>
          </a:fontRef>
        </p:style>
        <p:txBody>
          <a:bodyPr rtlCol="0">
            <a:normAutofit/>
          </a:bodyPr>
          <a:lstStyle/>
          <a:p>
            <a:pPr>
              <a:defRPr/>
            </a:pPr>
            <a:r>
              <a:rPr lang="zh-TW" altLang="en-US" dirty="0">
                <a:latin typeface="+mn-ea"/>
              </a:rPr>
              <a:t>實驗前準備</a:t>
            </a:r>
          </a:p>
        </p:txBody>
      </p:sp>
      <p:sp>
        <p:nvSpPr>
          <p:cNvPr id="6" name="矩形: 圓角 5">
            <a:extLst>
              <a:ext uri="{FF2B5EF4-FFF2-40B4-BE49-F238E27FC236}">
                <a16:creationId xmlns:a16="http://schemas.microsoft.com/office/drawing/2014/main" id="{98AE3B2F-0DEE-44B8-A6A3-D96E3602263E}"/>
              </a:ext>
            </a:extLst>
          </p:cNvPr>
          <p:cNvSpPr/>
          <p:nvPr/>
        </p:nvSpPr>
        <p:spPr>
          <a:xfrm>
            <a:off x="6084168" y="4581128"/>
            <a:ext cx="2566498" cy="396000"/>
          </a:xfrm>
          <a:prstGeom prst="round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TW" sz="2000" dirty="0" err="1"/>
              <a:t>Baudrate</a:t>
            </a:r>
            <a:r>
              <a:rPr lang="en-US" altLang="zh-TW" sz="2000" dirty="0"/>
              <a:t> </a:t>
            </a:r>
            <a:r>
              <a:rPr lang="zh-TW" altLang="en-US" sz="2000" dirty="0"/>
              <a:t>選擇 </a:t>
            </a:r>
            <a:r>
              <a:rPr lang="en-US" altLang="zh-TW" sz="2000" dirty="0"/>
              <a:t>115200</a:t>
            </a:r>
            <a:endParaRPr lang="zh-TW" altLang="en-US" sz="2000" dirty="0"/>
          </a:p>
        </p:txBody>
      </p:sp>
      <p:sp>
        <p:nvSpPr>
          <p:cNvPr id="5" name="文字方塊 4">
            <a:extLst>
              <a:ext uri="{FF2B5EF4-FFF2-40B4-BE49-F238E27FC236}">
                <a16:creationId xmlns:a16="http://schemas.microsoft.com/office/drawing/2014/main" id="{46084D5C-5D9C-4462-8D9A-CDE416BCD69D}"/>
              </a:ext>
            </a:extLst>
          </p:cNvPr>
          <p:cNvSpPr txBox="1"/>
          <p:nvPr/>
        </p:nvSpPr>
        <p:spPr>
          <a:xfrm>
            <a:off x="9540552" y="1700808"/>
            <a:ext cx="3863622" cy="400110"/>
          </a:xfrm>
          <a:prstGeom prst="rect">
            <a:avLst/>
          </a:prstGeom>
          <a:solidFill>
            <a:schemeClr val="bg1"/>
          </a:solidFill>
        </p:spPr>
        <p:txBody>
          <a:bodyPr wrap="none" rtlCol="0">
            <a:spAutoFit/>
          </a:bodyPr>
          <a:lstStyle/>
          <a:p>
            <a:r>
              <a:rPr lang="zh-TW" altLang="en-US" sz="2000" b="1" dirty="0">
                <a:solidFill>
                  <a:srgbClr val="FF3300"/>
                </a:solidFill>
              </a:rPr>
              <a:t>需確認</a:t>
            </a:r>
            <a:r>
              <a:rPr lang="en-US" altLang="zh-TW" sz="2000" b="1" dirty="0">
                <a:solidFill>
                  <a:srgbClr val="FF3300"/>
                </a:solidFill>
              </a:rPr>
              <a:t>Arduino</a:t>
            </a:r>
            <a:r>
              <a:rPr lang="zh-TW" altLang="en-US" sz="2000" b="1" dirty="0">
                <a:solidFill>
                  <a:srgbClr val="FF3300"/>
                </a:solidFill>
              </a:rPr>
              <a:t>板是否已換原廠板</a:t>
            </a:r>
          </a:p>
        </p:txBody>
      </p:sp>
    </p:spTree>
    <p:extLst>
      <p:ext uri="{BB962C8B-B14F-4D97-AF65-F5344CB8AC3E}">
        <p14:creationId xmlns:p14="http://schemas.microsoft.com/office/powerpoint/2010/main" val="3142044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51720" y="8704"/>
            <a:ext cx="5832648" cy="756000"/>
          </a:xfrm>
        </p:spPr>
        <p:txBody>
          <a:bodyPr/>
          <a:lstStyle/>
          <a:p>
            <a:r>
              <a:rPr lang="zh-TW" altLang="en-US" sz="4000" b="1" dirty="0"/>
              <a:t>直流測量 </a:t>
            </a:r>
            <a:r>
              <a:rPr lang="en-US" altLang="zh-TW" sz="4000" b="1" dirty="0"/>
              <a:t>with Arduino</a:t>
            </a:r>
            <a:endParaRPr lang="zh-TW" altLang="en-US" sz="4000" dirty="0"/>
          </a:p>
        </p:txBody>
      </p:sp>
      <p:sp>
        <p:nvSpPr>
          <p:cNvPr id="3" name="圓角矩形 2"/>
          <p:cNvSpPr/>
          <p:nvPr/>
        </p:nvSpPr>
        <p:spPr>
          <a:xfrm>
            <a:off x="971599" y="906359"/>
            <a:ext cx="237600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err="1">
                <a:latin typeface="微軟正黑體" panose="020B0604030504040204" pitchFamily="34" charset="-120"/>
                <a:ea typeface="微軟正黑體" panose="020B0604030504040204" pitchFamily="34" charset="-120"/>
              </a:rPr>
              <a:t>Arduino</a:t>
            </a:r>
            <a:r>
              <a:rPr lang="en-US" altLang="zh-TW" sz="2400" dirty="0">
                <a:latin typeface="微軟正黑體" panose="020B0604030504040204" pitchFamily="34" charset="-120"/>
                <a:ea typeface="微軟正黑體" panose="020B0604030504040204" pitchFamily="34" charset="-120"/>
              </a:rPr>
              <a:t> UNO</a:t>
            </a:r>
            <a:endParaRPr lang="zh-TW" altLang="en-US" sz="2400" dirty="0">
              <a:latin typeface="微軟正黑體" panose="020B0604030504040204" pitchFamily="34" charset="-120"/>
              <a:ea typeface="微軟正黑體" panose="020B0604030504040204" pitchFamily="34" charset="-120"/>
            </a:endParaRPr>
          </a:p>
        </p:txBody>
      </p:sp>
      <p:sp>
        <p:nvSpPr>
          <p:cNvPr id="4" name="圓角矩形 3"/>
          <p:cNvSpPr/>
          <p:nvPr/>
        </p:nvSpPr>
        <p:spPr>
          <a:xfrm>
            <a:off x="4860032" y="901879"/>
            <a:ext cx="360000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UNO HC-SR04</a:t>
            </a:r>
          </a:p>
          <a:p>
            <a:pPr algn="ctr"/>
            <a:r>
              <a:rPr lang="zh-TW" altLang="en-US" sz="2000" b="1" dirty="0"/>
              <a:t>超音波測距</a:t>
            </a:r>
            <a:r>
              <a:rPr lang="en-US" altLang="zh-TW" sz="2000" b="1" dirty="0"/>
              <a:t>/</a:t>
            </a:r>
            <a:r>
              <a:rPr lang="zh-TW" altLang="en-US" sz="2000" b="1" dirty="0"/>
              <a:t>避障模組 寬電壓</a:t>
            </a:r>
            <a:r>
              <a:rPr lang="en-US" altLang="zh-TW" sz="2000" b="1" dirty="0"/>
              <a:t>3-5.5V , </a:t>
            </a:r>
            <a:r>
              <a:rPr lang="zh-TW" altLang="en-US" sz="2000" b="1" dirty="0"/>
              <a:t>超聲波傳感器</a:t>
            </a:r>
          </a:p>
        </p:txBody>
      </p:sp>
      <p:pic>
        <p:nvPicPr>
          <p:cNvPr id="15362" name="Picture 2"/>
          <p:cNvPicPr>
            <a:picLocks noChangeAspect="1" noChangeArrowheads="1"/>
          </p:cNvPicPr>
          <p:nvPr/>
        </p:nvPicPr>
        <p:blipFill>
          <a:blip r:embed="rId2" cstate="print"/>
          <a:srcRect/>
          <a:stretch>
            <a:fillRect/>
          </a:stretch>
        </p:blipFill>
        <p:spPr bwMode="auto">
          <a:xfrm>
            <a:off x="5580112" y="2201797"/>
            <a:ext cx="2160240" cy="1529915"/>
          </a:xfrm>
          <a:prstGeom prst="rect">
            <a:avLst/>
          </a:prstGeom>
          <a:noFill/>
          <a:ln w="9525">
            <a:noFill/>
            <a:miter lim="800000"/>
            <a:headEnd/>
            <a:tailEnd/>
          </a:ln>
        </p:spPr>
      </p:pic>
      <p:pic>
        <p:nvPicPr>
          <p:cNvPr id="6" name="Picture 2" descr="http://robotechshop.com/wp-content/uploads/2015/12/arduino_uno_large-comp.jpg"/>
          <p:cNvPicPr>
            <a:picLocks noChangeAspect="1" noChangeArrowheads="1"/>
          </p:cNvPicPr>
          <p:nvPr/>
        </p:nvPicPr>
        <p:blipFill>
          <a:blip r:embed="rId3" cstate="print"/>
          <a:srcRect/>
          <a:stretch>
            <a:fillRect/>
          </a:stretch>
        </p:blipFill>
        <p:spPr bwMode="auto">
          <a:xfrm rot="5400000">
            <a:off x="251872" y="2562190"/>
            <a:ext cx="3815718" cy="2664296"/>
          </a:xfrm>
          <a:prstGeom prst="rect">
            <a:avLst/>
          </a:prstGeom>
          <a:noFill/>
        </p:spPr>
      </p:pic>
      <p:sp>
        <p:nvSpPr>
          <p:cNvPr id="8" name="圓角矩形 7"/>
          <p:cNvSpPr/>
          <p:nvPr/>
        </p:nvSpPr>
        <p:spPr>
          <a:xfrm>
            <a:off x="4860032" y="3713965"/>
            <a:ext cx="360000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HALL IC Sensor Module</a:t>
            </a:r>
          </a:p>
        </p:txBody>
      </p:sp>
      <p:pic>
        <p:nvPicPr>
          <p:cNvPr id="15365" name="Picture 5" descr="http://tinkbox.ph/sites/tinkbox.ph/files/field/product/datchik-holla-ky-024-260675107.jpg"/>
          <p:cNvPicPr>
            <a:picLocks noChangeAspect="1" noChangeArrowheads="1"/>
          </p:cNvPicPr>
          <p:nvPr/>
        </p:nvPicPr>
        <p:blipFill>
          <a:blip r:embed="rId4" cstate="print"/>
          <a:srcRect t="19687" b="10646"/>
          <a:stretch>
            <a:fillRect/>
          </a:stretch>
        </p:blipFill>
        <p:spPr bwMode="auto">
          <a:xfrm>
            <a:off x="5724128" y="4573242"/>
            <a:ext cx="2448272" cy="1705627"/>
          </a:xfrm>
          <a:prstGeom prst="rect">
            <a:avLst/>
          </a:prstGeom>
          <a:noFill/>
        </p:spPr>
      </p:pic>
    </p:spTree>
    <p:extLst>
      <p:ext uri="{BB962C8B-B14F-4D97-AF65-F5344CB8AC3E}">
        <p14:creationId xmlns:p14="http://schemas.microsoft.com/office/powerpoint/2010/main" val="1528999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064" y="4420420"/>
            <a:ext cx="3456384" cy="1024159"/>
          </a:xfrm>
          <a:prstGeom prst="rect">
            <a:avLst/>
          </a:prstGeom>
          <a:noFill/>
          <a:ln w="9525">
            <a:noFill/>
            <a:miter lim="800000"/>
            <a:headEnd/>
            <a:tailEnd/>
          </a:ln>
        </p:spPr>
      </p:pic>
      <p:pic>
        <p:nvPicPr>
          <p:cNvPr id="2053"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1605" y="3397151"/>
            <a:ext cx="3678307" cy="331517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Rectangle 11"/>
          <p:cNvSpPr>
            <a:spLocks noGrp="1" noRot="1" noChangeArrowheads="1"/>
          </p:cNvSpPr>
          <p:nvPr>
            <p:ph type="title"/>
          </p:nvPr>
        </p:nvSpPr>
        <p:spPr>
          <a:xfrm>
            <a:off x="1331640" y="73023"/>
            <a:ext cx="6718647" cy="633413"/>
          </a:xfrm>
          <a:solidFill>
            <a:schemeClr val="bg1"/>
          </a:solidFill>
        </p:spPr>
        <p:txBody>
          <a:bodyPr/>
          <a:lstStyle/>
          <a:p>
            <a:pPr algn="l" eaLnBrk="1" hangingPunct="1">
              <a:defRPr/>
            </a:pPr>
            <a:r>
              <a:rPr lang="zh-TW" altLang="en-US" sz="4000" b="1" dirty="0">
                <a:solidFill>
                  <a:srgbClr val="0000CC"/>
                </a:solidFill>
                <a:effectLst/>
                <a:latin typeface="+mn-ea"/>
                <a:ea typeface="+mn-ea"/>
              </a:rPr>
              <a:t>亥姆霍茲線圈</a:t>
            </a:r>
            <a:r>
              <a:rPr lang="en-US" altLang="zh-TW" sz="4000" b="1" dirty="0">
                <a:solidFill>
                  <a:srgbClr val="0000CC"/>
                </a:solidFill>
                <a:effectLst/>
                <a:latin typeface="+mn-ea"/>
                <a:ea typeface="+mn-ea"/>
              </a:rPr>
              <a:t>-</a:t>
            </a:r>
            <a:r>
              <a:rPr lang="zh-TW" altLang="en-US" sz="4000" b="1" dirty="0">
                <a:solidFill>
                  <a:srgbClr val="0000CC"/>
                </a:solidFill>
                <a:effectLst/>
                <a:latin typeface="+mn-ea"/>
                <a:ea typeface="+mn-ea"/>
              </a:rPr>
              <a:t>雙場線圈組合</a:t>
            </a:r>
          </a:p>
        </p:txBody>
      </p:sp>
      <p:graphicFrame>
        <p:nvGraphicFramePr>
          <p:cNvPr id="2051" name="Object 10"/>
          <p:cNvGraphicFramePr>
            <a:graphicFrameLocks noGrp="1" noChangeAspect="1"/>
          </p:cNvGraphicFramePr>
          <p:nvPr>
            <p:ph idx="1"/>
            <p:extLst>
              <p:ext uri="{D42A27DB-BD31-4B8C-83A1-F6EECF244321}">
                <p14:modId xmlns:p14="http://schemas.microsoft.com/office/powerpoint/2010/main" val="2905510952"/>
              </p:ext>
            </p:extLst>
          </p:nvPr>
        </p:nvGraphicFramePr>
        <p:xfrm>
          <a:off x="3873543" y="3787916"/>
          <a:ext cx="1552510" cy="632504"/>
        </p:xfrm>
        <a:graphic>
          <a:graphicData uri="http://schemas.openxmlformats.org/presentationml/2006/ole">
            <mc:AlternateContent xmlns:mc="http://schemas.openxmlformats.org/markup-compatibility/2006">
              <mc:Choice xmlns:v="urn:schemas-microsoft-com:vml" Requires="v">
                <p:oleObj spid="_x0000_s2100" name="Equation" r:id="rId5" imgW="1028700" imgH="419100" progId="Equation.3">
                  <p:embed/>
                </p:oleObj>
              </mc:Choice>
              <mc:Fallback>
                <p:oleObj name="Equation" r:id="rId5" imgW="1028700" imgH="419100" progId="Equation.3">
                  <p:embed/>
                  <p:pic>
                    <p:nvPicPr>
                      <p:cNvPr id="0" name="Picture 2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43" y="3787916"/>
                        <a:ext cx="1552510" cy="632504"/>
                      </a:xfrm>
                      <a:prstGeom prst="rect">
                        <a:avLst/>
                      </a:prstGeom>
                      <a:noFill/>
                    </p:spPr>
                  </p:pic>
                </p:oleObj>
              </mc:Fallback>
            </mc:AlternateContent>
          </a:graphicData>
        </a:graphic>
      </p:graphicFrame>
      <p:sp>
        <p:nvSpPr>
          <p:cNvPr id="2054" name="Rectangle 8"/>
          <p:cNvSpPr>
            <a:spLocks noChangeArrowheads="1"/>
          </p:cNvSpPr>
          <p:nvPr/>
        </p:nvSpPr>
        <p:spPr bwMode="auto">
          <a:xfrm>
            <a:off x="179512" y="726232"/>
            <a:ext cx="8784976"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304800"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indent="0" eaLnBrk="1" hangingPunct="1"/>
            <a:r>
              <a:rPr lang="zh-TW" altLang="en-US" sz="2400" dirty="0">
                <a:latin typeface="+mn-ea"/>
                <a:ea typeface="+mn-ea"/>
                <a:cs typeface="Times New Roman" pitchFamily="18" charset="0"/>
              </a:rPr>
              <a:t>兩共軸的線圈組合：在軸向所得的總磁場由來自每一線圈之個別磁場的貢獻總合。</a:t>
            </a:r>
            <a:endParaRPr lang="en-US" altLang="zh-TW" sz="2400" dirty="0">
              <a:latin typeface="+mn-ea"/>
              <a:ea typeface="+mn-ea"/>
              <a:cs typeface="Times New Roman" pitchFamily="18" charset="0"/>
            </a:endParaRPr>
          </a:p>
          <a:p>
            <a:pPr indent="0" eaLnBrk="1" hangingPunct="1">
              <a:spcBef>
                <a:spcPts val="600"/>
              </a:spcBef>
            </a:pPr>
            <a:r>
              <a:rPr lang="zh-TW" altLang="en-US" sz="2400" dirty="0">
                <a:latin typeface="+mn-ea"/>
                <a:ea typeface="+mn-ea"/>
                <a:cs typeface="Times New Roman" pitchFamily="18" charset="0"/>
              </a:rPr>
              <a:t>設</a:t>
            </a:r>
            <a:r>
              <a:rPr lang="zh-TW" altLang="en-US" sz="2400" dirty="0">
                <a:solidFill>
                  <a:srgbClr val="0000CC"/>
                </a:solidFill>
                <a:latin typeface="+mn-ea"/>
                <a:ea typeface="+mn-ea"/>
                <a:cs typeface="Times New Roman" pitchFamily="18" charset="0"/>
              </a:rPr>
              <a:t>軸心距離為</a:t>
            </a:r>
            <a:r>
              <a:rPr lang="en-US" altLang="zh-TW" sz="2400" i="1" dirty="0">
                <a:solidFill>
                  <a:srgbClr val="0000CC"/>
                </a:solidFill>
                <a:latin typeface="+mn-ea"/>
                <a:ea typeface="+mn-ea"/>
                <a:cs typeface="Times New Roman" pitchFamily="18" charset="0"/>
              </a:rPr>
              <a:t>d</a:t>
            </a:r>
            <a:r>
              <a:rPr lang="zh-TW" altLang="en-US" sz="2400" dirty="0">
                <a:latin typeface="+mn-ea"/>
                <a:ea typeface="+mn-ea"/>
                <a:cs typeface="Times New Roman" pitchFamily="18" charset="0"/>
              </a:rPr>
              <a:t>，取兩線圈中心點為原點</a:t>
            </a:r>
            <a:r>
              <a:rPr lang="en-US" altLang="zh-TW" sz="2400" dirty="0">
                <a:latin typeface="+mn-ea"/>
                <a:ea typeface="+mn-ea"/>
                <a:cs typeface="Times New Roman" pitchFamily="18" charset="0"/>
              </a:rPr>
              <a:t>(</a:t>
            </a:r>
            <a:r>
              <a:rPr lang="en-US" altLang="zh-TW" sz="2400" i="1" dirty="0">
                <a:latin typeface="+mn-ea"/>
                <a:ea typeface="+mn-ea"/>
                <a:cs typeface="Times New Roman" pitchFamily="18" charset="0"/>
              </a:rPr>
              <a:t>x </a:t>
            </a:r>
            <a:r>
              <a:rPr lang="en-US" altLang="zh-TW" sz="2400" dirty="0">
                <a:latin typeface="+mn-ea"/>
                <a:ea typeface="+mn-ea"/>
                <a:cs typeface="Times New Roman" pitchFamily="18" charset="0"/>
              </a:rPr>
              <a:t>= 0)</a:t>
            </a:r>
            <a:r>
              <a:rPr lang="zh-TW" altLang="en-US" sz="2400" dirty="0">
                <a:latin typeface="+mn-ea"/>
                <a:ea typeface="+mn-ea"/>
                <a:cs typeface="Times New Roman" pitchFamily="18" charset="0"/>
              </a:rPr>
              <a:t>，則在其軸線上，距原點 </a:t>
            </a:r>
            <a:r>
              <a:rPr lang="en-US" altLang="zh-TW" sz="2400" i="1" dirty="0">
                <a:latin typeface="+mn-ea"/>
                <a:ea typeface="+mn-ea"/>
                <a:cs typeface="Times New Roman" pitchFamily="18" charset="0"/>
              </a:rPr>
              <a:t>x </a:t>
            </a:r>
            <a:r>
              <a:rPr lang="zh-TW" altLang="en-US" sz="2400" dirty="0">
                <a:latin typeface="+mn-ea"/>
                <a:ea typeface="+mn-ea"/>
                <a:cs typeface="Times New Roman" pitchFamily="18" charset="0"/>
              </a:rPr>
              <a:t>距離的軸向磁場</a:t>
            </a:r>
            <a:r>
              <a:rPr lang="en-US" altLang="zh-TW" sz="2400" dirty="0">
                <a:latin typeface="+mn-ea"/>
                <a:ea typeface="+mn-ea"/>
                <a:cs typeface="Times New Roman" pitchFamily="18" charset="0"/>
              </a:rPr>
              <a:t>(on-axial magnetic field)</a:t>
            </a:r>
            <a:r>
              <a:rPr lang="zh-TW" altLang="en-US" sz="2400" dirty="0">
                <a:latin typeface="+mn-ea"/>
                <a:ea typeface="+mn-ea"/>
                <a:cs typeface="Times New Roman" pitchFamily="18" charset="0"/>
              </a:rPr>
              <a:t>分布公式</a:t>
            </a:r>
          </a:p>
          <a:p>
            <a:endParaRPr lang="en-US" altLang="zh-TW" dirty="0">
              <a:latin typeface="+mn-ea"/>
              <a:ea typeface="+mn-ea"/>
            </a:endParaRPr>
          </a:p>
        </p:txBody>
      </p:sp>
      <p:sp>
        <p:nvSpPr>
          <p:cNvPr id="2056" name="Rectangle 13"/>
          <p:cNvSpPr>
            <a:spLocks noChangeArrowheads="1"/>
          </p:cNvSpPr>
          <p:nvPr/>
        </p:nvSpPr>
        <p:spPr bwMode="auto">
          <a:xfrm>
            <a:off x="4139952" y="5595263"/>
            <a:ext cx="4902443" cy="1200329"/>
          </a:xfrm>
          <a:prstGeom prst="rect">
            <a:avLst/>
          </a:prstGeom>
          <a:solidFill>
            <a:schemeClr val="bg1"/>
          </a:solidFill>
          <a:ln>
            <a:noFill/>
          </a:ln>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algn="just" eaLnBrk="1" hangingPunct="1"/>
            <a:r>
              <a:rPr lang="zh-TW" altLang="en-US" sz="2400" b="1" dirty="0">
                <a:solidFill>
                  <a:srgbClr val="0000CC"/>
                </a:solidFill>
                <a:latin typeface="+mn-ea"/>
                <a:ea typeface="+mn-ea"/>
                <a:cs typeface="Times New Roman" pitchFamily="18" charset="0"/>
              </a:rPr>
              <a:t>若 </a:t>
            </a:r>
            <a:r>
              <a:rPr lang="en-US" altLang="zh-TW" sz="2400" b="1" i="1" dirty="0">
                <a:solidFill>
                  <a:srgbClr val="0000CC"/>
                </a:solidFill>
                <a:latin typeface="+mn-ea"/>
                <a:ea typeface="+mn-ea"/>
                <a:cs typeface="Times New Roman" pitchFamily="18" charset="0"/>
              </a:rPr>
              <a:t>d</a:t>
            </a:r>
            <a:r>
              <a:rPr lang="zh-TW" altLang="en-US" sz="2400" b="1" i="1" dirty="0">
                <a:solidFill>
                  <a:srgbClr val="0000CC"/>
                </a:solidFill>
                <a:latin typeface="+mn-ea"/>
                <a:ea typeface="+mn-ea"/>
                <a:cs typeface="Times New Roman" pitchFamily="18" charset="0"/>
              </a:rPr>
              <a:t> </a:t>
            </a:r>
            <a:r>
              <a:rPr lang="en-US" altLang="zh-TW" sz="2400" b="1" i="1" dirty="0">
                <a:solidFill>
                  <a:srgbClr val="0000CC"/>
                </a:solidFill>
                <a:latin typeface="+mn-ea"/>
                <a:ea typeface="+mn-ea"/>
                <a:cs typeface="Times New Roman" pitchFamily="18" charset="0"/>
              </a:rPr>
              <a:t>=</a:t>
            </a:r>
            <a:r>
              <a:rPr lang="zh-TW" altLang="en-US" sz="2400" b="1" i="1" dirty="0">
                <a:solidFill>
                  <a:srgbClr val="0000CC"/>
                </a:solidFill>
                <a:latin typeface="+mn-ea"/>
                <a:ea typeface="+mn-ea"/>
                <a:cs typeface="Times New Roman" pitchFamily="18" charset="0"/>
              </a:rPr>
              <a:t> </a:t>
            </a:r>
            <a:r>
              <a:rPr lang="en-US" altLang="zh-TW" sz="2400" b="1" i="1" dirty="0">
                <a:solidFill>
                  <a:srgbClr val="0000CC"/>
                </a:solidFill>
                <a:latin typeface="+mn-ea"/>
                <a:ea typeface="+mn-ea"/>
                <a:cs typeface="Times New Roman" pitchFamily="18" charset="0"/>
              </a:rPr>
              <a:t>R</a:t>
            </a:r>
            <a:r>
              <a:rPr lang="zh-TW" altLang="en-US" sz="2400" b="1" i="1" dirty="0">
                <a:solidFill>
                  <a:srgbClr val="0000CC"/>
                </a:solidFill>
                <a:latin typeface="+mn-ea"/>
                <a:ea typeface="+mn-ea"/>
                <a:cs typeface="Times New Roman" pitchFamily="18" charset="0"/>
              </a:rPr>
              <a:t>，</a:t>
            </a:r>
            <a:r>
              <a:rPr lang="zh-TW" altLang="en-US" sz="2400" dirty="0">
                <a:latin typeface="+mn-ea"/>
                <a:ea typeface="+mn-ea"/>
                <a:cs typeface="Arial Unicode MS" pitchFamily="34" charset="-120"/>
              </a:rPr>
              <a:t>則可提供一範圍較寬的均勻磁場空間，如左圖所示，</a:t>
            </a:r>
            <a:r>
              <a:rPr lang="zh-TW" altLang="en-US" sz="2400" b="1" dirty="0">
                <a:solidFill>
                  <a:srgbClr val="0000CC"/>
                </a:solidFill>
                <a:latin typeface="+mn-ea"/>
                <a:ea typeface="+mn-ea"/>
                <a:cs typeface="Times New Roman" pitchFamily="18" charset="0"/>
              </a:rPr>
              <a:t>稱之為</a:t>
            </a:r>
            <a:r>
              <a:rPr lang="zh-TW" altLang="en-US" sz="2400" b="1" dirty="0">
                <a:solidFill>
                  <a:srgbClr val="0000CC"/>
                </a:solidFill>
                <a:latin typeface="+mn-ea"/>
                <a:ea typeface="+mn-ea"/>
              </a:rPr>
              <a:t>亥姆霍茲線圈</a:t>
            </a:r>
            <a:r>
              <a:rPr lang="zh-TW" altLang="en-US" sz="2400" dirty="0">
                <a:latin typeface="+mn-ea"/>
                <a:ea typeface="+mn-ea"/>
                <a:cs typeface="Arial Unicode MS" pitchFamily="34" charset="-120"/>
              </a:rPr>
              <a:t>。</a:t>
            </a:r>
            <a:endParaRPr lang="en-US" altLang="zh-TW" sz="2400" b="1" dirty="0">
              <a:solidFill>
                <a:srgbClr val="0000CC"/>
              </a:solidFill>
              <a:latin typeface="+mn-ea"/>
              <a:ea typeface="+mn-ea"/>
            </a:endParaRPr>
          </a:p>
        </p:txBody>
      </p:sp>
      <p:graphicFrame>
        <p:nvGraphicFramePr>
          <p:cNvPr id="2050" name="Object 7"/>
          <p:cNvGraphicFramePr>
            <a:graphicFrameLocks noChangeAspect="1"/>
          </p:cNvGraphicFramePr>
          <p:nvPr>
            <p:extLst>
              <p:ext uri="{D42A27DB-BD31-4B8C-83A1-F6EECF244321}">
                <p14:modId xmlns:p14="http://schemas.microsoft.com/office/powerpoint/2010/main" val="1923795846"/>
              </p:ext>
            </p:extLst>
          </p:nvPr>
        </p:nvGraphicFramePr>
        <p:xfrm>
          <a:off x="2555776" y="2420888"/>
          <a:ext cx="6377467" cy="1171238"/>
        </p:xfrm>
        <a:graphic>
          <a:graphicData uri="http://schemas.openxmlformats.org/presentationml/2006/ole">
            <mc:AlternateContent xmlns:mc="http://schemas.openxmlformats.org/markup-compatibility/2006">
              <mc:Choice xmlns:v="urn:schemas-microsoft-com:vml" Requires="v">
                <p:oleObj spid="_x0000_s2101" name="方程式" r:id="rId7" imgW="4038600" imgH="736600" progId="Equation.3">
                  <p:embed/>
                </p:oleObj>
              </mc:Choice>
              <mc:Fallback>
                <p:oleObj name="方程式" r:id="rId7" imgW="4038600" imgH="736600" progId="Equation.3">
                  <p:embed/>
                  <p:pic>
                    <p:nvPicPr>
                      <p:cNvPr id="0"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2420888"/>
                        <a:ext cx="6377467" cy="1171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實驗室.jpg">
            <a:extLst>
              <a:ext uri="{FF2B5EF4-FFF2-40B4-BE49-F238E27FC236}">
                <a16:creationId xmlns:a16="http://schemas.microsoft.com/office/drawing/2014/main" id="{8B825052-AFD0-42C8-9975-5C85E7F2D0DD}"/>
              </a:ext>
            </a:extLst>
          </p:cNvPr>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508104" y="1268760"/>
            <a:ext cx="2975186" cy="1800200"/>
          </a:xfrm>
          <a:prstGeom prst="roundRect">
            <a:avLst>
              <a:gd name="adj" fmla="val 5730"/>
            </a:avLst>
          </a:prstGeom>
          <a:noFill/>
          <a:ln w="9525">
            <a:noFill/>
            <a:miter lim="800000"/>
            <a:headEnd/>
            <a:tailEnd/>
          </a:ln>
        </p:spPr>
      </p:pic>
      <p:grpSp>
        <p:nvGrpSpPr>
          <p:cNvPr id="24" name="群組 23">
            <a:extLst>
              <a:ext uri="{FF2B5EF4-FFF2-40B4-BE49-F238E27FC236}">
                <a16:creationId xmlns:a16="http://schemas.microsoft.com/office/drawing/2014/main" id="{3E161476-CAB2-4439-B81B-85FEA2E8C2A3}"/>
              </a:ext>
            </a:extLst>
          </p:cNvPr>
          <p:cNvGrpSpPr/>
          <p:nvPr/>
        </p:nvGrpSpPr>
        <p:grpSpPr>
          <a:xfrm>
            <a:off x="3347864" y="2904447"/>
            <a:ext cx="4907838" cy="2471843"/>
            <a:chOff x="3347864" y="3189405"/>
            <a:chExt cx="4907838" cy="2471843"/>
          </a:xfrm>
        </p:grpSpPr>
        <p:cxnSp>
          <p:nvCxnSpPr>
            <p:cNvPr id="18" name="直線接點 17">
              <a:extLst>
                <a:ext uri="{FF2B5EF4-FFF2-40B4-BE49-F238E27FC236}">
                  <a16:creationId xmlns:a16="http://schemas.microsoft.com/office/drawing/2014/main" id="{9EA94160-E346-47D7-84D3-7DACFC1DDE55}"/>
                </a:ext>
              </a:extLst>
            </p:cNvPr>
            <p:cNvCxnSpPr/>
            <p:nvPr/>
          </p:nvCxnSpPr>
          <p:spPr>
            <a:xfrm>
              <a:off x="8244408" y="3189405"/>
              <a:ext cx="0" cy="16797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9E246C8-E81E-4062-B165-7A55AD8D2D8A}"/>
                </a:ext>
              </a:extLst>
            </p:cNvPr>
            <p:cNvCxnSpPr/>
            <p:nvPr/>
          </p:nvCxnSpPr>
          <p:spPr>
            <a:xfrm flipH="1">
              <a:off x="4511702" y="4869160"/>
              <a:ext cx="37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9ACACB56-719F-42AE-A185-3384AE42D47E}"/>
                </a:ext>
              </a:extLst>
            </p:cNvPr>
            <p:cNvCxnSpPr/>
            <p:nvPr/>
          </p:nvCxnSpPr>
          <p:spPr>
            <a:xfrm flipH="1">
              <a:off x="3347864" y="5636534"/>
              <a:ext cx="111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6F5D731B-F1DD-4CAD-AD1F-DB4E6BE93E59}"/>
                </a:ext>
              </a:extLst>
            </p:cNvPr>
            <p:cNvCxnSpPr/>
            <p:nvPr/>
          </p:nvCxnSpPr>
          <p:spPr>
            <a:xfrm rot="5400000" flipH="1">
              <a:off x="4103992" y="5265248"/>
              <a:ext cx="79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群組 24">
            <a:extLst>
              <a:ext uri="{FF2B5EF4-FFF2-40B4-BE49-F238E27FC236}">
                <a16:creationId xmlns:a16="http://schemas.microsoft.com/office/drawing/2014/main" id="{4804A50C-C3F5-4E92-B644-7A5CE8540D30}"/>
              </a:ext>
            </a:extLst>
          </p:cNvPr>
          <p:cNvGrpSpPr/>
          <p:nvPr/>
        </p:nvGrpSpPr>
        <p:grpSpPr>
          <a:xfrm>
            <a:off x="3419878" y="2972484"/>
            <a:ext cx="4537561" cy="2211346"/>
            <a:chOff x="3347864" y="3189405"/>
            <a:chExt cx="4904773" cy="2448969"/>
          </a:xfrm>
        </p:grpSpPr>
        <p:cxnSp>
          <p:nvCxnSpPr>
            <p:cNvPr id="26" name="直線接點 25">
              <a:extLst>
                <a:ext uri="{FF2B5EF4-FFF2-40B4-BE49-F238E27FC236}">
                  <a16:creationId xmlns:a16="http://schemas.microsoft.com/office/drawing/2014/main" id="{9C744D18-13DE-4469-97F0-D2E75808BD7B}"/>
                </a:ext>
              </a:extLst>
            </p:cNvPr>
            <p:cNvCxnSpPr/>
            <p:nvPr/>
          </p:nvCxnSpPr>
          <p:spPr>
            <a:xfrm>
              <a:off x="8244408" y="3189405"/>
              <a:ext cx="0" cy="16346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53FE2DC8-114E-4345-83DC-F5CD6475F45B}"/>
                </a:ext>
              </a:extLst>
            </p:cNvPr>
            <p:cNvCxnSpPr/>
            <p:nvPr/>
          </p:nvCxnSpPr>
          <p:spPr>
            <a:xfrm flipH="1">
              <a:off x="4283472" y="4814822"/>
              <a:ext cx="396916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4726B059-6F52-43D4-998E-B52F42AEAA77}"/>
                </a:ext>
              </a:extLst>
            </p:cNvPr>
            <p:cNvCxnSpPr/>
            <p:nvPr/>
          </p:nvCxnSpPr>
          <p:spPr>
            <a:xfrm flipH="1">
              <a:off x="3347864" y="5636534"/>
              <a:ext cx="93392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70F7848D-BC90-432A-AD15-81E84594E02E}"/>
                </a:ext>
              </a:extLst>
            </p:cNvPr>
            <p:cNvCxnSpPr/>
            <p:nvPr/>
          </p:nvCxnSpPr>
          <p:spPr>
            <a:xfrm rot="5400000" flipH="1">
              <a:off x="3863264" y="5219756"/>
              <a:ext cx="8372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標題 1">
            <a:extLst>
              <a:ext uri="{FF2B5EF4-FFF2-40B4-BE49-F238E27FC236}">
                <a16:creationId xmlns:a16="http://schemas.microsoft.com/office/drawing/2014/main" id="{8ECBABDC-5E7F-439B-AE7F-C44A46441308}"/>
              </a:ext>
            </a:extLst>
          </p:cNvPr>
          <p:cNvSpPr>
            <a:spLocks noGrp="1"/>
          </p:cNvSpPr>
          <p:nvPr>
            <p:ph type="title"/>
          </p:nvPr>
        </p:nvSpPr>
        <p:spPr>
          <a:xfrm>
            <a:off x="1403648" y="44624"/>
            <a:ext cx="6595143" cy="725481"/>
          </a:xfrm>
        </p:spPr>
        <p:txBody>
          <a:bodyPr/>
          <a:lstStyle/>
          <a:p>
            <a:pPr>
              <a:lnSpc>
                <a:spcPct val="120000"/>
              </a:lnSpc>
            </a:pPr>
            <a:r>
              <a:rPr lang="zh-TW" altLang="en-US" dirty="0"/>
              <a:t>實驗一 </a:t>
            </a:r>
            <a:r>
              <a:rPr lang="en-US" altLang="zh-TW" dirty="0"/>
              <a:t>A. </a:t>
            </a:r>
            <a:r>
              <a:rPr lang="zh-TW" altLang="en-US" dirty="0"/>
              <a:t>直流量測 實驗裝置</a:t>
            </a:r>
          </a:p>
        </p:txBody>
      </p:sp>
      <p:pic>
        <p:nvPicPr>
          <p:cNvPr id="9" name="圖片 8">
            <a:extLst>
              <a:ext uri="{FF2B5EF4-FFF2-40B4-BE49-F238E27FC236}">
                <a16:creationId xmlns:a16="http://schemas.microsoft.com/office/drawing/2014/main" id="{16C1BE1C-0E67-44F5-8FE0-B9E9AA4C57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664" b="82401" l="18742" r="63532">
                        <a14:foregroundMark x1="21448" y1="70668" x2="20365" y2="77708"/>
                        <a14:foregroundMark x1="20365" y1="77708" x2="25237" y2="80776"/>
                        <a14:foregroundMark x1="25237" y1="80776" x2="37754" y2="79693"/>
                        <a14:foregroundMark x1="37754" y1="79693" x2="45061" y2="80235"/>
                        <a14:foregroundMark x1="62111" y1="70307" x2="61570" y2="77888"/>
                        <a14:foregroundMark x1="61570" y1="77888" x2="56901" y2="82401"/>
                        <a14:foregroundMark x1="56901" y1="82401" x2="52097" y2="82401"/>
                        <a14:foregroundMark x1="56563" y1="12635" x2="57375" y2="21209"/>
                        <a14:foregroundMark x1="18742" y1="77888" x2="21313" y2="79152"/>
                        <a14:foregroundMark x1="54736" y1="9116" x2="54736" y2="10921"/>
                        <a14:foregroundMark x1="58999" y1="8664" x2="58796" y2="10560"/>
                        <a14:foregroundMark x1="58525" y1="9296" x2="58660" y2="10560"/>
                        <a14:foregroundMark x1="58660" y1="8574" x2="58660" y2="8845"/>
                      </a14:backgroundRemoval>
                    </a14:imgEffect>
                  </a14:imgLayer>
                </a14:imgProps>
              </a:ext>
              <a:ext uri="{28A0092B-C50C-407E-A947-70E740481C1C}">
                <a14:useLocalDpi xmlns:a14="http://schemas.microsoft.com/office/drawing/2010/main" val="0"/>
              </a:ext>
            </a:extLst>
          </a:blip>
          <a:srcRect l="16075" t="8404" r="31163" b="12811"/>
          <a:stretch/>
        </p:blipFill>
        <p:spPr>
          <a:xfrm>
            <a:off x="251520" y="2292892"/>
            <a:ext cx="3528392" cy="3949693"/>
          </a:xfrm>
          <a:prstGeom prst="rect">
            <a:avLst/>
          </a:prstGeom>
        </p:spPr>
      </p:pic>
      <p:pic>
        <p:nvPicPr>
          <p:cNvPr id="11" name="圖片 10">
            <a:extLst>
              <a:ext uri="{FF2B5EF4-FFF2-40B4-BE49-F238E27FC236}">
                <a16:creationId xmlns:a16="http://schemas.microsoft.com/office/drawing/2014/main" id="{E0B33CF4-4866-4E79-AE32-DCDE095C1E2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87" b="93821" l="9716" r="92299">
                        <a14:foregroundMark x1="17180" y1="93821" x2="48104" y2="88272"/>
                        <a14:foregroundMark x1="48104" y1="88272" x2="55332" y2="88903"/>
                        <a14:foregroundMark x1="11256" y1="57503" x2="11730" y2="65069"/>
                        <a14:foregroundMark x1="11019" y1="56368" x2="10427" y2="58890"/>
                        <a14:foregroundMark x1="10900" y1="58386" x2="10900" y2="60277"/>
                        <a14:foregroundMark x1="10545" y1="58638" x2="10308" y2="59142"/>
                        <a14:foregroundMark x1="10071" y1="57251" x2="11374" y2="65952"/>
                        <a14:foregroundMark x1="10900" y1="71501" x2="10308" y2="81337"/>
                        <a14:foregroundMark x1="10308" y1="81337" x2="10308" y2="80958"/>
                        <a14:foregroundMark x1="9716" y1="57629" x2="10427" y2="61917"/>
                        <a14:foregroundMark x1="10071" y1="58764" x2="10071" y2="65322"/>
                        <a14:foregroundMark x1="83175" y1="63304" x2="91469" y2="58134"/>
                        <a14:foregroundMark x1="91469" y1="58134" x2="94550" y2="48802"/>
                        <a14:foregroundMark x1="94550" y1="48802" x2="94194" y2="38209"/>
                        <a14:foregroundMark x1="94194" y1="38209" x2="88744" y2="29634"/>
                        <a14:foregroundMark x1="71306" y1="23971" x2="42536" y2="14628"/>
                        <a14:foregroundMark x1="72436" y1="24338" x2="71951" y2="24180"/>
                        <a14:foregroundMark x1="79518" y1="26639" x2="79131" y2="26513"/>
                        <a14:foregroundMark x1="88744" y1="29634" x2="80216" y2="26865"/>
                        <a14:foregroundMark x1="42536" y1="14628" x2="38152" y2="8575"/>
                        <a14:foregroundMark x1="92062" y1="37579" x2="94787" y2="47415"/>
                        <a14:foregroundMark x1="94787" y1="47415" x2="92299" y2="57251"/>
                        <a14:foregroundMark x1="92299" y1="57251" x2="91943" y2="57251"/>
                        <a14:foregroundMark x1="36493" y1="1387" x2="37678" y2="8071"/>
                        <a14:foregroundMark x1="75948" y1="26482" x2="76185" y2="26734"/>
                        <a14:foregroundMark x1="76659" y1="26734" x2="77133" y2="27364"/>
                        <a14:foregroundMark x1="77370" y1="27112" x2="78081" y2="27491"/>
                        <a14:foregroundMark x1="69194" y1="25221" x2="71801" y2="25473"/>
                        <a14:foregroundMark x1="68128" y1="24842" x2="68957" y2="25095"/>
                        <a14:foregroundMark x1="82583" y1="28752" x2="85190" y2="29004"/>
                        <a14:foregroundMark x1="82701" y1="29004" x2="80687" y2="28752"/>
                        <a14:foregroundMark x1="55806" y1="19672" x2="58175" y2="20303"/>
                        <a14:foregroundMark x1="55450" y1="19420" x2="56043" y2="20050"/>
                        <a14:foregroundMark x1="55806" y1="20303" x2="55095" y2="19546"/>
                        <a14:foregroundMark x1="48934" y1="15259" x2="49763" y2="15511"/>
                        <a14:backgroundMark x1="77787" y1="25395" x2="78625" y2="25634"/>
                        <a14:backgroundMark x1="74526" y1="24464" x2="77385" y2="25280"/>
                        <a14:backgroundMark x1="78318" y1="26734" x2="79147" y2="26482"/>
                        <a14:backgroundMark x1="72567" y1="24266" x2="74408" y2="2484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 t="29622" r="-5787"/>
          <a:stretch/>
        </p:blipFill>
        <p:spPr>
          <a:xfrm>
            <a:off x="4716016" y="4944242"/>
            <a:ext cx="1917868" cy="1197588"/>
          </a:xfrm>
          <a:prstGeom prst="rect">
            <a:avLst/>
          </a:prstGeom>
        </p:spPr>
      </p:pic>
      <p:sp>
        <p:nvSpPr>
          <p:cNvPr id="14" name="手繪多邊形: 圖案 13">
            <a:extLst>
              <a:ext uri="{FF2B5EF4-FFF2-40B4-BE49-F238E27FC236}">
                <a16:creationId xmlns:a16="http://schemas.microsoft.com/office/drawing/2014/main" id="{5D579D17-8C5D-4DA5-916C-50514A1FDD6A}"/>
              </a:ext>
            </a:extLst>
          </p:cNvPr>
          <p:cNvSpPr/>
          <p:nvPr/>
        </p:nvSpPr>
        <p:spPr>
          <a:xfrm flipV="1">
            <a:off x="6177129" y="5077887"/>
            <a:ext cx="2113006" cy="298007"/>
          </a:xfrm>
          <a:custGeom>
            <a:avLst/>
            <a:gdLst>
              <a:gd name="connsiteX0" fmla="*/ 0 w 2113006"/>
              <a:gd name="connsiteY0" fmla="*/ 26158 h 298007"/>
              <a:gd name="connsiteX1" fmla="*/ 914400 w 2113006"/>
              <a:gd name="connsiteY1" fmla="*/ 26158 h 298007"/>
              <a:gd name="connsiteX2" fmla="*/ 2113006 w 2113006"/>
              <a:gd name="connsiteY2" fmla="*/ 298007 h 298007"/>
            </a:gdLst>
            <a:ahLst/>
            <a:cxnLst>
              <a:cxn ang="0">
                <a:pos x="connsiteX0" y="connsiteY0"/>
              </a:cxn>
              <a:cxn ang="0">
                <a:pos x="connsiteX1" y="connsiteY1"/>
              </a:cxn>
              <a:cxn ang="0">
                <a:pos x="connsiteX2" y="connsiteY2"/>
              </a:cxn>
            </a:cxnLst>
            <a:rect l="l" t="t" r="r" b="b"/>
            <a:pathLst>
              <a:path w="2113006" h="298007">
                <a:moveTo>
                  <a:pt x="0" y="26158"/>
                </a:moveTo>
                <a:cubicBezTo>
                  <a:pt x="281116" y="3504"/>
                  <a:pt x="562232" y="-19150"/>
                  <a:pt x="914400" y="26158"/>
                </a:cubicBezTo>
                <a:cubicBezTo>
                  <a:pt x="1266568" y="71466"/>
                  <a:pt x="1689787" y="184736"/>
                  <a:pt x="2113006" y="298007"/>
                </a:cubicBezTo>
              </a:path>
            </a:pathLst>
          </a:custGeom>
          <a:noFill/>
          <a:ln w="762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1B063193-2FE3-400C-B016-D9611E063B04}"/>
              </a:ext>
            </a:extLst>
          </p:cNvPr>
          <p:cNvSpPr txBox="1"/>
          <p:nvPr/>
        </p:nvSpPr>
        <p:spPr>
          <a:xfrm>
            <a:off x="7426106" y="4726017"/>
            <a:ext cx="1575293" cy="1123712"/>
          </a:xfrm>
          <a:prstGeom prst="roundRect">
            <a:avLst/>
          </a:prstGeom>
          <a:solidFill>
            <a:schemeClr val="tx1">
              <a:lumMod val="75000"/>
              <a:lumOff val="25000"/>
            </a:schemeClr>
          </a:solidFill>
          <a:ln>
            <a:noFill/>
          </a:ln>
          <a:scene3d>
            <a:camera prst="orthographicFront"/>
            <a:lightRig rig="threePt" dir="t"/>
          </a:scene3d>
          <a:sp3d>
            <a:bevelT/>
          </a:sp3d>
        </p:spPr>
        <p:txBody>
          <a:bodyPr wrap="square" rtlCol="0">
            <a:spAutoFit/>
          </a:bodyPr>
          <a:lstStyle/>
          <a:p>
            <a:pPr algn="dist"/>
            <a:r>
              <a:rPr lang="zh-TW" altLang="en-US" sz="2000" dirty="0">
                <a:solidFill>
                  <a:schemeClr val="bg1"/>
                </a:solidFill>
                <a:latin typeface="+mn-ea"/>
                <a:cs typeface="Times New Roman" panose="02020603050405020304" pitchFamily="18" charset="0"/>
              </a:rPr>
              <a:t>筆電</a:t>
            </a:r>
            <a:endParaRPr lang="en-US" altLang="zh-TW" sz="2000" dirty="0">
              <a:solidFill>
                <a:schemeClr val="bg1"/>
              </a:solidFill>
              <a:latin typeface="+mn-ea"/>
              <a:cs typeface="Times New Roman" panose="02020603050405020304" pitchFamily="18" charset="0"/>
            </a:endParaRPr>
          </a:p>
          <a:p>
            <a:pPr algn="dist"/>
            <a:r>
              <a:rPr lang="en-US" altLang="zh-TW" sz="2000" dirty="0" err="1">
                <a:solidFill>
                  <a:schemeClr val="bg1"/>
                </a:solidFill>
                <a:latin typeface="+mn-ea"/>
                <a:cs typeface="Times New Roman" panose="02020603050405020304" pitchFamily="18" charset="0"/>
              </a:rPr>
              <a:t>coolTerm</a:t>
            </a:r>
            <a:r>
              <a:rPr lang="zh-TW" altLang="en-US" sz="2000" dirty="0">
                <a:solidFill>
                  <a:schemeClr val="bg1"/>
                </a:solidFill>
                <a:latin typeface="+mn-ea"/>
                <a:cs typeface="Times New Roman" panose="02020603050405020304" pitchFamily="18" charset="0"/>
              </a:rPr>
              <a:t>讀取數值</a:t>
            </a:r>
          </a:p>
        </p:txBody>
      </p:sp>
      <p:sp>
        <p:nvSpPr>
          <p:cNvPr id="30" name="文字方塊 29">
            <a:extLst>
              <a:ext uri="{FF2B5EF4-FFF2-40B4-BE49-F238E27FC236}">
                <a16:creationId xmlns:a16="http://schemas.microsoft.com/office/drawing/2014/main" id="{906D1F52-870F-474B-8C87-0C390D9728AB}"/>
              </a:ext>
            </a:extLst>
          </p:cNvPr>
          <p:cNvSpPr txBox="1"/>
          <p:nvPr/>
        </p:nvSpPr>
        <p:spPr>
          <a:xfrm>
            <a:off x="7430254" y="2157549"/>
            <a:ext cx="1247429" cy="578882"/>
          </a:xfrm>
          <a:prstGeom prst="roundRect">
            <a:avLst/>
          </a:prstGeom>
          <a:solidFill>
            <a:schemeClr val="bg1"/>
          </a:solidFill>
        </p:spPr>
        <p:txBody>
          <a:bodyPr wrap="none" rtlCol="0">
            <a:spAutoFit/>
          </a:bodyPr>
          <a:lstStyle/>
          <a:p>
            <a:r>
              <a:rPr lang="en-US" altLang="zh-TW" sz="2800" dirty="0"/>
              <a:t>I=1.6 A</a:t>
            </a:r>
            <a:endParaRPr lang="zh-TW" altLang="en-US" sz="2800" dirty="0"/>
          </a:p>
        </p:txBody>
      </p:sp>
      <p:sp>
        <p:nvSpPr>
          <p:cNvPr id="31" name="文字方塊 30">
            <a:extLst>
              <a:ext uri="{FF2B5EF4-FFF2-40B4-BE49-F238E27FC236}">
                <a16:creationId xmlns:a16="http://schemas.microsoft.com/office/drawing/2014/main" id="{1FA38626-DBC6-4612-B80A-4EC08CE22E57}"/>
              </a:ext>
            </a:extLst>
          </p:cNvPr>
          <p:cNvSpPr txBox="1"/>
          <p:nvPr/>
        </p:nvSpPr>
        <p:spPr>
          <a:xfrm>
            <a:off x="4329072" y="5898213"/>
            <a:ext cx="3335339" cy="845196"/>
          </a:xfrm>
          <a:prstGeom prst="roundRect">
            <a:avLst/>
          </a:prstGeom>
          <a:solidFill>
            <a:schemeClr val="bg1"/>
          </a:solidFill>
        </p:spPr>
        <p:txBody>
          <a:bodyPr wrap="none" rtlCol="0">
            <a:spAutoFit/>
          </a:bodyPr>
          <a:lstStyle/>
          <a:p>
            <a:pPr>
              <a:lnSpc>
                <a:spcPct val="120000"/>
              </a:lnSpc>
            </a:pPr>
            <a:r>
              <a:rPr lang="en-US" altLang="zh-TW" sz="2000" b="1" dirty="0">
                <a:latin typeface="+mn-ea"/>
              </a:rPr>
              <a:t>Arduino:</a:t>
            </a:r>
            <a:r>
              <a:rPr lang="zh-TW" altLang="en-US" sz="2000" b="1" dirty="0">
                <a:latin typeface="+mn-ea"/>
              </a:rPr>
              <a:t> </a:t>
            </a:r>
            <a:endParaRPr lang="en-US" altLang="zh-TW" sz="2000" b="1" dirty="0">
              <a:latin typeface="+mn-ea"/>
            </a:endParaRPr>
          </a:p>
          <a:p>
            <a:pPr>
              <a:lnSpc>
                <a:spcPct val="120000"/>
              </a:lnSpc>
            </a:pPr>
            <a:r>
              <a:rPr lang="zh-TW" altLang="en-US" dirty="0">
                <a:latin typeface="+mn-ea"/>
              </a:rPr>
              <a:t>測距儀</a:t>
            </a:r>
            <a:r>
              <a:rPr lang="en-US" altLang="zh-TW" dirty="0">
                <a:latin typeface="+mn-ea"/>
              </a:rPr>
              <a:t>(</a:t>
            </a:r>
            <a:r>
              <a:rPr lang="zh-TW" altLang="en-US" dirty="0">
                <a:latin typeface="+mn-ea"/>
              </a:rPr>
              <a:t>位置</a:t>
            </a:r>
            <a:r>
              <a:rPr lang="en-US" altLang="zh-TW" dirty="0">
                <a:latin typeface="+mn-ea"/>
              </a:rPr>
              <a:t>)+</a:t>
            </a:r>
            <a:r>
              <a:rPr lang="zh-TW" altLang="en-US" dirty="0">
                <a:latin typeface="+mn-ea"/>
              </a:rPr>
              <a:t>磁場測得電壓值</a:t>
            </a:r>
          </a:p>
        </p:txBody>
      </p:sp>
      <p:sp>
        <p:nvSpPr>
          <p:cNvPr id="32" name="文字方塊 31">
            <a:extLst>
              <a:ext uri="{FF2B5EF4-FFF2-40B4-BE49-F238E27FC236}">
                <a16:creationId xmlns:a16="http://schemas.microsoft.com/office/drawing/2014/main" id="{3A0B827B-888E-4B77-9D9C-380DF5F341B6}"/>
              </a:ext>
            </a:extLst>
          </p:cNvPr>
          <p:cNvSpPr txBox="1"/>
          <p:nvPr/>
        </p:nvSpPr>
        <p:spPr>
          <a:xfrm>
            <a:off x="3372508" y="2395617"/>
            <a:ext cx="2018328" cy="473747"/>
          </a:xfrm>
          <a:prstGeom prst="roundRect">
            <a:avLst/>
          </a:prstGeom>
          <a:solidFill>
            <a:schemeClr val="bg1"/>
          </a:solidFill>
        </p:spPr>
        <p:txBody>
          <a:bodyPr wrap="none" rtlCol="0">
            <a:spAutoFit/>
          </a:bodyPr>
          <a:lstStyle/>
          <a:p>
            <a:pPr>
              <a:lnSpc>
                <a:spcPct val="120000"/>
              </a:lnSpc>
            </a:pPr>
            <a:r>
              <a:rPr lang="zh-TW" altLang="en-US" sz="2000" b="1" dirty="0">
                <a:latin typeface="+mn-ea"/>
              </a:rPr>
              <a:t>霍爾磁場感測器</a:t>
            </a:r>
          </a:p>
        </p:txBody>
      </p:sp>
      <p:sp>
        <p:nvSpPr>
          <p:cNvPr id="33" name="文字方塊 32">
            <a:extLst>
              <a:ext uri="{FF2B5EF4-FFF2-40B4-BE49-F238E27FC236}">
                <a16:creationId xmlns:a16="http://schemas.microsoft.com/office/drawing/2014/main" id="{0060946D-8E8C-4285-88FE-56153AC11780}"/>
              </a:ext>
            </a:extLst>
          </p:cNvPr>
          <p:cNvSpPr txBox="1"/>
          <p:nvPr/>
        </p:nvSpPr>
        <p:spPr>
          <a:xfrm>
            <a:off x="1618194" y="1343842"/>
            <a:ext cx="2565321" cy="882369"/>
          </a:xfrm>
          <a:prstGeom prst="roundRect">
            <a:avLst/>
          </a:prstGeom>
          <a:solidFill>
            <a:schemeClr val="bg1"/>
          </a:solidFill>
        </p:spPr>
        <p:txBody>
          <a:bodyPr wrap="none" rtlCol="0">
            <a:spAutoFit/>
          </a:bodyPr>
          <a:lstStyle/>
          <a:p>
            <a:pPr algn="ctr">
              <a:lnSpc>
                <a:spcPct val="120000"/>
              </a:lnSpc>
            </a:pPr>
            <a:r>
              <a:rPr lang="zh-TW" altLang="en-US" sz="2000" b="1" dirty="0">
                <a:latin typeface="+mn-ea"/>
              </a:rPr>
              <a:t>線圈</a:t>
            </a:r>
            <a:endParaRPr lang="en-US" altLang="zh-TW" sz="2000" b="1" dirty="0">
              <a:latin typeface="+mn-ea"/>
            </a:endParaRPr>
          </a:p>
          <a:p>
            <a:pPr algn="ctr">
              <a:lnSpc>
                <a:spcPct val="120000"/>
              </a:lnSpc>
            </a:pPr>
            <a:r>
              <a:rPr lang="zh-TW" altLang="en-US" sz="2000" b="1" dirty="0">
                <a:latin typeface="+mn-ea"/>
              </a:rPr>
              <a:t>（通電流產生磁場）</a:t>
            </a:r>
          </a:p>
        </p:txBody>
      </p:sp>
      <p:cxnSp>
        <p:nvCxnSpPr>
          <p:cNvPr id="35" name="直線單箭頭接點 34">
            <a:extLst>
              <a:ext uri="{FF2B5EF4-FFF2-40B4-BE49-F238E27FC236}">
                <a16:creationId xmlns:a16="http://schemas.microsoft.com/office/drawing/2014/main" id="{ED3ED808-499E-4BD3-8D08-D919D8B2A041}"/>
              </a:ext>
            </a:extLst>
          </p:cNvPr>
          <p:cNvCxnSpPr/>
          <p:nvPr/>
        </p:nvCxnSpPr>
        <p:spPr>
          <a:xfrm flipV="1">
            <a:off x="3995936" y="2823516"/>
            <a:ext cx="0" cy="216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直線單箭頭接點 36">
            <a:extLst>
              <a:ext uri="{FF2B5EF4-FFF2-40B4-BE49-F238E27FC236}">
                <a16:creationId xmlns:a16="http://schemas.microsoft.com/office/drawing/2014/main" id="{0A0FA48F-35DA-4DA2-B77D-9CAF5955AC34}"/>
              </a:ext>
            </a:extLst>
          </p:cNvPr>
          <p:cNvCxnSpPr/>
          <p:nvPr/>
        </p:nvCxnSpPr>
        <p:spPr>
          <a:xfrm flipH="1">
            <a:off x="3707904" y="5664322"/>
            <a:ext cx="9361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pic>
        <p:nvPicPr>
          <p:cNvPr id="40" name="圖片 39">
            <a:extLst>
              <a:ext uri="{FF2B5EF4-FFF2-40B4-BE49-F238E27FC236}">
                <a16:creationId xmlns:a16="http://schemas.microsoft.com/office/drawing/2014/main" id="{C9736C5E-9DA2-4FA3-BEAC-674595BDD9A0}"/>
              </a:ext>
            </a:extLst>
          </p:cNvPr>
          <p:cNvPicPr>
            <a:picLocks noChangeAspect="1"/>
          </p:cNvPicPr>
          <p:nvPr/>
        </p:nvPicPr>
        <p:blipFill rotWithShape="1">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r="1328"/>
          <a:stretch/>
        </p:blipFill>
        <p:spPr>
          <a:xfrm>
            <a:off x="3655990" y="3024171"/>
            <a:ext cx="5236490" cy="1953347"/>
          </a:xfrm>
          <a:prstGeom prst="rect">
            <a:avLst/>
          </a:prstGeom>
        </p:spPr>
      </p:pic>
    </p:spTree>
    <p:extLst>
      <p:ext uri="{BB962C8B-B14F-4D97-AF65-F5344CB8AC3E}">
        <p14:creationId xmlns:p14="http://schemas.microsoft.com/office/powerpoint/2010/main" val="759480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5">
            <a:extLst>
              <a:ext uri="{FF2B5EF4-FFF2-40B4-BE49-F238E27FC236}">
                <a16:creationId xmlns:a16="http://schemas.microsoft.com/office/drawing/2014/main" id="{55572B50-4D0C-425B-9E64-1FB0A5D2F8CA}"/>
              </a:ext>
            </a:extLst>
          </p:cNvPr>
          <p:cNvSpPr/>
          <p:nvPr/>
        </p:nvSpPr>
        <p:spPr>
          <a:xfrm>
            <a:off x="213123" y="476672"/>
            <a:ext cx="8711803" cy="5760640"/>
          </a:xfrm>
          <a:prstGeom prst="roundRect">
            <a:avLst/>
          </a:prstGeom>
          <a:noFill/>
          <a:ln w="76200"/>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sz="1350">
              <a:latin typeface="+mn-ea"/>
            </a:endParaRPr>
          </a:p>
        </p:txBody>
      </p:sp>
      <p:sp>
        <p:nvSpPr>
          <p:cNvPr id="2" name="標題 1">
            <a:extLst>
              <a:ext uri="{FF2B5EF4-FFF2-40B4-BE49-F238E27FC236}">
                <a16:creationId xmlns:a16="http://schemas.microsoft.com/office/drawing/2014/main" id="{98BC37E1-C146-4E35-A249-72B6B1F2BD7D}"/>
              </a:ext>
            </a:extLst>
          </p:cNvPr>
          <p:cNvSpPr>
            <a:spLocks noGrp="1"/>
          </p:cNvSpPr>
          <p:nvPr>
            <p:ph type="title"/>
          </p:nvPr>
        </p:nvSpPr>
        <p:spPr>
          <a:xfrm>
            <a:off x="2865091" y="23822"/>
            <a:ext cx="3780235" cy="809625"/>
          </a:xfrm>
          <a:prstGeom prst="roundRect">
            <a:avLst/>
          </a:prstGeom>
        </p:spPr>
        <p:style>
          <a:lnRef idx="2">
            <a:schemeClr val="accent1"/>
          </a:lnRef>
          <a:fillRef idx="1">
            <a:schemeClr val="lt1"/>
          </a:fillRef>
          <a:effectRef idx="0">
            <a:schemeClr val="accent1"/>
          </a:effectRef>
          <a:fontRef idx="minor">
            <a:schemeClr val="dk1"/>
          </a:fontRef>
        </p:style>
        <p:txBody>
          <a:bodyPr rtlCol="0">
            <a:normAutofit/>
          </a:bodyPr>
          <a:lstStyle/>
          <a:p>
            <a:pPr>
              <a:defRPr/>
            </a:pPr>
            <a:r>
              <a:rPr kumimoji="1" lang="zh-TW" altLang="en-US" dirty="0">
                <a:latin typeface="+mn-ea"/>
              </a:rPr>
              <a:t>實驗架設</a:t>
            </a:r>
          </a:p>
        </p:txBody>
      </p:sp>
      <p:pic>
        <p:nvPicPr>
          <p:cNvPr id="4" name="圖片 3">
            <a:extLst>
              <a:ext uri="{FF2B5EF4-FFF2-40B4-BE49-F238E27FC236}">
                <a16:creationId xmlns:a16="http://schemas.microsoft.com/office/drawing/2014/main" id="{39AAEB99-C4A7-4BAA-BB63-6230039EB456}"/>
              </a:ext>
            </a:extLst>
          </p:cNvPr>
          <p:cNvPicPr>
            <a:picLocks noChangeAspect="1"/>
          </p:cNvPicPr>
          <p:nvPr/>
        </p:nvPicPr>
        <p:blipFill rotWithShape="1">
          <a:blip r:embed="rId2">
            <a:lum bright="10000"/>
          </a:blip>
          <a:srcRect l="21561" t="29985" r="36012" b="11901"/>
          <a:stretch/>
        </p:blipFill>
        <p:spPr>
          <a:xfrm>
            <a:off x="891500" y="2729832"/>
            <a:ext cx="2918012" cy="2997739"/>
          </a:xfrm>
          <a:prstGeom prst="roundRect">
            <a:avLst/>
          </a:prstGeom>
        </p:spPr>
      </p:pic>
      <p:sp>
        <p:nvSpPr>
          <p:cNvPr id="5" name="圓角矩形 4">
            <a:extLst>
              <a:ext uri="{FF2B5EF4-FFF2-40B4-BE49-F238E27FC236}">
                <a16:creationId xmlns:a16="http://schemas.microsoft.com/office/drawing/2014/main" id="{4A98E89A-0AF4-4308-9D4A-7E25FB8C95F6}"/>
              </a:ext>
            </a:extLst>
          </p:cNvPr>
          <p:cNvSpPr/>
          <p:nvPr/>
        </p:nvSpPr>
        <p:spPr>
          <a:xfrm>
            <a:off x="1946673" y="2933700"/>
            <a:ext cx="926306" cy="6941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latin typeface="+mn-ea"/>
            </a:endParaRPr>
          </a:p>
        </p:txBody>
      </p:sp>
      <p:sp>
        <p:nvSpPr>
          <p:cNvPr id="5127" name="矩形 6">
            <a:extLst>
              <a:ext uri="{FF2B5EF4-FFF2-40B4-BE49-F238E27FC236}">
                <a16:creationId xmlns:a16="http://schemas.microsoft.com/office/drawing/2014/main" id="{E44F9246-130C-4660-BA00-8A9CBE44A5C6}"/>
              </a:ext>
            </a:extLst>
          </p:cNvPr>
          <p:cNvSpPr>
            <a:spLocks noChangeArrowheads="1"/>
          </p:cNvSpPr>
          <p:nvPr/>
        </p:nvSpPr>
        <p:spPr bwMode="auto">
          <a:xfrm>
            <a:off x="5276245" y="1505616"/>
            <a:ext cx="36000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9275" indent="-549275">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371475" indent="-371475">
              <a:lnSpc>
                <a:spcPct val="90000"/>
              </a:lnSpc>
              <a:spcBef>
                <a:spcPts val="750"/>
              </a:spcBef>
            </a:pPr>
            <a:r>
              <a:rPr lang="en-US" altLang="zh-TW" sz="2800" dirty="0">
                <a:latin typeface="+mn-ea"/>
                <a:ea typeface="+mn-ea"/>
              </a:rPr>
              <a:t>2.</a:t>
            </a:r>
            <a:r>
              <a:rPr lang="zh-TW" altLang="en-US" sz="2800" dirty="0">
                <a:latin typeface="+mn-ea"/>
                <a:ea typeface="+mn-ea"/>
              </a:rPr>
              <a:t>將</a:t>
            </a:r>
            <a:r>
              <a:rPr lang="en-US" altLang="zh-TW" sz="2800" dirty="0">
                <a:latin typeface="+mn-ea"/>
                <a:ea typeface="+mn-ea"/>
              </a:rPr>
              <a:t>Arduino </a:t>
            </a:r>
            <a:r>
              <a:rPr lang="zh-TW" altLang="en-US" sz="2800" dirty="0">
                <a:latin typeface="+mn-ea"/>
                <a:ea typeface="+mn-ea"/>
              </a:rPr>
              <a:t>及超音波測距架設好</a:t>
            </a:r>
          </a:p>
        </p:txBody>
      </p:sp>
      <p:pic>
        <p:nvPicPr>
          <p:cNvPr id="8" name="內容版面配置區 3">
            <a:extLst>
              <a:ext uri="{FF2B5EF4-FFF2-40B4-BE49-F238E27FC236}">
                <a16:creationId xmlns:a16="http://schemas.microsoft.com/office/drawing/2014/main" id="{775613EC-958C-409D-95FE-562E63CDB96F}"/>
              </a:ext>
            </a:extLst>
          </p:cNvPr>
          <p:cNvPicPr>
            <a:picLocks noChangeAspect="1"/>
          </p:cNvPicPr>
          <p:nvPr/>
        </p:nvPicPr>
        <p:blipFill rotWithShape="1">
          <a:blip r:embed="rId3"/>
          <a:srcRect t="19763" b="24096"/>
          <a:stretch/>
        </p:blipFill>
        <p:spPr>
          <a:xfrm>
            <a:off x="5265753" y="2933183"/>
            <a:ext cx="3306747" cy="2223765"/>
          </a:xfrm>
          <a:prstGeom prst="roundRect">
            <a:avLst/>
          </a:prstGeom>
        </p:spPr>
      </p:pic>
      <p:sp>
        <p:nvSpPr>
          <p:cNvPr id="9" name="圓角矩形 8">
            <a:extLst>
              <a:ext uri="{FF2B5EF4-FFF2-40B4-BE49-F238E27FC236}">
                <a16:creationId xmlns:a16="http://schemas.microsoft.com/office/drawing/2014/main" id="{672A57BF-422E-40D1-A9E9-E6F7EE43A74B}"/>
              </a:ext>
            </a:extLst>
          </p:cNvPr>
          <p:cNvSpPr/>
          <p:nvPr/>
        </p:nvSpPr>
        <p:spPr>
          <a:xfrm>
            <a:off x="7287817" y="3394472"/>
            <a:ext cx="926306" cy="694134"/>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latin typeface="+mn-ea"/>
            </a:endParaRPr>
          </a:p>
        </p:txBody>
      </p:sp>
      <p:sp>
        <p:nvSpPr>
          <p:cNvPr id="3" name="矩形 2">
            <a:extLst>
              <a:ext uri="{FF2B5EF4-FFF2-40B4-BE49-F238E27FC236}">
                <a16:creationId xmlns:a16="http://schemas.microsoft.com/office/drawing/2014/main" id="{11D9FBD5-CAFB-48A5-8112-5CDDE9B3D858}"/>
              </a:ext>
            </a:extLst>
          </p:cNvPr>
          <p:cNvSpPr/>
          <p:nvPr/>
        </p:nvSpPr>
        <p:spPr>
          <a:xfrm>
            <a:off x="592369" y="1555512"/>
            <a:ext cx="3600000" cy="867930"/>
          </a:xfrm>
          <a:prstGeom prst="rect">
            <a:avLst/>
          </a:prstGeom>
        </p:spPr>
        <p:txBody>
          <a:bodyPr wrap="square">
            <a:spAutoFit/>
          </a:bodyPr>
          <a:lstStyle/>
          <a:p>
            <a:pPr marL="411956" lvl="0" indent="-411956" defTabSz="685800">
              <a:lnSpc>
                <a:spcPct val="90000"/>
              </a:lnSpc>
              <a:spcBef>
                <a:spcPts val="900"/>
              </a:spcBef>
              <a:spcAft>
                <a:spcPts val="150"/>
              </a:spcAft>
              <a:buClr>
                <a:srgbClr val="9966FF"/>
              </a:buClr>
              <a:buSzPct val="100000"/>
            </a:pPr>
            <a:r>
              <a:rPr kumimoji="1" lang="en-US" altLang="zh-TW" sz="2800" dirty="0">
                <a:solidFill>
                  <a:prstClr val="black"/>
                </a:solidFill>
                <a:latin typeface="微軟正黑體"/>
              </a:rPr>
              <a:t>1.</a:t>
            </a:r>
            <a:r>
              <a:rPr kumimoji="1" lang="zh-TW" altLang="en-US" sz="2800" dirty="0">
                <a:solidFill>
                  <a:prstClr val="black"/>
                </a:solidFill>
                <a:latin typeface="微軟正黑體"/>
              </a:rPr>
              <a:t> 將感測器固定在支架上，如下圖所示：</a:t>
            </a:r>
          </a:p>
        </p:txBody>
      </p:sp>
    </p:spTree>
    <p:extLst>
      <p:ext uri="{BB962C8B-B14F-4D97-AF65-F5344CB8AC3E}">
        <p14:creationId xmlns:p14="http://schemas.microsoft.com/office/powerpoint/2010/main" val="2885914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E5651B3E-1730-49A6-A465-18C8876B4EAF}"/>
              </a:ext>
            </a:extLst>
          </p:cNvPr>
          <p:cNvPicPr>
            <a:picLocks noGrp="1" noChangeAspect="1"/>
          </p:cNvPicPr>
          <p:nvPr>
            <p:ph idx="1"/>
          </p:nvPr>
        </p:nvPicPr>
        <p:blipFill>
          <a:blip r:embed="rId2"/>
          <a:stretch>
            <a:fillRect/>
          </a:stretch>
        </p:blipFill>
        <p:spPr>
          <a:xfrm>
            <a:off x="489884" y="2287414"/>
            <a:ext cx="3460772" cy="2595579"/>
          </a:xfrm>
          <a:prstGeom prst="roundRect">
            <a:avLst/>
          </a:prstGeom>
        </p:spPr>
      </p:pic>
      <p:sp>
        <p:nvSpPr>
          <p:cNvPr id="5" name="圓角矩形 4">
            <a:extLst>
              <a:ext uri="{FF2B5EF4-FFF2-40B4-BE49-F238E27FC236}">
                <a16:creationId xmlns:a16="http://schemas.microsoft.com/office/drawing/2014/main" id="{79D4A967-A3C8-463E-9033-6B240B13E515}"/>
              </a:ext>
            </a:extLst>
          </p:cNvPr>
          <p:cNvSpPr/>
          <p:nvPr/>
        </p:nvSpPr>
        <p:spPr>
          <a:xfrm>
            <a:off x="213123" y="404664"/>
            <a:ext cx="8711803" cy="5976663"/>
          </a:xfrm>
          <a:prstGeom prst="roundRect">
            <a:avLst>
              <a:gd name="adj" fmla="val 8592"/>
            </a:avLst>
          </a:prstGeom>
          <a:noFill/>
          <a:ln w="76200"/>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sz="1350">
              <a:latin typeface="+mn-ea"/>
            </a:endParaRPr>
          </a:p>
        </p:txBody>
      </p:sp>
      <p:sp>
        <p:nvSpPr>
          <p:cNvPr id="6149" name="矩形 6">
            <a:extLst>
              <a:ext uri="{FF2B5EF4-FFF2-40B4-BE49-F238E27FC236}">
                <a16:creationId xmlns:a16="http://schemas.microsoft.com/office/drawing/2014/main" id="{8B8AD6DD-3EAC-4843-96FD-004E76E3A026}"/>
              </a:ext>
            </a:extLst>
          </p:cNvPr>
          <p:cNvSpPr>
            <a:spLocks noChangeArrowheads="1"/>
          </p:cNvSpPr>
          <p:nvPr/>
        </p:nvSpPr>
        <p:spPr bwMode="auto">
          <a:xfrm>
            <a:off x="213123" y="1157606"/>
            <a:ext cx="3895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en-US" altLang="zh-TW" sz="2400" dirty="0">
                <a:latin typeface="+mn-ea"/>
                <a:ea typeface="+mn-ea"/>
              </a:rPr>
              <a:t>3.</a:t>
            </a:r>
            <a:r>
              <a:rPr lang="zh-TW" altLang="en-US" sz="2400" dirty="0">
                <a:latin typeface="+mn-ea"/>
                <a:ea typeface="+mn-ea"/>
              </a:rPr>
              <a:t> 將感測試對正線圈正中央</a:t>
            </a:r>
          </a:p>
        </p:txBody>
      </p:sp>
      <p:sp>
        <p:nvSpPr>
          <p:cNvPr id="8" name="圓角矩形 7">
            <a:extLst>
              <a:ext uri="{FF2B5EF4-FFF2-40B4-BE49-F238E27FC236}">
                <a16:creationId xmlns:a16="http://schemas.microsoft.com/office/drawing/2014/main" id="{DD18EAD8-F4D3-4401-874D-D7737159A716}"/>
              </a:ext>
            </a:extLst>
          </p:cNvPr>
          <p:cNvSpPr/>
          <p:nvPr/>
        </p:nvSpPr>
        <p:spPr>
          <a:xfrm>
            <a:off x="1730553" y="3190449"/>
            <a:ext cx="926306" cy="694134"/>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latin typeface="+mn-ea"/>
            </a:endParaRPr>
          </a:p>
        </p:txBody>
      </p:sp>
      <p:sp>
        <p:nvSpPr>
          <p:cNvPr id="9" name="內容版面配置區 2">
            <a:extLst>
              <a:ext uri="{FF2B5EF4-FFF2-40B4-BE49-F238E27FC236}">
                <a16:creationId xmlns:a16="http://schemas.microsoft.com/office/drawing/2014/main" id="{F28CF693-D332-4C47-A1C9-07DAD1C3BBA1}"/>
              </a:ext>
            </a:extLst>
          </p:cNvPr>
          <p:cNvSpPr txBox="1">
            <a:spLocks/>
          </p:cNvSpPr>
          <p:nvPr/>
        </p:nvSpPr>
        <p:spPr>
          <a:xfrm>
            <a:off x="4385502" y="1124744"/>
            <a:ext cx="4465481" cy="4568777"/>
          </a:xfrm>
          <a:prstGeom prst="rect">
            <a:avLst/>
          </a:prstGeom>
        </p:spPr>
        <p:txBody>
          <a:bodyPr>
            <a:noAutofit/>
          </a:bodyPr>
          <a:lstStyle/>
          <a:p>
            <a:pPr marL="171450" indent="-171450">
              <a:lnSpc>
                <a:spcPct val="120000"/>
              </a:lnSpc>
              <a:defRPr/>
            </a:pPr>
            <a:r>
              <a:rPr lang="en-US" altLang="zh-TW" sz="2400" dirty="0">
                <a:latin typeface="+mn-ea"/>
              </a:rPr>
              <a:t>4.</a:t>
            </a:r>
            <a:r>
              <a:rPr lang="zh-TW" altLang="en-US" sz="2400" dirty="0">
                <a:latin typeface="+mn-ea"/>
              </a:rPr>
              <a:t>按下測試鍵，移動線圈基座</a:t>
            </a:r>
            <a:endParaRPr lang="en-US" altLang="zh-TW" sz="2400" dirty="0">
              <a:latin typeface="+mn-ea"/>
            </a:endParaRPr>
          </a:p>
          <a:p>
            <a:pPr marL="514350" lvl="1" indent="-171450">
              <a:lnSpc>
                <a:spcPct val="120000"/>
              </a:lnSpc>
              <a:buFont typeface="Arial"/>
              <a:buChar char="•"/>
              <a:defRPr/>
            </a:pPr>
            <a:r>
              <a:rPr lang="zh-TW" altLang="en-US" sz="2400" dirty="0">
                <a:latin typeface="+mn-ea"/>
              </a:rPr>
              <a:t>感測件不動，誤差值會較小，也較不易壞掉</a:t>
            </a:r>
            <a:endParaRPr lang="en-US" altLang="zh-TW" sz="2400" dirty="0">
              <a:latin typeface="+mn-ea"/>
            </a:endParaRPr>
          </a:p>
          <a:p>
            <a:pPr marL="171450" indent="-171450">
              <a:lnSpc>
                <a:spcPct val="120000"/>
              </a:lnSpc>
              <a:defRPr/>
            </a:pPr>
            <a:r>
              <a:rPr lang="en-US" altLang="zh-TW" sz="2400" dirty="0">
                <a:latin typeface="+mn-ea"/>
              </a:rPr>
              <a:t>	Note:</a:t>
            </a:r>
            <a:r>
              <a:rPr lang="zh-TW" altLang="en-US" sz="2400" dirty="0">
                <a:latin typeface="+mn-ea"/>
              </a:rPr>
              <a:t>感測器到</a:t>
            </a:r>
            <a:r>
              <a:rPr lang="en-US" altLang="zh-TW" sz="2400" dirty="0" err="1">
                <a:latin typeface="+mn-ea"/>
              </a:rPr>
              <a:t>Arduino</a:t>
            </a:r>
            <a:r>
              <a:rPr lang="en-US" altLang="zh-TW" sz="2400" dirty="0">
                <a:latin typeface="+mn-ea"/>
              </a:rPr>
              <a:t> </a:t>
            </a:r>
            <a:r>
              <a:rPr lang="zh-TW" altLang="en-US" sz="2400" dirty="0">
                <a:latin typeface="+mn-ea"/>
              </a:rPr>
              <a:t>，再到電腦，全部都己寫好程式，每一秒會記錄當下的「位置」及「霍爾感測器數值」</a:t>
            </a:r>
            <a:endParaRPr lang="en-US" altLang="zh-TW" sz="2400" dirty="0">
              <a:latin typeface="+mn-ea"/>
            </a:endParaRPr>
          </a:p>
          <a:p>
            <a:pPr marL="269081" indent="-269081">
              <a:lnSpc>
                <a:spcPct val="120000"/>
              </a:lnSpc>
              <a:defRPr/>
            </a:pPr>
            <a:r>
              <a:rPr lang="en-US" altLang="zh-TW" sz="2400" dirty="0">
                <a:latin typeface="+mn-ea"/>
              </a:rPr>
              <a:t>5.</a:t>
            </a:r>
            <a:r>
              <a:rPr lang="zh-TW" altLang="en-US" sz="2400" dirty="0">
                <a:latin typeface="+mn-ea"/>
              </a:rPr>
              <a:t>擷取之數值即可利用軟體記錄在電腦中，再到</a:t>
            </a:r>
            <a:r>
              <a:rPr lang="en-US" altLang="zh-TW" sz="2400" dirty="0">
                <a:latin typeface="+mn-ea"/>
              </a:rPr>
              <a:t>Excel</a:t>
            </a:r>
            <a:r>
              <a:rPr lang="zh-TW" altLang="en-US" sz="2400" dirty="0">
                <a:latin typeface="+mn-ea"/>
              </a:rPr>
              <a:t>中去作圖</a:t>
            </a:r>
          </a:p>
          <a:p>
            <a:pPr marL="171450" indent="-171450">
              <a:lnSpc>
                <a:spcPct val="120000"/>
              </a:lnSpc>
              <a:defRPr/>
            </a:pPr>
            <a:endParaRPr lang="en-US" altLang="zh-TW" sz="2400" dirty="0">
              <a:latin typeface="+mn-ea"/>
            </a:endParaRPr>
          </a:p>
        </p:txBody>
      </p:sp>
      <p:sp>
        <p:nvSpPr>
          <p:cNvPr id="2" name="標題 1">
            <a:extLst>
              <a:ext uri="{FF2B5EF4-FFF2-40B4-BE49-F238E27FC236}">
                <a16:creationId xmlns:a16="http://schemas.microsoft.com/office/drawing/2014/main" id="{32589469-869F-401F-9643-5C9FCA48281A}"/>
              </a:ext>
            </a:extLst>
          </p:cNvPr>
          <p:cNvSpPr>
            <a:spLocks noGrp="1"/>
          </p:cNvSpPr>
          <p:nvPr>
            <p:ph type="title"/>
          </p:nvPr>
        </p:nvSpPr>
        <p:spPr>
          <a:xfrm>
            <a:off x="2756083" y="116485"/>
            <a:ext cx="3600000" cy="617901"/>
          </a:xfrm>
          <a:solidFill>
            <a:schemeClr val="bg1"/>
          </a:solidFill>
        </p:spPr>
        <p:txBody>
          <a:bodyPr/>
          <a:lstStyle/>
          <a:p>
            <a:pPr rtl="0" eaLnBrk="1" latinLnBrk="0" hangingPunct="1"/>
            <a:r>
              <a:rPr lang="zh-TW" altLang="zh-TW" kern="1200" dirty="0">
                <a:solidFill>
                  <a:srgbClr val="000000"/>
                </a:solidFill>
                <a:effectLst/>
                <a:latin typeface="微軟正黑體" panose="020B0604030504040204" pitchFamily="34" charset="-120"/>
                <a:ea typeface="微軟正黑體" panose="020B0604030504040204" pitchFamily="34" charset="-120"/>
                <a:cs typeface="+mn-cs"/>
              </a:rPr>
              <a:t>實驗架設</a:t>
            </a:r>
            <a:endParaRPr lang="zh-TW" altLang="zh-TW" sz="6000" dirty="0">
              <a:effectLst/>
            </a:endParaRPr>
          </a:p>
        </p:txBody>
      </p:sp>
    </p:spTree>
    <p:extLst>
      <p:ext uri="{BB962C8B-B14F-4D97-AF65-F5344CB8AC3E}">
        <p14:creationId xmlns:p14="http://schemas.microsoft.com/office/powerpoint/2010/main" val="2314992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33A1A8F6-2F3E-47E3-817F-ECB7931CC51B}"/>
              </a:ext>
            </a:extLst>
          </p:cNvPr>
          <p:cNvGrpSpPr/>
          <p:nvPr/>
        </p:nvGrpSpPr>
        <p:grpSpPr>
          <a:xfrm>
            <a:off x="5097066" y="1449000"/>
            <a:ext cx="3744000" cy="3960000"/>
            <a:chOff x="5097066" y="2125266"/>
            <a:chExt cx="3699272" cy="3607594"/>
          </a:xfrm>
        </p:grpSpPr>
        <p:pic>
          <p:nvPicPr>
            <p:cNvPr id="7171" name="圖片 3">
              <a:extLst>
                <a:ext uri="{FF2B5EF4-FFF2-40B4-BE49-F238E27FC236}">
                  <a16:creationId xmlns:a16="http://schemas.microsoft.com/office/drawing/2014/main" id="{1EF0FCFE-7B1E-4F2E-80DA-ADC1813F97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7066" y="2125266"/>
              <a:ext cx="3699272" cy="360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圖片 6">
              <a:extLst>
                <a:ext uri="{FF2B5EF4-FFF2-40B4-BE49-F238E27FC236}">
                  <a16:creationId xmlns:a16="http://schemas.microsoft.com/office/drawing/2014/main" id="{AB80856B-E37C-46C0-AA96-42BF262C07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3738" y="2855119"/>
              <a:ext cx="1666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框架 5">
              <a:extLst>
                <a:ext uri="{FF2B5EF4-FFF2-40B4-BE49-F238E27FC236}">
                  <a16:creationId xmlns:a16="http://schemas.microsoft.com/office/drawing/2014/main" id="{D54ADAC6-CBFF-4770-962B-21B6039CE2D3}"/>
                </a:ext>
              </a:extLst>
            </p:cNvPr>
            <p:cNvSpPr/>
            <p:nvPr/>
          </p:nvSpPr>
          <p:spPr>
            <a:xfrm>
              <a:off x="7109223" y="3359944"/>
              <a:ext cx="1621631" cy="20955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solidFill>
                  <a:schemeClr val="tx1"/>
                </a:solidFill>
                <a:latin typeface="微軟正黑體" panose="020B0604030504040204" pitchFamily="34" charset="-120"/>
                <a:ea typeface="微軟正黑體" panose="020B0604030504040204" pitchFamily="34" charset="-120"/>
              </a:endParaRPr>
            </a:p>
          </p:txBody>
        </p:sp>
      </p:grpSp>
      <p:sp>
        <p:nvSpPr>
          <p:cNvPr id="7174" name="文字方塊 7">
            <a:extLst>
              <a:ext uri="{FF2B5EF4-FFF2-40B4-BE49-F238E27FC236}">
                <a16:creationId xmlns:a16="http://schemas.microsoft.com/office/drawing/2014/main" id="{1EF7492E-097D-4630-8E57-3FCD4607CB6D}"/>
              </a:ext>
            </a:extLst>
          </p:cNvPr>
          <p:cNvSpPr txBox="1">
            <a:spLocks noChangeArrowheads="1"/>
          </p:cNvSpPr>
          <p:nvPr/>
        </p:nvSpPr>
        <p:spPr bwMode="auto">
          <a:xfrm>
            <a:off x="85741" y="4530554"/>
            <a:ext cx="5391219"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zh-TW" altLang="en-US" sz="2000" dirty="0">
                <a:solidFill>
                  <a:schemeClr val="bg1"/>
                </a:solidFill>
                <a:latin typeface="微軟正黑體" panose="020B0604030504040204" pitchFamily="34" charset="-120"/>
                <a:ea typeface="微軟正黑體" panose="020B0604030504040204" pitchFamily="34" charset="-120"/>
              </a:rPr>
              <a:t>如果沒有出現的話，請選擇工具列中的</a:t>
            </a:r>
            <a:r>
              <a:rPr lang="en-US" altLang="zh-TW" sz="2000" dirty="0">
                <a:solidFill>
                  <a:schemeClr val="bg1"/>
                </a:solidFill>
                <a:latin typeface="微軟正黑體" panose="020B0604030504040204" pitchFamily="34" charset="-120"/>
                <a:ea typeface="微軟正黑體" panose="020B0604030504040204" pitchFamily="34" charset="-120"/>
              </a:rPr>
              <a:t>Option</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pic>
        <p:nvPicPr>
          <p:cNvPr id="7175" name="圖片 9">
            <a:extLst>
              <a:ext uri="{FF2B5EF4-FFF2-40B4-BE49-F238E27FC236}">
                <a16:creationId xmlns:a16="http://schemas.microsoft.com/office/drawing/2014/main" id="{DBED9AFE-7BEB-4E8B-925F-55EE7EF259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350" y="5017294"/>
            <a:ext cx="4324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框架 10">
            <a:extLst>
              <a:ext uri="{FF2B5EF4-FFF2-40B4-BE49-F238E27FC236}">
                <a16:creationId xmlns:a16="http://schemas.microsoft.com/office/drawing/2014/main" id="{75CE44E5-DD6D-48F5-ACB5-E1F21DCEDA5D}"/>
              </a:ext>
            </a:extLst>
          </p:cNvPr>
          <p:cNvSpPr/>
          <p:nvPr/>
        </p:nvSpPr>
        <p:spPr>
          <a:xfrm>
            <a:off x="3342085" y="4967288"/>
            <a:ext cx="591740" cy="631031"/>
          </a:xfrm>
          <a:prstGeom prst="frame">
            <a:avLst>
              <a:gd name="adj1" fmla="val 139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solidFill>
                <a:schemeClr val="tx1"/>
              </a:solidFill>
              <a:latin typeface="微軟正黑體" panose="020B0604030504040204" pitchFamily="34" charset="-120"/>
              <a:ea typeface="微軟正黑體" panose="020B0604030504040204" pitchFamily="34" charset="-120"/>
            </a:endParaRPr>
          </a:p>
        </p:txBody>
      </p:sp>
      <p:sp>
        <p:nvSpPr>
          <p:cNvPr id="12" name="圓角矩形 11">
            <a:extLst>
              <a:ext uri="{FF2B5EF4-FFF2-40B4-BE49-F238E27FC236}">
                <a16:creationId xmlns:a16="http://schemas.microsoft.com/office/drawing/2014/main" id="{4D2A5048-D820-423E-80DA-53282238F398}"/>
              </a:ext>
            </a:extLst>
          </p:cNvPr>
          <p:cNvSpPr/>
          <p:nvPr/>
        </p:nvSpPr>
        <p:spPr>
          <a:xfrm>
            <a:off x="141685" y="332656"/>
            <a:ext cx="8864203" cy="5832648"/>
          </a:xfrm>
          <a:prstGeom prst="roundRect">
            <a:avLst/>
          </a:prstGeom>
          <a:noFill/>
          <a:ln w="38100"/>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TW" altLang="en-US" sz="135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825A5D3C-AFC8-42CA-8C37-E6707F626D15}"/>
              </a:ext>
            </a:extLst>
          </p:cNvPr>
          <p:cNvSpPr/>
          <p:nvPr/>
        </p:nvSpPr>
        <p:spPr>
          <a:xfrm>
            <a:off x="525066" y="1253817"/>
            <a:ext cx="4572000" cy="2842317"/>
          </a:xfrm>
          <a:prstGeom prst="rect">
            <a:avLst/>
          </a:prstGeom>
        </p:spPr>
        <p:txBody>
          <a:bodyPr>
            <a:spAutoFit/>
          </a:bodyPr>
          <a:lstStyle/>
          <a:p>
            <a:pPr lvl="0" defTabSz="685800">
              <a:lnSpc>
                <a:spcPct val="90000"/>
              </a:lnSpc>
              <a:spcBef>
                <a:spcPts val="900"/>
              </a:spcBef>
              <a:spcAft>
                <a:spcPts val="150"/>
              </a:spcAft>
              <a:buClr>
                <a:srgbClr val="9966FF"/>
              </a:buClr>
              <a:buSzPct val="100000"/>
            </a:pPr>
            <a:r>
              <a:rPr kumimoji="1" lang="zh-TW" altLang="en-US" sz="2800" b="1" dirty="0">
                <a:solidFill>
                  <a:prstClr val="black"/>
                </a:solidFill>
                <a:latin typeface="微軟正黑體" panose="020B0604030504040204" pitchFamily="34" charset="-120"/>
                <a:ea typeface="微軟正黑體" panose="020B0604030504040204" pitchFamily="34" charset="-120"/>
              </a:rPr>
              <a:t>開啟</a:t>
            </a:r>
            <a:r>
              <a:rPr kumimoji="1" lang="en-US" altLang="zh-TW" sz="2800" b="1" dirty="0" err="1">
                <a:solidFill>
                  <a:prstClr val="black"/>
                </a:solidFill>
                <a:latin typeface="微軟正黑體" panose="020B0604030504040204" pitchFamily="34" charset="-120"/>
                <a:ea typeface="微軟正黑體" panose="020B0604030504040204" pitchFamily="34" charset="-120"/>
              </a:rPr>
              <a:t>CoolTerm</a:t>
            </a:r>
            <a:endParaRPr kumimoji="1" lang="en-US" altLang="zh-TW" sz="2800" b="1" dirty="0">
              <a:solidFill>
                <a:prstClr val="black"/>
              </a:solidFill>
              <a:latin typeface="微軟正黑體" panose="020B0604030504040204" pitchFamily="34" charset="-120"/>
              <a:ea typeface="微軟正黑體" panose="020B0604030504040204" pitchFamily="34" charset="-120"/>
            </a:endParaRPr>
          </a:p>
          <a:p>
            <a:pPr lvl="0" defTabSz="685800">
              <a:lnSpc>
                <a:spcPct val="90000"/>
              </a:lnSpc>
              <a:spcBef>
                <a:spcPts val="900"/>
              </a:spcBef>
              <a:spcAft>
                <a:spcPts val="150"/>
              </a:spcAft>
              <a:buClr>
                <a:srgbClr val="9966FF"/>
              </a:buClr>
              <a:buSzPct val="100000"/>
            </a:pPr>
            <a:r>
              <a:rPr kumimoji="1" lang="zh-TW" altLang="en-US" sz="2800" b="1" dirty="0">
                <a:solidFill>
                  <a:prstClr val="black"/>
                </a:solidFill>
                <a:latin typeface="微軟正黑體" panose="020B0604030504040204" pitchFamily="34" charset="-120"/>
                <a:ea typeface="微軟正黑體" panose="020B0604030504040204" pitchFamily="34" charset="-120"/>
              </a:rPr>
              <a:t>會出現如右圖的畫面</a:t>
            </a:r>
            <a:endParaRPr kumimoji="1" lang="en-US" altLang="zh-TW" sz="2800" b="1" dirty="0">
              <a:solidFill>
                <a:prstClr val="black"/>
              </a:solidFill>
              <a:latin typeface="微軟正黑體" panose="020B0604030504040204" pitchFamily="34" charset="-120"/>
              <a:ea typeface="微軟正黑體" panose="020B0604030504040204" pitchFamily="34" charset="-120"/>
            </a:endParaRPr>
          </a:p>
          <a:p>
            <a:pPr lvl="0" defTabSz="685800">
              <a:lnSpc>
                <a:spcPct val="90000"/>
              </a:lnSpc>
              <a:spcBef>
                <a:spcPts val="900"/>
              </a:spcBef>
              <a:spcAft>
                <a:spcPts val="150"/>
              </a:spcAft>
              <a:buClr>
                <a:srgbClr val="9966FF"/>
              </a:buClr>
              <a:buSzPct val="100000"/>
            </a:pPr>
            <a:r>
              <a:rPr kumimoji="1" lang="zh-TW" altLang="en-US" sz="2800" b="1" dirty="0">
                <a:solidFill>
                  <a:prstClr val="black"/>
                </a:solidFill>
                <a:latin typeface="微軟正黑體" panose="020B0604030504040204" pitchFamily="34" charset="-120"/>
                <a:ea typeface="微軟正黑體" panose="020B0604030504040204" pitchFamily="34" charset="-120"/>
              </a:rPr>
              <a:t>在</a:t>
            </a:r>
            <a:r>
              <a:rPr kumimoji="1" lang="en-US" altLang="zh-TW" sz="2800" b="1" dirty="0">
                <a:solidFill>
                  <a:prstClr val="black"/>
                </a:solidFill>
                <a:latin typeface="微軟正黑體" panose="020B0604030504040204" pitchFamily="34" charset="-120"/>
                <a:ea typeface="微軟正黑體" panose="020B0604030504040204" pitchFamily="34" charset="-120"/>
              </a:rPr>
              <a:t>Port </a:t>
            </a:r>
            <a:r>
              <a:rPr kumimoji="1" lang="zh-TW" altLang="en-US" sz="2800" b="1" dirty="0">
                <a:solidFill>
                  <a:prstClr val="black"/>
                </a:solidFill>
                <a:latin typeface="微軟正黑體" panose="020B0604030504040204" pitchFamily="34" charset="-120"/>
                <a:ea typeface="微軟正黑體" panose="020B0604030504040204" pitchFamily="34" charset="-120"/>
              </a:rPr>
              <a:t>欄中選擇</a:t>
            </a:r>
            <a:r>
              <a:rPr kumimoji="1" lang="en-US" altLang="zh-TW" sz="2800" b="1" dirty="0">
                <a:solidFill>
                  <a:prstClr val="black"/>
                </a:solidFill>
                <a:latin typeface="微軟正黑體" panose="020B0604030504040204" pitchFamily="34" charset="-120"/>
                <a:ea typeface="微軟正黑體" panose="020B0604030504040204" pitchFamily="34" charset="-120"/>
              </a:rPr>
              <a:t> </a:t>
            </a:r>
            <a:r>
              <a:rPr kumimoji="1" lang="en-US" altLang="zh-TW" sz="2800" b="1" dirty="0" err="1">
                <a:solidFill>
                  <a:prstClr val="black"/>
                </a:solidFill>
                <a:latin typeface="微軟正黑體" panose="020B0604030504040204" pitchFamily="34" charset="-120"/>
                <a:ea typeface="微軟正黑體" panose="020B0604030504040204" pitchFamily="34" charset="-120"/>
              </a:rPr>
              <a:t>wchusbserialxxxx</a:t>
            </a:r>
            <a:r>
              <a:rPr kumimoji="1" lang="en-US" altLang="zh-TW" sz="2800" b="1" dirty="0">
                <a:solidFill>
                  <a:prstClr val="black"/>
                </a:solidFill>
                <a:latin typeface="微軟正黑體" panose="020B0604030504040204" pitchFamily="34" charset="-120"/>
                <a:ea typeface="微軟正黑體" panose="020B0604030504040204" pitchFamily="34" charset="-120"/>
              </a:rPr>
              <a:t> </a:t>
            </a:r>
          </a:p>
          <a:p>
            <a:pPr lvl="0" defTabSz="685800">
              <a:lnSpc>
                <a:spcPct val="90000"/>
              </a:lnSpc>
              <a:spcBef>
                <a:spcPts val="900"/>
              </a:spcBef>
              <a:spcAft>
                <a:spcPts val="150"/>
              </a:spcAft>
              <a:buClr>
                <a:srgbClr val="9966FF"/>
              </a:buClr>
              <a:buSzPct val="100000"/>
            </a:pPr>
            <a:r>
              <a:rPr kumimoji="1" lang="en-US" altLang="zh-TW" sz="2800" b="1" dirty="0">
                <a:solidFill>
                  <a:prstClr val="black"/>
                </a:solidFill>
                <a:latin typeface="微軟正黑體" panose="020B0604030504040204" pitchFamily="34" charset="-120"/>
                <a:ea typeface="微軟正黑體" panose="020B0604030504040204" pitchFamily="34" charset="-120"/>
              </a:rPr>
              <a:t>Windows </a:t>
            </a:r>
            <a:r>
              <a:rPr kumimoji="1" lang="zh-TW" altLang="en-US" sz="2800" b="1" dirty="0">
                <a:solidFill>
                  <a:prstClr val="black"/>
                </a:solidFill>
                <a:latin typeface="微軟正黑體" panose="020B0604030504040204" pitchFamily="34" charset="-120"/>
                <a:ea typeface="微軟正黑體" panose="020B0604030504040204" pitchFamily="34" charset="-120"/>
              </a:rPr>
              <a:t>使用者應該是出現</a:t>
            </a:r>
            <a:r>
              <a:rPr kumimoji="1" lang="en-US" altLang="zh-TW" sz="2800" b="1" dirty="0">
                <a:solidFill>
                  <a:prstClr val="black"/>
                </a:solidFill>
                <a:latin typeface="微軟正黑體" panose="020B0604030504040204" pitchFamily="34" charset="-120"/>
                <a:ea typeface="微軟正黑體" panose="020B0604030504040204" pitchFamily="34" charset="-120"/>
              </a:rPr>
              <a:t>com3 </a:t>
            </a:r>
            <a:r>
              <a:rPr kumimoji="1" lang="zh-TW" altLang="en-US" sz="2800" b="1" dirty="0">
                <a:solidFill>
                  <a:prstClr val="black"/>
                </a:solidFill>
                <a:latin typeface="微軟正黑體" panose="020B0604030504040204" pitchFamily="34" charset="-120"/>
                <a:ea typeface="微軟正黑體" panose="020B0604030504040204" pitchFamily="34" charset="-120"/>
              </a:rPr>
              <a:t>或是 </a:t>
            </a:r>
            <a:r>
              <a:rPr kumimoji="1" lang="en-US" altLang="zh-TW" sz="2800" b="1" dirty="0">
                <a:solidFill>
                  <a:prstClr val="black"/>
                </a:solidFill>
                <a:latin typeface="微軟正黑體" panose="020B0604030504040204" pitchFamily="34" charset="-120"/>
                <a:ea typeface="微軟正黑體" panose="020B0604030504040204" pitchFamily="34" charset="-120"/>
              </a:rPr>
              <a:t>com4</a:t>
            </a:r>
            <a:r>
              <a:rPr kumimoji="1" lang="zh-TW" altLang="en-US" sz="2800" b="1" dirty="0">
                <a:solidFill>
                  <a:prstClr val="black"/>
                </a:solidFill>
                <a:latin typeface="微軟正黑體" panose="020B0604030504040204" pitchFamily="34" charset="-120"/>
                <a:ea typeface="微軟正黑體" panose="020B0604030504040204" pitchFamily="34" charset="-120"/>
              </a:rPr>
              <a:t>之類的</a:t>
            </a:r>
          </a:p>
        </p:txBody>
      </p:sp>
      <p:sp>
        <p:nvSpPr>
          <p:cNvPr id="3" name="標題 2">
            <a:extLst>
              <a:ext uri="{FF2B5EF4-FFF2-40B4-BE49-F238E27FC236}">
                <a16:creationId xmlns:a16="http://schemas.microsoft.com/office/drawing/2014/main" id="{54D7EE8C-3604-44D9-9E0C-6891518D7143}"/>
              </a:ext>
            </a:extLst>
          </p:cNvPr>
          <p:cNvSpPr>
            <a:spLocks noGrp="1"/>
          </p:cNvSpPr>
          <p:nvPr>
            <p:ph type="title"/>
          </p:nvPr>
        </p:nvSpPr>
        <p:spPr>
          <a:xfrm>
            <a:off x="2428761" y="22355"/>
            <a:ext cx="4286478" cy="617901"/>
          </a:xfrm>
          <a:solidFill>
            <a:schemeClr val="bg1"/>
          </a:solidFill>
        </p:spPr>
        <p:txBody>
          <a:bodyPr/>
          <a:lstStyle/>
          <a:p>
            <a:pPr rtl="0" eaLnBrk="1" latinLnBrk="0" hangingPunct="1"/>
            <a:r>
              <a:rPr lang="en-US" altLang="zh-TW" sz="3300" kern="1200" dirty="0" err="1">
                <a:solidFill>
                  <a:srgbClr val="000000"/>
                </a:solidFill>
                <a:effectLst/>
                <a:latin typeface="微軟正黑體" panose="020B0604030504040204" pitchFamily="34" charset="-120"/>
                <a:ea typeface="微軟正黑體" panose="020B0604030504040204" pitchFamily="34" charset="-120"/>
                <a:cs typeface="+mn-cs"/>
              </a:rPr>
              <a:t>CoolTerm</a:t>
            </a:r>
            <a:r>
              <a:rPr lang="en-US" altLang="zh-TW" sz="3300" kern="1200" dirty="0">
                <a:solidFill>
                  <a:srgbClr val="000000"/>
                </a:solidFill>
                <a:effectLst/>
                <a:latin typeface="微軟正黑體" panose="020B0604030504040204" pitchFamily="34" charset="-120"/>
                <a:ea typeface="微軟正黑體" panose="020B0604030504040204" pitchFamily="34" charset="-120"/>
                <a:cs typeface="+mn-cs"/>
              </a:rPr>
              <a:t> </a:t>
            </a:r>
            <a:r>
              <a:rPr lang="zh-TW" altLang="zh-TW" sz="3300" kern="1200" dirty="0">
                <a:solidFill>
                  <a:srgbClr val="000000"/>
                </a:solidFill>
                <a:effectLst/>
                <a:latin typeface="微軟正黑體" panose="020B0604030504040204" pitchFamily="34" charset="-120"/>
                <a:ea typeface="微軟正黑體" panose="020B0604030504040204" pitchFamily="34" charset="-120"/>
                <a:cs typeface="+mn-cs"/>
              </a:rPr>
              <a:t>使用方式</a:t>
            </a:r>
            <a:endParaRPr lang="zh-TW" altLang="en-US" dirty="0"/>
          </a:p>
        </p:txBody>
      </p:sp>
    </p:spTree>
    <p:extLst>
      <p:ext uri="{BB962C8B-B14F-4D97-AF65-F5344CB8AC3E}">
        <p14:creationId xmlns:p14="http://schemas.microsoft.com/office/powerpoint/2010/main" val="1292254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F5EB96-C393-4471-883B-3B47EB08DE28}"/>
              </a:ext>
            </a:extLst>
          </p:cNvPr>
          <p:cNvSpPr>
            <a:spLocks noGrp="1"/>
          </p:cNvSpPr>
          <p:nvPr>
            <p:ph type="title"/>
          </p:nvPr>
        </p:nvSpPr>
        <p:spPr>
          <a:xfrm>
            <a:off x="656035" y="1103710"/>
            <a:ext cx="3713559" cy="495300"/>
          </a:xfrm>
          <a:prstGeom prst="roundRect">
            <a:avLst/>
          </a:prstGeom>
        </p:spPr>
        <p:style>
          <a:lnRef idx="2">
            <a:schemeClr val="accent1"/>
          </a:lnRef>
          <a:fillRef idx="1">
            <a:schemeClr val="lt1"/>
          </a:fillRef>
          <a:effectRef idx="0">
            <a:schemeClr val="accent1"/>
          </a:effectRef>
          <a:fontRef idx="minor">
            <a:schemeClr val="dk1"/>
          </a:fontRef>
        </p:style>
        <p:txBody>
          <a:bodyPr rtlCol="0">
            <a:noAutofit/>
          </a:bodyPr>
          <a:lstStyle/>
          <a:p>
            <a:pPr>
              <a:defRPr/>
            </a:pPr>
            <a:r>
              <a:rPr kumimoji="1" lang="en-US" altLang="zh-TW" sz="2800" dirty="0" err="1">
                <a:solidFill>
                  <a:sysClr val="windowText" lastClr="000000"/>
                </a:solidFill>
                <a:latin typeface="微軟正黑體" panose="020B0604030504040204" pitchFamily="34" charset="-120"/>
                <a:ea typeface="微軟正黑體" panose="020B0604030504040204" pitchFamily="34" charset="-120"/>
              </a:rPr>
              <a:t>CoolTerm</a:t>
            </a:r>
            <a:r>
              <a:rPr kumimoji="1" lang="en-US" altLang="zh-TW" sz="2800" dirty="0">
                <a:solidFill>
                  <a:sysClr val="windowText" lastClr="000000"/>
                </a:solidFill>
                <a:latin typeface="微軟正黑體" panose="020B0604030504040204" pitchFamily="34" charset="-120"/>
                <a:ea typeface="微軟正黑體" panose="020B0604030504040204" pitchFamily="34" charset="-120"/>
              </a:rPr>
              <a:t> </a:t>
            </a:r>
            <a:r>
              <a:rPr kumimoji="1" lang="zh-TW" altLang="en-US" sz="2800" dirty="0">
                <a:solidFill>
                  <a:sysClr val="windowText" lastClr="000000"/>
                </a:solidFill>
                <a:latin typeface="微軟正黑體" panose="020B0604030504040204" pitchFamily="34" charset="-120"/>
                <a:ea typeface="微軟正黑體" panose="020B0604030504040204" pitchFamily="34" charset="-120"/>
              </a:rPr>
              <a:t>設定</a:t>
            </a:r>
          </a:p>
        </p:txBody>
      </p:sp>
      <p:pic>
        <p:nvPicPr>
          <p:cNvPr id="8195" name="內容版面配置區 3">
            <a:extLst>
              <a:ext uri="{FF2B5EF4-FFF2-40B4-BE49-F238E27FC236}">
                <a16:creationId xmlns:a16="http://schemas.microsoft.com/office/drawing/2014/main" id="{5D1ED9C4-BA3F-422C-9DFF-6EACAB65167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71488" y="2737248"/>
            <a:ext cx="3345656" cy="3263503"/>
          </a:xfrm>
        </p:spPr>
      </p:pic>
      <p:sp>
        <p:nvSpPr>
          <p:cNvPr id="7" name="框架 6">
            <a:extLst>
              <a:ext uri="{FF2B5EF4-FFF2-40B4-BE49-F238E27FC236}">
                <a16:creationId xmlns:a16="http://schemas.microsoft.com/office/drawing/2014/main" id="{7F6D325E-629D-4E6A-8106-906298A800ED}"/>
              </a:ext>
            </a:extLst>
          </p:cNvPr>
          <p:cNvSpPr/>
          <p:nvPr/>
        </p:nvSpPr>
        <p:spPr>
          <a:xfrm>
            <a:off x="1722835" y="3375422"/>
            <a:ext cx="1620440" cy="208359"/>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solidFill>
                <a:schemeClr val="tx1"/>
              </a:solidFill>
              <a:latin typeface="微軟正黑體" panose="020B0604030504040204" pitchFamily="34" charset="-120"/>
              <a:ea typeface="微軟正黑體" panose="020B0604030504040204" pitchFamily="34" charset="-120"/>
            </a:endParaRPr>
          </a:p>
        </p:txBody>
      </p:sp>
      <p:sp>
        <p:nvSpPr>
          <p:cNvPr id="8" name="框架 7">
            <a:extLst>
              <a:ext uri="{FF2B5EF4-FFF2-40B4-BE49-F238E27FC236}">
                <a16:creationId xmlns:a16="http://schemas.microsoft.com/office/drawing/2014/main" id="{E5FD46A0-80CF-4EF3-85E8-8043DDD30142}"/>
              </a:ext>
            </a:extLst>
          </p:cNvPr>
          <p:cNvSpPr/>
          <p:nvPr/>
        </p:nvSpPr>
        <p:spPr>
          <a:xfrm>
            <a:off x="2799160" y="5724525"/>
            <a:ext cx="454819" cy="21669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solidFill>
                <a:schemeClr val="tx1"/>
              </a:solidFill>
              <a:latin typeface="微軟正黑體" panose="020B0604030504040204" pitchFamily="34" charset="-120"/>
              <a:ea typeface="微軟正黑體" panose="020B0604030504040204" pitchFamily="34" charset="-120"/>
            </a:endParaRPr>
          </a:p>
        </p:txBody>
      </p:sp>
      <p:sp>
        <p:nvSpPr>
          <p:cNvPr id="9" name="圓角矩形 8">
            <a:extLst>
              <a:ext uri="{FF2B5EF4-FFF2-40B4-BE49-F238E27FC236}">
                <a16:creationId xmlns:a16="http://schemas.microsoft.com/office/drawing/2014/main" id="{A3BD9637-BC1F-41E9-B979-AF34F744596E}"/>
              </a:ext>
            </a:extLst>
          </p:cNvPr>
          <p:cNvSpPr/>
          <p:nvPr/>
        </p:nvSpPr>
        <p:spPr>
          <a:xfrm>
            <a:off x="141685" y="476672"/>
            <a:ext cx="8864203" cy="5904655"/>
          </a:xfrm>
          <a:prstGeom prst="roundRect">
            <a:avLst/>
          </a:prstGeom>
          <a:noFill/>
          <a:ln w="38100"/>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TW" altLang="en-US" sz="1350">
              <a:latin typeface="微軟正黑體" panose="020B0604030504040204" pitchFamily="34" charset="-120"/>
              <a:ea typeface="微軟正黑體" panose="020B0604030504040204" pitchFamily="34" charset="-120"/>
            </a:endParaRPr>
          </a:p>
        </p:txBody>
      </p:sp>
      <p:sp>
        <p:nvSpPr>
          <p:cNvPr id="10" name="圓角矩形 9">
            <a:extLst>
              <a:ext uri="{FF2B5EF4-FFF2-40B4-BE49-F238E27FC236}">
                <a16:creationId xmlns:a16="http://schemas.microsoft.com/office/drawing/2014/main" id="{1216176B-7F8F-4134-9D4E-67720A724B8C}"/>
              </a:ext>
            </a:extLst>
          </p:cNvPr>
          <p:cNvSpPr/>
          <p:nvPr/>
        </p:nvSpPr>
        <p:spPr>
          <a:xfrm>
            <a:off x="5348556" y="1095375"/>
            <a:ext cx="2678369" cy="531209"/>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lnSpc>
                <a:spcPct val="90000"/>
              </a:lnSpc>
              <a:defRPr/>
            </a:pPr>
            <a:r>
              <a:rPr lang="en-US" altLang="zh-TW" sz="2800" b="1" dirty="0" err="1">
                <a:solidFill>
                  <a:sysClr val="windowText" lastClr="000000"/>
                </a:solidFill>
                <a:latin typeface="微軟正黑體" panose="020B0604030504040204" pitchFamily="34" charset="-120"/>
                <a:ea typeface="微軟正黑體" panose="020B0604030504040204" pitchFamily="34" charset="-120"/>
              </a:rPr>
              <a:t>CoolTerm</a:t>
            </a:r>
            <a:r>
              <a:rPr lang="en-US" altLang="zh-TW" sz="2800" b="1" dirty="0">
                <a:solidFill>
                  <a:sysClr val="windowText" lastClr="000000"/>
                </a:solidFill>
                <a:latin typeface="微軟正黑體" panose="020B0604030504040204" pitchFamily="34" charset="-120"/>
                <a:ea typeface="微軟正黑體" panose="020B0604030504040204" pitchFamily="34" charset="-120"/>
              </a:rPr>
              <a:t> </a:t>
            </a:r>
            <a:r>
              <a:rPr lang="zh-TW" altLang="en-US" sz="2800" b="1" dirty="0">
                <a:solidFill>
                  <a:sysClr val="windowText" lastClr="000000"/>
                </a:solidFill>
                <a:latin typeface="微軟正黑體" panose="020B0604030504040204" pitchFamily="34" charset="-120"/>
                <a:ea typeface="微軟正黑體" panose="020B0604030504040204" pitchFamily="34" charset="-120"/>
                <a:cs typeface="+mj-cs"/>
              </a:rPr>
              <a:t>連線</a:t>
            </a:r>
          </a:p>
        </p:txBody>
      </p:sp>
      <p:sp>
        <p:nvSpPr>
          <p:cNvPr id="8200" name="內容版面配置區 2">
            <a:extLst>
              <a:ext uri="{FF2B5EF4-FFF2-40B4-BE49-F238E27FC236}">
                <a16:creationId xmlns:a16="http://schemas.microsoft.com/office/drawing/2014/main" id="{08F27906-0E49-45AA-A89A-7B1DECACD99A}"/>
              </a:ext>
            </a:extLst>
          </p:cNvPr>
          <p:cNvSpPr txBox="1">
            <a:spLocks/>
          </p:cNvSpPr>
          <p:nvPr/>
        </p:nvSpPr>
        <p:spPr bwMode="auto">
          <a:xfrm>
            <a:off x="4572000" y="1914525"/>
            <a:ext cx="439936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spcBef>
                <a:spcPts val="750"/>
              </a:spcBef>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請按下工具列中的</a:t>
            </a:r>
            <a:r>
              <a:rPr lang="en-US" altLang="zh-TW" sz="2000" dirty="0">
                <a:latin typeface="微軟正黑體" panose="020B0604030504040204" pitchFamily="34" charset="-120"/>
                <a:ea typeface="微軟正黑體" panose="020B0604030504040204" pitchFamily="34" charset="-120"/>
              </a:rPr>
              <a:t>Connect </a:t>
            </a:r>
            <a:r>
              <a:rPr lang="zh-TW" altLang="en-US" sz="2000" dirty="0">
                <a:latin typeface="微軟正黑體" panose="020B0604030504040204" pitchFamily="34" charset="-120"/>
                <a:ea typeface="微軟正黑體" panose="020B0604030504040204" pitchFamily="34" charset="-120"/>
              </a:rPr>
              <a:t>鈕</a:t>
            </a:r>
            <a:endParaRPr lang="en-US" altLang="zh-TW" sz="2000" dirty="0">
              <a:latin typeface="微軟正黑體" panose="020B0604030504040204" pitchFamily="34" charset="-120"/>
              <a:ea typeface="微軟正黑體" panose="020B0604030504040204" pitchFamily="34" charset="-120"/>
            </a:endParaRPr>
          </a:p>
          <a:p>
            <a:pPr>
              <a:lnSpc>
                <a:spcPct val="90000"/>
              </a:lnSpc>
              <a:spcBef>
                <a:spcPts val="750"/>
              </a:spcBef>
              <a:buFont typeface="Arial" panose="020B0604020202020204" pitchFamily="34" charset="0"/>
              <a:buChar char="•"/>
            </a:pPr>
            <a:endParaRPr lang="en-US" altLang="zh-TW" sz="2000" dirty="0">
              <a:latin typeface="微軟正黑體" panose="020B0604030504040204" pitchFamily="34" charset="-120"/>
              <a:ea typeface="微軟正黑體" panose="020B0604030504040204" pitchFamily="34" charset="-120"/>
            </a:endParaRPr>
          </a:p>
          <a:p>
            <a:pPr>
              <a:lnSpc>
                <a:spcPct val="90000"/>
              </a:lnSpc>
              <a:spcBef>
                <a:spcPts val="750"/>
              </a:spcBef>
              <a:buFont typeface="Arial" panose="020B0604020202020204" pitchFamily="34" charset="0"/>
              <a:buChar char="•"/>
            </a:pPr>
            <a:endParaRPr lang="en-US" altLang="zh-TW" sz="2000" dirty="0">
              <a:latin typeface="微軟正黑體" panose="020B0604030504040204" pitchFamily="34" charset="-120"/>
              <a:ea typeface="微軟正黑體" panose="020B0604030504040204" pitchFamily="34" charset="-120"/>
            </a:endParaRPr>
          </a:p>
          <a:p>
            <a:pPr>
              <a:lnSpc>
                <a:spcPct val="90000"/>
              </a:lnSpc>
              <a:spcBef>
                <a:spcPts val="750"/>
              </a:spcBef>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即可完成連接，開始接收資料</a:t>
            </a:r>
            <a:endParaRPr lang="en-US" altLang="zh-TW" sz="2000" dirty="0">
              <a:latin typeface="微軟正黑體" panose="020B0604030504040204" pitchFamily="34" charset="-120"/>
              <a:ea typeface="微軟正黑體" panose="020B0604030504040204" pitchFamily="34" charset="-120"/>
            </a:endParaRPr>
          </a:p>
        </p:txBody>
      </p:sp>
      <p:pic>
        <p:nvPicPr>
          <p:cNvPr id="8201" name="圖片 11">
            <a:extLst>
              <a:ext uri="{FF2B5EF4-FFF2-40B4-BE49-F238E27FC236}">
                <a16:creationId xmlns:a16="http://schemas.microsoft.com/office/drawing/2014/main" id="{034F403A-594F-48E5-8DDB-9B9768089F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383631"/>
            <a:ext cx="4324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框架 12">
            <a:extLst>
              <a:ext uri="{FF2B5EF4-FFF2-40B4-BE49-F238E27FC236}">
                <a16:creationId xmlns:a16="http://schemas.microsoft.com/office/drawing/2014/main" id="{E564E068-6662-49CD-928F-E18FD2C1DD22}"/>
              </a:ext>
            </a:extLst>
          </p:cNvPr>
          <p:cNvSpPr/>
          <p:nvPr/>
        </p:nvSpPr>
        <p:spPr>
          <a:xfrm>
            <a:off x="5694760" y="2333625"/>
            <a:ext cx="601265" cy="666750"/>
          </a:xfrm>
          <a:prstGeom prst="frame">
            <a:avLst>
              <a:gd name="adj1" fmla="val 139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000">
              <a:solidFill>
                <a:schemeClr val="tx1"/>
              </a:solidFill>
              <a:latin typeface="微軟正黑體" panose="020B0604030504040204" pitchFamily="34" charset="-120"/>
              <a:ea typeface="微軟正黑體" panose="020B0604030504040204" pitchFamily="34" charset="-120"/>
            </a:endParaRPr>
          </a:p>
        </p:txBody>
      </p:sp>
      <p:pic>
        <p:nvPicPr>
          <p:cNvPr id="8203" name="圖片 13">
            <a:extLst>
              <a:ext uri="{FF2B5EF4-FFF2-40B4-BE49-F238E27FC236}">
                <a16:creationId xmlns:a16="http://schemas.microsoft.com/office/drawing/2014/main" id="{B9B054EC-FF77-46CD-968F-B6371AA47707}"/>
              </a:ext>
            </a:extLst>
          </p:cNvPr>
          <p:cNvPicPr>
            <a:picLocks noChangeAspect="1"/>
          </p:cNvPicPr>
          <p:nvPr/>
        </p:nvPicPr>
        <p:blipFill>
          <a:blip r:embed="rId4" cstate="print">
            <a:extLst>
              <a:ext uri="{28A0092B-C50C-407E-A947-70E740481C1C}">
                <a14:useLocalDpi xmlns:a14="http://schemas.microsoft.com/office/drawing/2010/main" val="0"/>
              </a:ext>
            </a:extLst>
          </a:blip>
          <a:srcRect b="39745"/>
          <a:stretch>
            <a:fillRect/>
          </a:stretch>
        </p:blipFill>
        <p:spPr bwMode="auto">
          <a:xfrm>
            <a:off x="5311379" y="3764756"/>
            <a:ext cx="3083719"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矩形 14">
            <a:extLst>
              <a:ext uri="{FF2B5EF4-FFF2-40B4-BE49-F238E27FC236}">
                <a16:creationId xmlns:a16="http://schemas.microsoft.com/office/drawing/2014/main" id="{4A1ED32C-0D40-4242-A1D2-F8F0FFFE7BF2}"/>
              </a:ext>
            </a:extLst>
          </p:cNvPr>
          <p:cNvSpPr>
            <a:spLocks noChangeArrowheads="1"/>
          </p:cNvSpPr>
          <p:nvPr/>
        </p:nvSpPr>
        <p:spPr bwMode="auto">
          <a:xfrm>
            <a:off x="4617244" y="5178028"/>
            <a:ext cx="351948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buFont typeface="Arial" panose="020B0604020202020204" pitchFamily="34" charset="0"/>
              <a:buChar char="•"/>
            </a:pPr>
            <a:r>
              <a:rPr lang="zh-TW" altLang="en-US" sz="2000">
                <a:latin typeface="微軟正黑體" panose="020B0604030504040204" pitchFamily="34" charset="-120"/>
                <a:ea typeface="微軟正黑體" panose="020B0604030504040204" pitchFamily="34" charset="-120"/>
              </a:rPr>
              <a:t> 將數值存出，至</a:t>
            </a:r>
            <a:r>
              <a:rPr lang="en-US" altLang="zh-TW" sz="2000">
                <a:latin typeface="微軟正黑體" panose="020B0604030504040204" pitchFamily="34" charset="-120"/>
                <a:ea typeface="微軟正黑體" panose="020B0604030504040204" pitchFamily="34" charset="-120"/>
              </a:rPr>
              <a:t>Excel</a:t>
            </a:r>
            <a:r>
              <a:rPr lang="zh-TW" altLang="en-US" sz="2000">
                <a:latin typeface="微軟正黑體" panose="020B0604030504040204" pitchFamily="34" charset="-120"/>
                <a:ea typeface="微軟正黑體" panose="020B0604030504040204" pitchFamily="34" charset="-120"/>
              </a:rPr>
              <a:t>作圖</a:t>
            </a:r>
          </a:p>
        </p:txBody>
      </p:sp>
      <p:sp>
        <p:nvSpPr>
          <p:cNvPr id="8205" name="內容版面配置區 2">
            <a:extLst>
              <a:ext uri="{FF2B5EF4-FFF2-40B4-BE49-F238E27FC236}">
                <a16:creationId xmlns:a16="http://schemas.microsoft.com/office/drawing/2014/main" id="{5CAEFCA0-82A6-4C7E-9A71-37DAA05BFF11}"/>
              </a:ext>
            </a:extLst>
          </p:cNvPr>
          <p:cNvSpPr txBox="1">
            <a:spLocks/>
          </p:cNvSpPr>
          <p:nvPr/>
        </p:nvSpPr>
        <p:spPr bwMode="auto">
          <a:xfrm>
            <a:off x="296466" y="1785172"/>
            <a:ext cx="389810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nSpc>
                <a:spcPct val="90000"/>
              </a:lnSpc>
              <a:spcBef>
                <a:spcPts val="750"/>
              </a:spcBef>
              <a:buFont typeface="Arial" panose="020B0604020202020204" pitchFamily="34" charset="0"/>
              <a:buChar char="•"/>
            </a:pPr>
            <a:r>
              <a:rPr lang="en-US" altLang="zh-TW" sz="2000" dirty="0">
                <a:latin typeface="微軟正黑體" panose="020B0604030504040204" pitchFamily="34" charset="-120"/>
                <a:ea typeface="微軟正黑體" panose="020B0604030504040204" pitchFamily="34" charset="-120"/>
              </a:rPr>
              <a:t>Baud rate </a:t>
            </a:r>
            <a:r>
              <a:rPr lang="zh-TW" altLang="en-US" sz="2000" dirty="0">
                <a:latin typeface="微軟正黑體" panose="020B0604030504040204" pitchFamily="34" charset="-120"/>
                <a:ea typeface="微軟正黑體" panose="020B0604030504040204" pitchFamily="34" charset="-120"/>
              </a:rPr>
              <a:t>記得要改為</a:t>
            </a:r>
            <a:r>
              <a:rPr lang="en-US" altLang="zh-TW" sz="2000" b="1" dirty="0">
                <a:solidFill>
                  <a:srgbClr val="FF3300"/>
                </a:solidFill>
                <a:latin typeface="微軟正黑體" panose="020B0604030504040204" pitchFamily="34" charset="-120"/>
                <a:ea typeface="微軟正黑體" panose="020B0604030504040204" pitchFamily="34" charset="-120"/>
              </a:rPr>
              <a:t>115200</a:t>
            </a:r>
          </a:p>
          <a:p>
            <a:pPr>
              <a:lnSpc>
                <a:spcPct val="90000"/>
              </a:lnSpc>
              <a:spcBef>
                <a:spcPts val="750"/>
              </a:spcBef>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選擇</a:t>
            </a:r>
            <a:r>
              <a:rPr lang="en-US" altLang="zh-TW" sz="2000" dirty="0">
                <a:latin typeface="微軟正黑體" panose="020B0604030504040204" pitchFamily="34" charset="-120"/>
                <a:ea typeface="微軟正黑體" panose="020B0604030504040204" pitchFamily="34" charset="-120"/>
              </a:rPr>
              <a:t>OK </a:t>
            </a:r>
            <a:r>
              <a:rPr lang="zh-TW" altLang="en-US" sz="2000" dirty="0">
                <a:latin typeface="微軟正黑體" panose="020B0604030504040204" pitchFamily="34" charset="-120"/>
                <a:ea typeface="微軟正黑體" panose="020B0604030504040204" pitchFamily="34" charset="-120"/>
              </a:rPr>
              <a:t>即完成設定</a:t>
            </a:r>
          </a:p>
        </p:txBody>
      </p:sp>
    </p:spTree>
    <p:extLst>
      <p:ext uri="{BB962C8B-B14F-4D97-AF65-F5344CB8AC3E}">
        <p14:creationId xmlns:p14="http://schemas.microsoft.com/office/powerpoint/2010/main" val="2963533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1403648" y="58114"/>
            <a:ext cx="6377891" cy="807840"/>
          </a:xfrm>
          <a:solidFill>
            <a:schemeClr val="bg1"/>
          </a:solidFill>
        </p:spPr>
        <p:txBody>
          <a:bodyPr/>
          <a:lstStyle/>
          <a:p>
            <a:pPr eaLnBrk="1" hangingPunct="1">
              <a:defRPr/>
            </a:pPr>
            <a:r>
              <a:rPr lang="zh-TW" altLang="en-US" dirty="0">
                <a:solidFill>
                  <a:srgbClr val="0000CC"/>
                </a:solidFill>
                <a:effectLst/>
              </a:rPr>
              <a:t>實驗紀錄 </a:t>
            </a:r>
            <a:r>
              <a:rPr lang="en-US" altLang="zh-TW" dirty="0">
                <a:solidFill>
                  <a:srgbClr val="0000CC"/>
                </a:solidFill>
                <a:effectLst/>
              </a:rPr>
              <a:t>with Arduino</a:t>
            </a:r>
          </a:p>
        </p:txBody>
      </p:sp>
      <p:sp>
        <p:nvSpPr>
          <p:cNvPr id="2" name="矩形 1">
            <a:extLst>
              <a:ext uri="{FF2B5EF4-FFF2-40B4-BE49-F238E27FC236}">
                <a16:creationId xmlns:a16="http://schemas.microsoft.com/office/drawing/2014/main" id="{CE2B5F64-EC3D-4E6A-A192-8301D303B062}"/>
              </a:ext>
            </a:extLst>
          </p:cNvPr>
          <p:cNvSpPr/>
          <p:nvPr/>
        </p:nvSpPr>
        <p:spPr>
          <a:xfrm>
            <a:off x="422398" y="963813"/>
            <a:ext cx="8038033" cy="1079655"/>
          </a:xfrm>
          <a:prstGeom prst="rect">
            <a:avLst/>
          </a:prstGeom>
        </p:spPr>
        <p:txBody>
          <a:bodyPr wrap="square">
            <a:spAutoFit/>
          </a:bodyPr>
          <a:lstStyle/>
          <a:p>
            <a:pPr>
              <a:lnSpc>
                <a:spcPct val="120000"/>
              </a:lnSpc>
              <a:spcBef>
                <a:spcPts val="600"/>
              </a:spcBef>
              <a:spcAft>
                <a:spcPts val="0"/>
              </a:spcAft>
            </a:pPr>
            <a:r>
              <a:rPr lang="en-US" altLang="zh-TW" sz="2800" dirty="0">
                <a:latin typeface="+mn-ea"/>
                <a:cs typeface="Times New Roman" panose="02020603050405020304" pitchFamily="18" charset="0"/>
              </a:rPr>
              <a:t>1. </a:t>
            </a:r>
            <a:r>
              <a:rPr lang="zh-TW" altLang="en-US" sz="2800" dirty="0">
                <a:latin typeface="+mn-ea"/>
                <a:cs typeface="Times New Roman" panose="02020603050405020304" pitchFamily="18" charset="0"/>
              </a:rPr>
              <a:t>單一線圈磁場分布（以</a:t>
            </a:r>
            <a:r>
              <a:rPr lang="en-US" altLang="zh-TW" sz="2800" dirty="0">
                <a:latin typeface="+mn-ea"/>
                <a:cs typeface="Times New Roman" panose="02020603050405020304" pitchFamily="18" charset="0"/>
              </a:rPr>
              <a:t>Arduino </a:t>
            </a:r>
            <a:r>
              <a:rPr lang="zh-TW" altLang="en-US" sz="2800" dirty="0">
                <a:latin typeface="+mn-ea"/>
                <a:cs typeface="Times New Roman" panose="02020603050405020304" pitchFamily="18" charset="0"/>
              </a:rPr>
              <a:t>讀取磁場</a:t>
            </a:r>
            <a:r>
              <a:rPr lang="en-US" altLang="zh-TW" sz="2800" dirty="0">
                <a:latin typeface="+mn-ea"/>
                <a:cs typeface="Times New Roman" panose="02020603050405020304" pitchFamily="18" charset="0"/>
              </a:rPr>
              <a:t>??</a:t>
            </a:r>
            <a:r>
              <a:rPr lang="zh-TW" altLang="en-US" sz="2800" dirty="0">
                <a:latin typeface="+mn-ea"/>
                <a:cs typeface="Times New Roman" panose="02020603050405020304" pitchFamily="18" charset="0"/>
              </a:rPr>
              <a:t>及位置值；直流量測，電流</a:t>
            </a:r>
            <a:r>
              <a:rPr lang="en-US" altLang="zh-TW" sz="2800" dirty="0">
                <a:latin typeface="+mn-ea"/>
                <a:cs typeface="Times New Roman" panose="02020603050405020304" pitchFamily="18" charset="0"/>
              </a:rPr>
              <a:t>1.5 Amp</a:t>
            </a:r>
            <a:r>
              <a:rPr lang="zh-TW" altLang="en-US" sz="2800" dirty="0">
                <a:latin typeface="+mn-ea"/>
                <a:cs typeface="Times New Roman" panose="02020603050405020304" pitchFamily="18" charset="0"/>
              </a:rPr>
              <a:t>）</a:t>
            </a:r>
            <a:endParaRPr lang="en-US" altLang="zh-TW" sz="2800" dirty="0">
              <a:latin typeface="+mn-ea"/>
              <a:cs typeface="Times New Roman" panose="02020603050405020304" pitchFamily="18" charset="0"/>
            </a:endParaRPr>
          </a:p>
        </p:txBody>
      </p:sp>
      <p:graphicFrame>
        <p:nvGraphicFramePr>
          <p:cNvPr id="12" name="Object 4">
            <a:extLst>
              <a:ext uri="{FF2B5EF4-FFF2-40B4-BE49-F238E27FC236}">
                <a16:creationId xmlns:a16="http://schemas.microsoft.com/office/drawing/2014/main" id="{9CDDE070-7398-4CBC-94A6-C523C075C1CC}"/>
              </a:ext>
            </a:extLst>
          </p:cNvPr>
          <p:cNvGraphicFramePr>
            <a:graphicFrameLocks noChangeAspect="1"/>
          </p:cNvGraphicFramePr>
          <p:nvPr/>
        </p:nvGraphicFramePr>
        <p:xfrm>
          <a:off x="3036499" y="4453321"/>
          <a:ext cx="1944216" cy="2025721"/>
        </p:xfrm>
        <a:graphic>
          <a:graphicData uri="http://schemas.openxmlformats.org/presentationml/2006/ole">
            <mc:AlternateContent xmlns:mc="http://schemas.openxmlformats.org/markup-compatibility/2006">
              <mc:Choice xmlns:v="urn:schemas-microsoft-com:vml" Requires="v">
                <p:oleObj spid="_x0000_s5147" r:id="rId3" imgW="1565529" imgH="1796288" progId="">
                  <p:embed/>
                </p:oleObj>
              </mc:Choice>
              <mc:Fallback>
                <p:oleObj r:id="rId3" imgW="1565529" imgH="1796288" progId="">
                  <p:embed/>
                  <p:pic>
                    <p:nvPicPr>
                      <p:cNvPr id="12" name="Object 4">
                        <a:extLst>
                          <a:ext uri="{FF2B5EF4-FFF2-40B4-BE49-F238E27FC236}">
                            <a16:creationId xmlns:a16="http://schemas.microsoft.com/office/drawing/2014/main" id="{9CDDE070-7398-4CBC-94A6-C523C075C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499" y="4453321"/>
                        <a:ext cx="1944216" cy="20257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8">
            <a:extLst>
              <a:ext uri="{FF2B5EF4-FFF2-40B4-BE49-F238E27FC236}">
                <a16:creationId xmlns:a16="http://schemas.microsoft.com/office/drawing/2014/main" id="{49191E0F-AA1D-4D62-B12E-7592A02A0D38}"/>
              </a:ext>
            </a:extLst>
          </p:cNvPr>
          <p:cNvSpPr>
            <a:spLocks noChangeArrowheads="1"/>
          </p:cNvSpPr>
          <p:nvPr/>
        </p:nvSpPr>
        <p:spPr bwMode="auto">
          <a:xfrm>
            <a:off x="479846" y="5016137"/>
            <a:ext cx="20941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zh-TW" altLang="en-US" sz="2400" b="1" dirty="0">
                <a:latin typeface="+mn-ea"/>
                <a:ea typeface="+mn-ea"/>
                <a:cs typeface="Times New Roman" pitchFamily="18" charset="0"/>
              </a:rPr>
              <a:t>場線圈 參數</a:t>
            </a:r>
          </a:p>
          <a:p>
            <a:pPr eaLnBrk="1" hangingPunct="1"/>
            <a:r>
              <a:rPr lang="en-US" altLang="zh-TW" sz="2400" b="1" i="1" dirty="0">
                <a:latin typeface="+mn-ea"/>
                <a:ea typeface="+mn-ea"/>
                <a:cs typeface="Times New Roman" pitchFamily="18" charset="0"/>
              </a:rPr>
              <a:t>N </a:t>
            </a:r>
            <a:r>
              <a:rPr lang="en-US" altLang="zh-TW" sz="2400" b="1" dirty="0">
                <a:latin typeface="+mn-ea"/>
                <a:ea typeface="+mn-ea"/>
                <a:cs typeface="Times New Roman" pitchFamily="18" charset="0"/>
              </a:rPr>
              <a:t>= 200</a:t>
            </a:r>
            <a:r>
              <a:rPr lang="zh-TW" altLang="en-US" sz="2400" b="1" dirty="0">
                <a:latin typeface="+mn-ea"/>
                <a:ea typeface="+mn-ea"/>
                <a:cs typeface="Times New Roman" pitchFamily="18" charset="0"/>
              </a:rPr>
              <a:t>圈</a:t>
            </a:r>
          </a:p>
          <a:p>
            <a:pPr eaLnBrk="1" hangingPunct="1"/>
            <a:r>
              <a:rPr lang="en-US" altLang="zh-TW" sz="2400" b="1" i="1" dirty="0">
                <a:latin typeface="+mn-ea"/>
                <a:ea typeface="+mn-ea"/>
                <a:cs typeface="Times New Roman" pitchFamily="18" charset="0"/>
              </a:rPr>
              <a:t>R </a:t>
            </a:r>
            <a:r>
              <a:rPr lang="en-US" altLang="zh-TW" sz="2400" b="1" dirty="0">
                <a:latin typeface="+mn-ea"/>
                <a:ea typeface="+mn-ea"/>
                <a:cs typeface="Times New Roman" pitchFamily="18" charset="0"/>
              </a:rPr>
              <a:t>= 10.25 cm</a:t>
            </a:r>
            <a:r>
              <a:rPr lang="zh-TW" altLang="en-US" sz="2400" b="1" dirty="0">
                <a:latin typeface="+mn-ea"/>
                <a:ea typeface="+mn-ea"/>
                <a:cs typeface="Times New Roman" pitchFamily="18" charset="0"/>
              </a:rPr>
              <a:t>。 </a:t>
            </a:r>
          </a:p>
        </p:txBody>
      </p:sp>
      <p:sp>
        <p:nvSpPr>
          <p:cNvPr id="14" name="Text Box 31">
            <a:extLst>
              <a:ext uri="{FF2B5EF4-FFF2-40B4-BE49-F238E27FC236}">
                <a16:creationId xmlns:a16="http://schemas.microsoft.com/office/drawing/2014/main" id="{BD5ED124-0782-490C-8621-4EB16A948D67}"/>
              </a:ext>
            </a:extLst>
          </p:cNvPr>
          <p:cNvSpPr txBox="1">
            <a:spLocks noChangeArrowheads="1"/>
          </p:cNvSpPr>
          <p:nvPr/>
        </p:nvSpPr>
        <p:spPr bwMode="auto">
          <a:xfrm>
            <a:off x="341784" y="4338441"/>
            <a:ext cx="22322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marL="357188" indent="-357188" eaLnBrk="1" hangingPunct="1"/>
            <a:r>
              <a:rPr lang="en-US" altLang="zh-TW" sz="2800" b="1" dirty="0">
                <a:solidFill>
                  <a:srgbClr val="0000CC"/>
                </a:solidFill>
                <a:latin typeface="+mn-ea"/>
                <a:ea typeface="+mn-ea"/>
              </a:rPr>
              <a:t>(1)</a:t>
            </a:r>
            <a:r>
              <a:rPr lang="zh-TW" altLang="en-US" sz="2800" b="1" dirty="0">
                <a:solidFill>
                  <a:srgbClr val="0000CC"/>
                </a:solidFill>
                <a:latin typeface="+mn-ea"/>
                <a:ea typeface="+mn-ea"/>
              </a:rPr>
              <a:t>單一 線圈</a:t>
            </a:r>
          </a:p>
        </p:txBody>
      </p:sp>
      <p:graphicFrame>
        <p:nvGraphicFramePr>
          <p:cNvPr id="16" name="圖表 15">
            <a:extLst>
              <a:ext uri="{FF2B5EF4-FFF2-40B4-BE49-F238E27FC236}">
                <a16:creationId xmlns:a16="http://schemas.microsoft.com/office/drawing/2014/main" id="{068D196C-E363-4EAE-935A-8F5984D9F36D}"/>
              </a:ext>
            </a:extLst>
          </p:cNvPr>
          <p:cNvGraphicFramePr>
            <a:graphicFrameLocks/>
          </p:cNvGraphicFramePr>
          <p:nvPr/>
        </p:nvGraphicFramePr>
        <p:xfrm>
          <a:off x="2412000" y="1988395"/>
          <a:ext cx="4320000" cy="2520000"/>
        </p:xfrm>
        <a:graphic>
          <a:graphicData uri="http://schemas.openxmlformats.org/drawingml/2006/chart">
            <c:chart xmlns:c="http://schemas.openxmlformats.org/drawingml/2006/chart" xmlns:r="http://schemas.openxmlformats.org/officeDocument/2006/relationships" r:id="rId5"/>
          </a:graphicData>
        </a:graphic>
      </p:graphicFrame>
      <p:grpSp>
        <p:nvGrpSpPr>
          <p:cNvPr id="17" name="群組 16">
            <a:extLst>
              <a:ext uri="{FF2B5EF4-FFF2-40B4-BE49-F238E27FC236}">
                <a16:creationId xmlns:a16="http://schemas.microsoft.com/office/drawing/2014/main" id="{D36CC001-0BB2-4638-BCCF-71F61C8BE146}"/>
              </a:ext>
            </a:extLst>
          </p:cNvPr>
          <p:cNvGrpSpPr/>
          <p:nvPr/>
        </p:nvGrpSpPr>
        <p:grpSpPr>
          <a:xfrm>
            <a:off x="5004448" y="4418546"/>
            <a:ext cx="3600000" cy="2395509"/>
            <a:chOff x="5004448" y="4418546"/>
            <a:chExt cx="3600000" cy="2395509"/>
          </a:xfrm>
        </p:grpSpPr>
        <p:sp>
          <p:nvSpPr>
            <p:cNvPr id="18" name="Oval 8">
              <a:extLst>
                <a:ext uri="{FF2B5EF4-FFF2-40B4-BE49-F238E27FC236}">
                  <a16:creationId xmlns:a16="http://schemas.microsoft.com/office/drawing/2014/main" id="{6C698749-87C9-4153-BB6E-8BEC60927952}"/>
                </a:ext>
              </a:extLst>
            </p:cNvPr>
            <p:cNvSpPr>
              <a:spLocks noChangeArrowheads="1"/>
            </p:cNvSpPr>
            <p:nvPr/>
          </p:nvSpPr>
          <p:spPr bwMode="auto">
            <a:xfrm>
              <a:off x="6241085" y="4418546"/>
              <a:ext cx="605648" cy="2395509"/>
            </a:xfrm>
            <a:prstGeom prst="ellipse">
              <a:avLst/>
            </a:prstGeom>
            <a:noFill/>
            <a:ln w="57150">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p>
          </p:txBody>
        </p:sp>
        <p:sp>
          <p:nvSpPr>
            <p:cNvPr id="19" name="Line 9">
              <a:extLst>
                <a:ext uri="{FF2B5EF4-FFF2-40B4-BE49-F238E27FC236}">
                  <a16:creationId xmlns:a16="http://schemas.microsoft.com/office/drawing/2014/main" id="{0F593BF4-11D7-4F32-A888-15BF0A129B12}"/>
                </a:ext>
              </a:extLst>
            </p:cNvPr>
            <p:cNvSpPr>
              <a:spLocks noChangeShapeType="1"/>
            </p:cNvSpPr>
            <p:nvPr/>
          </p:nvSpPr>
          <p:spPr bwMode="auto">
            <a:xfrm flipV="1">
              <a:off x="5004448" y="5633021"/>
              <a:ext cx="3600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0" name="Text Box 10">
              <a:extLst>
                <a:ext uri="{FF2B5EF4-FFF2-40B4-BE49-F238E27FC236}">
                  <a16:creationId xmlns:a16="http://schemas.microsoft.com/office/drawing/2014/main" id="{DBBBE07A-88DF-484D-BE1A-BA4B3B0CD28A}"/>
                </a:ext>
              </a:extLst>
            </p:cNvPr>
            <p:cNvSpPr txBox="1">
              <a:spLocks noChangeArrowheads="1"/>
            </p:cNvSpPr>
            <p:nvPr/>
          </p:nvSpPr>
          <p:spPr bwMode="auto">
            <a:xfrm>
              <a:off x="7896235" y="5108041"/>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2800" dirty="0">
                  <a:latin typeface="Arial" charset="0"/>
                </a:rPr>
                <a:t>d</a:t>
              </a:r>
            </a:p>
          </p:txBody>
        </p:sp>
        <p:sp>
          <p:nvSpPr>
            <p:cNvPr id="21" name="Line 11">
              <a:extLst>
                <a:ext uri="{FF2B5EF4-FFF2-40B4-BE49-F238E27FC236}">
                  <a16:creationId xmlns:a16="http://schemas.microsoft.com/office/drawing/2014/main" id="{00E94DD6-E5D9-4EA7-87DC-0DC1452B4435}"/>
                </a:ext>
              </a:extLst>
            </p:cNvPr>
            <p:cNvSpPr>
              <a:spLocks noChangeShapeType="1"/>
            </p:cNvSpPr>
            <p:nvPr/>
          </p:nvSpPr>
          <p:spPr bwMode="auto">
            <a:xfrm flipV="1">
              <a:off x="6538069" y="4444948"/>
              <a:ext cx="15016" cy="11898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2" name="Text Box 12">
              <a:extLst>
                <a:ext uri="{FF2B5EF4-FFF2-40B4-BE49-F238E27FC236}">
                  <a16:creationId xmlns:a16="http://schemas.microsoft.com/office/drawing/2014/main" id="{FF0D9798-F50A-4D2B-AC26-E0E716E09576}"/>
                </a:ext>
              </a:extLst>
            </p:cNvPr>
            <p:cNvSpPr txBox="1">
              <a:spLocks noChangeArrowheads="1"/>
            </p:cNvSpPr>
            <p:nvPr/>
          </p:nvSpPr>
          <p:spPr bwMode="auto">
            <a:xfrm>
              <a:off x="6598134" y="5180674"/>
              <a:ext cx="189186" cy="4094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2400" b="1" dirty="0">
                  <a:latin typeface="Arial" charset="0"/>
                </a:rPr>
                <a:t>R</a:t>
              </a:r>
            </a:p>
          </p:txBody>
        </p:sp>
      </p:grpSp>
    </p:spTree>
    <p:extLst>
      <p:ext uri="{BB962C8B-B14F-4D97-AF65-F5344CB8AC3E}">
        <p14:creationId xmlns:p14="http://schemas.microsoft.com/office/powerpoint/2010/main" val="3141411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E53574-C84B-4633-BB34-8908FC2DED48}"/>
              </a:ext>
            </a:extLst>
          </p:cNvPr>
          <p:cNvSpPr>
            <a:spLocks noGrp="1"/>
          </p:cNvSpPr>
          <p:nvPr>
            <p:ph type="title"/>
          </p:nvPr>
        </p:nvSpPr>
        <p:spPr>
          <a:xfrm>
            <a:off x="2082540" y="108157"/>
            <a:ext cx="6305884" cy="807840"/>
          </a:xfrm>
        </p:spPr>
        <p:txBody>
          <a:bodyPr/>
          <a:lstStyle/>
          <a:p>
            <a:r>
              <a:rPr lang="zh-TW" altLang="en-US" dirty="0"/>
              <a:t>實驗二</a:t>
            </a:r>
            <a:r>
              <a:rPr lang="en-US" altLang="zh-TW" dirty="0"/>
              <a:t>-1</a:t>
            </a:r>
            <a:r>
              <a:rPr lang="zh-TW" altLang="en-US" dirty="0">
                <a:solidFill>
                  <a:prstClr val="black"/>
                </a:solidFill>
                <a:latin typeface="微軟正黑體"/>
                <a:cs typeface="Times New Roman" panose="02020603050405020304" pitchFamily="18" charset="0"/>
              </a:rPr>
              <a:t>單一線圈磁場分布</a:t>
            </a:r>
            <a:endParaRPr lang="zh-TW" altLang="en-US" dirty="0"/>
          </a:p>
        </p:txBody>
      </p:sp>
      <p:sp>
        <p:nvSpPr>
          <p:cNvPr id="4" name="矩形 3">
            <a:extLst>
              <a:ext uri="{FF2B5EF4-FFF2-40B4-BE49-F238E27FC236}">
                <a16:creationId xmlns:a16="http://schemas.microsoft.com/office/drawing/2014/main" id="{B41929F9-EBBA-4827-84E9-FD37690A284D}"/>
              </a:ext>
            </a:extLst>
          </p:cNvPr>
          <p:cNvSpPr/>
          <p:nvPr/>
        </p:nvSpPr>
        <p:spPr>
          <a:xfrm>
            <a:off x="536516" y="1622849"/>
            <a:ext cx="8067932" cy="4271810"/>
          </a:xfrm>
          <a:prstGeom prst="rect">
            <a:avLst/>
          </a:prstGeom>
        </p:spPr>
        <p:txBody>
          <a:bodyPr wrap="square">
            <a:spAutoFit/>
          </a:bodyPr>
          <a:lstStyle/>
          <a:p>
            <a:pPr marL="457200" indent="-457200">
              <a:lnSpc>
                <a:spcPct val="120000"/>
              </a:lnSpc>
              <a:spcBef>
                <a:spcPts val="600"/>
              </a:spcBef>
              <a:buAutoNum type="arabicPeriod"/>
            </a:pPr>
            <a:r>
              <a:rPr lang="zh-TW" altLang="en-US" sz="2400" dirty="0">
                <a:latin typeface="+mn-ea"/>
              </a:rPr>
              <a:t>將</a:t>
            </a:r>
            <a:r>
              <a:rPr lang="en-US" altLang="zh-TW" sz="2400" dirty="0">
                <a:latin typeface="+mn-ea"/>
              </a:rPr>
              <a:t>KENWOOD AG203D</a:t>
            </a:r>
            <a:r>
              <a:rPr lang="zh-TW" altLang="en-US" sz="2400" dirty="0">
                <a:latin typeface="+mn-ea"/>
              </a:rPr>
              <a:t>訊號產生器輸出與線圈連接</a:t>
            </a:r>
            <a:r>
              <a:rPr lang="en-US" altLang="zh-TW" sz="2400" dirty="0">
                <a:latin typeface="+mn-ea"/>
              </a:rPr>
              <a:t>(</a:t>
            </a:r>
            <a:r>
              <a:rPr lang="zh-TW" altLang="en-US" sz="2400" dirty="0">
                <a:latin typeface="+mn-ea"/>
              </a:rPr>
              <a:t>不經過線圈內部電阻</a:t>
            </a:r>
            <a:r>
              <a:rPr lang="en-US" altLang="zh-TW" sz="2400" dirty="0">
                <a:latin typeface="+mn-ea"/>
              </a:rPr>
              <a:t>)</a:t>
            </a:r>
            <a:r>
              <a:rPr lang="zh-TW" altLang="en-US" sz="2400" dirty="0">
                <a:latin typeface="+mn-ea"/>
              </a:rPr>
              <a:t>，拾波線圈輸出接到示波器</a:t>
            </a:r>
            <a:r>
              <a:rPr lang="en-US" altLang="zh-TW" sz="2400" dirty="0">
                <a:latin typeface="+mn-ea"/>
              </a:rPr>
              <a:t>CH1</a:t>
            </a:r>
          </a:p>
          <a:p>
            <a:pPr marL="457200" indent="-457200">
              <a:lnSpc>
                <a:spcPct val="120000"/>
              </a:lnSpc>
              <a:spcBef>
                <a:spcPts val="600"/>
              </a:spcBef>
              <a:buAutoNum type="arabicPeriod"/>
            </a:pPr>
            <a:r>
              <a:rPr lang="zh-TW" altLang="en-US" sz="2400" dirty="0">
                <a:latin typeface="+mn-ea"/>
              </a:rPr>
              <a:t>將訊號產生器輸出波形設為正弦波，輸出振幅調至最高，頻率設在</a:t>
            </a:r>
            <a:r>
              <a:rPr lang="en-US" altLang="zh-TW" sz="2400" dirty="0">
                <a:latin typeface="+mn-ea"/>
              </a:rPr>
              <a:t>5 kHz</a:t>
            </a:r>
            <a:r>
              <a:rPr lang="zh-TW" altLang="en-US" sz="2400" dirty="0">
                <a:latin typeface="+mn-ea"/>
              </a:rPr>
              <a:t>附近，你應可以在示波器上看到弦波信號。 </a:t>
            </a:r>
            <a:endParaRPr lang="en-US" altLang="zh-TW" sz="2400" dirty="0">
              <a:latin typeface="+mn-ea"/>
            </a:endParaRPr>
          </a:p>
          <a:p>
            <a:pPr marL="457200" indent="-457200">
              <a:lnSpc>
                <a:spcPct val="120000"/>
              </a:lnSpc>
              <a:spcBef>
                <a:spcPts val="600"/>
              </a:spcBef>
              <a:buAutoNum type="arabicPeriod"/>
            </a:pPr>
            <a:r>
              <a:rPr lang="zh-TW" altLang="en-US" sz="2400" b="1" dirty="0">
                <a:latin typeface="+mn-ea"/>
              </a:rPr>
              <a:t>改變訊號產生器頻率使共振拾波線圈輸出信號為最大後</a:t>
            </a:r>
            <a:r>
              <a:rPr lang="zh-TW" altLang="en-US" sz="2400" dirty="0">
                <a:latin typeface="+mn-ea"/>
              </a:rPr>
              <a:t>，移動線圈位置，觀察數位示波器測 量信號</a:t>
            </a:r>
            <a:r>
              <a:rPr lang="en-US" altLang="zh-TW" sz="2400" dirty="0">
                <a:latin typeface="+mn-ea"/>
              </a:rPr>
              <a:t>(</a:t>
            </a:r>
            <a:r>
              <a:rPr lang="en-US" altLang="zh-TW" sz="2400" dirty="0" err="1">
                <a:latin typeface="+mn-ea"/>
              </a:rPr>
              <a:t>Vp</a:t>
            </a:r>
            <a:r>
              <a:rPr lang="en-US" altLang="zh-TW" sz="2400" dirty="0">
                <a:latin typeface="+mn-ea"/>
              </a:rPr>
              <a:t>-p)</a:t>
            </a:r>
            <a:r>
              <a:rPr lang="zh-TW" altLang="en-US" sz="2400" dirty="0">
                <a:latin typeface="+mn-ea"/>
              </a:rPr>
              <a:t>隨線圈中心軸位置的變化。 </a:t>
            </a:r>
            <a:endParaRPr lang="en-US" altLang="zh-TW" sz="2400" dirty="0">
              <a:latin typeface="+mn-ea"/>
            </a:endParaRPr>
          </a:p>
          <a:p>
            <a:pPr marL="457200" indent="-457200">
              <a:lnSpc>
                <a:spcPct val="120000"/>
              </a:lnSpc>
              <a:spcBef>
                <a:spcPts val="600"/>
              </a:spcBef>
              <a:buAutoNum type="arabicPeriod"/>
            </a:pPr>
            <a:r>
              <a:rPr lang="zh-TW" altLang="en-US" sz="2400" dirty="0">
                <a:latin typeface="+mn-ea"/>
              </a:rPr>
              <a:t>將信號</a:t>
            </a:r>
            <a:r>
              <a:rPr lang="en-US" altLang="zh-TW" sz="2400" dirty="0" err="1">
                <a:latin typeface="+mn-ea"/>
              </a:rPr>
              <a:t>Vp</a:t>
            </a:r>
            <a:r>
              <a:rPr lang="en-US" altLang="zh-TW" sz="2400" dirty="0">
                <a:latin typeface="+mn-ea"/>
              </a:rPr>
              <a:t>-p</a:t>
            </a:r>
            <a:r>
              <a:rPr lang="zh-TW" altLang="en-US" sz="2400" dirty="0">
                <a:latin typeface="+mn-ea"/>
              </a:rPr>
              <a:t>對位置做圖，與實驗步驟</a:t>
            </a:r>
            <a:r>
              <a:rPr lang="en-US" altLang="zh-TW" sz="2400" dirty="0">
                <a:latin typeface="+mn-ea"/>
              </a:rPr>
              <a:t>A</a:t>
            </a:r>
            <a:r>
              <a:rPr lang="zh-TW" altLang="en-US" sz="2400" dirty="0">
                <a:latin typeface="+mn-ea"/>
              </a:rPr>
              <a:t>的結果比較</a:t>
            </a:r>
          </a:p>
        </p:txBody>
      </p:sp>
      <p:sp>
        <p:nvSpPr>
          <p:cNvPr id="6" name="矩形 5">
            <a:extLst>
              <a:ext uri="{FF2B5EF4-FFF2-40B4-BE49-F238E27FC236}">
                <a16:creationId xmlns:a16="http://schemas.microsoft.com/office/drawing/2014/main" id="{72FBB5A6-EC79-4AEA-A3E6-D012CF07CAAB}"/>
              </a:ext>
            </a:extLst>
          </p:cNvPr>
          <p:cNvSpPr/>
          <p:nvPr/>
        </p:nvSpPr>
        <p:spPr>
          <a:xfrm>
            <a:off x="536516" y="991103"/>
            <a:ext cx="8316416" cy="562590"/>
          </a:xfrm>
          <a:prstGeom prst="rect">
            <a:avLst/>
          </a:prstGeom>
        </p:spPr>
        <p:txBody>
          <a:bodyPr wrap="square">
            <a:spAutoFit/>
          </a:bodyPr>
          <a:lstStyle/>
          <a:p>
            <a:pPr lvl="0" defTabSz="685800">
              <a:lnSpc>
                <a:spcPct val="12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單一線圈磁場分布（</a:t>
            </a:r>
            <a:r>
              <a:rPr lang="zh-TW" altLang="en-US" sz="2800" b="1" dirty="0">
                <a:solidFill>
                  <a:srgbClr val="FF0000"/>
                </a:solidFill>
                <a:latin typeface="微軟正黑體"/>
                <a:cs typeface="Times New Roman" panose="02020603050405020304" pitchFamily="18" charset="0"/>
              </a:rPr>
              <a:t>交流</a:t>
            </a:r>
            <a:r>
              <a:rPr lang="zh-TW" altLang="en-US" sz="2800" b="1" dirty="0">
                <a:solidFill>
                  <a:prstClr val="black"/>
                </a:solidFill>
                <a:latin typeface="微軟正黑體"/>
                <a:cs typeface="Times New Roman" panose="02020603050405020304" pitchFamily="18" charset="0"/>
              </a:rPr>
              <a:t>量測，信號正弦波輸出）</a:t>
            </a:r>
            <a:endParaRPr lang="en-US" altLang="zh-TW" sz="2800" b="1" dirty="0">
              <a:solidFill>
                <a:prstClr val="black"/>
              </a:solidFill>
              <a:latin typeface="微軟正黑體"/>
              <a:cs typeface="Times New Roman" panose="02020603050405020304" pitchFamily="18" charset="0"/>
            </a:endParaRPr>
          </a:p>
        </p:txBody>
      </p:sp>
      <p:sp>
        <p:nvSpPr>
          <p:cNvPr id="3" name="矩形: 圓角 2">
            <a:extLst>
              <a:ext uri="{FF2B5EF4-FFF2-40B4-BE49-F238E27FC236}">
                <a16:creationId xmlns:a16="http://schemas.microsoft.com/office/drawing/2014/main" id="{77E24BE6-EFFB-4BAB-830B-6F5D4D040CC1}"/>
              </a:ext>
            </a:extLst>
          </p:cNvPr>
          <p:cNvSpPr/>
          <p:nvPr/>
        </p:nvSpPr>
        <p:spPr>
          <a:xfrm>
            <a:off x="5292080" y="5963815"/>
            <a:ext cx="3651673" cy="408623"/>
          </a:xfrm>
          <a:prstGeom prst="roundRect">
            <a:avLst/>
          </a:prstGeom>
          <a:ln>
            <a:solidFill>
              <a:srgbClr val="0066FF"/>
            </a:solidFill>
          </a:ln>
        </p:spPr>
        <p:style>
          <a:lnRef idx="2">
            <a:schemeClr val="dk1"/>
          </a:lnRef>
          <a:fillRef idx="1">
            <a:schemeClr val="lt1"/>
          </a:fillRef>
          <a:effectRef idx="0">
            <a:schemeClr val="dk1"/>
          </a:effectRef>
          <a:fontRef idx="minor">
            <a:schemeClr val="dk1"/>
          </a:fontRef>
        </p:style>
        <p:txBody>
          <a:bodyPr wrap="none">
            <a:spAutoFit/>
          </a:bodyPr>
          <a:lstStyle/>
          <a:p>
            <a:r>
              <a:rPr lang="zh-TW" altLang="en-US" b="1" dirty="0">
                <a:latin typeface="+mn-ea"/>
              </a:rPr>
              <a:t>拾波線圈</a:t>
            </a:r>
            <a:r>
              <a:rPr lang="en-US" altLang="zh-TW" b="1" dirty="0">
                <a:latin typeface="+mn-ea"/>
              </a:rPr>
              <a:t>(LC</a:t>
            </a:r>
            <a:r>
              <a:rPr lang="zh-TW" altLang="en-US" b="1" dirty="0">
                <a:latin typeface="+mn-ea"/>
              </a:rPr>
              <a:t>電路</a:t>
            </a:r>
            <a:r>
              <a:rPr lang="en-US" altLang="zh-TW" b="1" dirty="0">
                <a:latin typeface="+mn-ea"/>
              </a:rPr>
              <a:t>)</a:t>
            </a:r>
            <a:r>
              <a:rPr lang="zh-TW" altLang="en-US" b="1" dirty="0">
                <a:latin typeface="+mn-ea"/>
              </a:rPr>
              <a:t>用來放大信號用</a:t>
            </a:r>
            <a:endParaRPr lang="zh-TW" altLang="en-US" dirty="0"/>
          </a:p>
        </p:txBody>
      </p:sp>
    </p:spTree>
    <p:extLst>
      <p:ext uri="{BB962C8B-B14F-4D97-AF65-F5344CB8AC3E}">
        <p14:creationId xmlns:p14="http://schemas.microsoft.com/office/powerpoint/2010/main" val="65579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5421E2-648B-4EB1-BB0E-9BFEA937266F}"/>
              </a:ext>
            </a:extLst>
          </p:cNvPr>
          <p:cNvSpPr>
            <a:spLocks noGrp="1"/>
          </p:cNvSpPr>
          <p:nvPr>
            <p:ph type="title"/>
          </p:nvPr>
        </p:nvSpPr>
        <p:spPr>
          <a:xfrm>
            <a:off x="2202552" y="75893"/>
            <a:ext cx="4738896" cy="772983"/>
          </a:xfrm>
        </p:spPr>
        <p:txBody>
          <a:bodyPr/>
          <a:lstStyle/>
          <a:p>
            <a:r>
              <a:rPr kumimoji="1" lang="zh-TW" altLang="en-US" dirty="0">
                <a:latin typeface="+mn-ea"/>
              </a:rPr>
              <a:t>交流實驗架設</a:t>
            </a:r>
            <a:r>
              <a:rPr kumimoji="1" lang="en-US" altLang="zh-TW" dirty="0">
                <a:latin typeface="+mn-ea"/>
              </a:rPr>
              <a:t>-</a:t>
            </a:r>
            <a:r>
              <a:rPr kumimoji="1" lang="zh-TW" altLang="en-US" dirty="0">
                <a:latin typeface="+mn-ea"/>
              </a:rPr>
              <a:t>鋁管</a:t>
            </a:r>
            <a:endParaRPr lang="zh-TW" altLang="en-US" dirty="0">
              <a:effectLst/>
              <a:latin typeface="+mn-ea"/>
              <a:ea typeface="+mn-ea"/>
            </a:endParaRPr>
          </a:p>
        </p:txBody>
      </p:sp>
      <p:sp>
        <p:nvSpPr>
          <p:cNvPr id="8" name="文字方塊 7">
            <a:extLst>
              <a:ext uri="{FF2B5EF4-FFF2-40B4-BE49-F238E27FC236}">
                <a16:creationId xmlns:a16="http://schemas.microsoft.com/office/drawing/2014/main" id="{41A65828-CCA1-48AA-AD4B-D68E62C2DA82}"/>
              </a:ext>
            </a:extLst>
          </p:cNvPr>
          <p:cNvSpPr txBox="1"/>
          <p:nvPr/>
        </p:nvSpPr>
        <p:spPr>
          <a:xfrm>
            <a:off x="2506306" y="2798383"/>
            <a:ext cx="700833" cy="324000"/>
          </a:xfrm>
          <a:prstGeom prst="rect">
            <a:avLst/>
          </a:prstGeom>
          <a:solidFill>
            <a:srgbClr val="0000CC"/>
          </a:solidFill>
        </p:spPr>
        <p:txBody>
          <a:bodyPr wrap="none" rtlCol="0">
            <a:spAutoFit/>
          </a:bodyPr>
          <a:lstStyle/>
          <a:p>
            <a:r>
              <a:rPr lang="en-US" altLang="zh-TW" sz="2000" dirty="0">
                <a:solidFill>
                  <a:schemeClr val="bg1">
                    <a:lumMod val="85000"/>
                  </a:schemeClr>
                </a:solidFill>
                <a:latin typeface="+mn-ea"/>
                <a:cs typeface="Times New Roman" panose="02020603050405020304" pitchFamily="18" charset="0"/>
              </a:rPr>
              <a:t>CH1</a:t>
            </a:r>
            <a:endParaRPr lang="zh-TW" altLang="en-US" sz="2000" dirty="0">
              <a:solidFill>
                <a:schemeClr val="bg1">
                  <a:lumMod val="85000"/>
                </a:schemeClr>
              </a:solidFill>
              <a:latin typeface="+mn-ea"/>
              <a:cs typeface="Times New Roman" panose="02020603050405020304" pitchFamily="18" charset="0"/>
            </a:endParaRPr>
          </a:p>
        </p:txBody>
      </p:sp>
      <p:pic>
        <p:nvPicPr>
          <p:cNvPr id="10" name="圖片 9">
            <a:extLst>
              <a:ext uri="{FF2B5EF4-FFF2-40B4-BE49-F238E27FC236}">
                <a16:creationId xmlns:a16="http://schemas.microsoft.com/office/drawing/2014/main" id="{3528F137-E4E5-4D91-B26E-4C3AC20FA105}"/>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 t="61195" r="449" b="7158"/>
          <a:stretch/>
        </p:blipFill>
        <p:spPr>
          <a:xfrm>
            <a:off x="3380571" y="2409520"/>
            <a:ext cx="4487296" cy="1300738"/>
          </a:xfrm>
          <a:prstGeom prst="rect">
            <a:avLst/>
          </a:prstGeom>
        </p:spPr>
      </p:pic>
      <p:sp>
        <p:nvSpPr>
          <p:cNvPr id="13" name="文字方塊 12">
            <a:extLst>
              <a:ext uri="{FF2B5EF4-FFF2-40B4-BE49-F238E27FC236}">
                <a16:creationId xmlns:a16="http://schemas.microsoft.com/office/drawing/2014/main" id="{9A6A9EFE-B5AE-4F6E-8423-9BE3EB9D47B7}"/>
              </a:ext>
            </a:extLst>
          </p:cNvPr>
          <p:cNvSpPr txBox="1"/>
          <p:nvPr/>
        </p:nvSpPr>
        <p:spPr>
          <a:xfrm>
            <a:off x="2518190" y="2409520"/>
            <a:ext cx="774571" cy="400110"/>
          </a:xfrm>
          <a:prstGeom prst="rect">
            <a:avLst/>
          </a:prstGeom>
          <a:noFill/>
          <a:ln>
            <a:solidFill>
              <a:schemeClr val="bg1"/>
            </a:solidFill>
          </a:ln>
        </p:spPr>
        <p:txBody>
          <a:bodyPr wrap="none" rtlCol="0">
            <a:spAutoFit/>
          </a:bodyPr>
          <a:lstStyle/>
          <a:p>
            <a:r>
              <a:rPr lang="en-US" altLang="zh-TW" sz="2000" dirty="0">
                <a:latin typeface="+mn-ea"/>
                <a:cs typeface="Times New Roman" panose="02020603050405020304" pitchFamily="18" charset="0"/>
              </a:rPr>
              <a:t>GND</a:t>
            </a:r>
            <a:endParaRPr lang="zh-TW" altLang="en-US" sz="2000" dirty="0">
              <a:latin typeface="+mn-ea"/>
              <a:cs typeface="Times New Roman" panose="02020603050405020304" pitchFamily="18" charset="0"/>
            </a:endParaRPr>
          </a:p>
        </p:txBody>
      </p:sp>
      <p:sp>
        <p:nvSpPr>
          <p:cNvPr id="14" name="文字方塊 13">
            <a:extLst>
              <a:ext uri="{FF2B5EF4-FFF2-40B4-BE49-F238E27FC236}">
                <a16:creationId xmlns:a16="http://schemas.microsoft.com/office/drawing/2014/main" id="{4D50420C-E895-4CF1-B2A6-92689FAED279}"/>
              </a:ext>
            </a:extLst>
          </p:cNvPr>
          <p:cNvSpPr txBox="1"/>
          <p:nvPr/>
        </p:nvSpPr>
        <p:spPr>
          <a:xfrm>
            <a:off x="1819632" y="1441599"/>
            <a:ext cx="2041905" cy="400110"/>
          </a:xfrm>
          <a:prstGeom prst="rect">
            <a:avLst/>
          </a:prstGeom>
          <a:noFill/>
        </p:spPr>
        <p:txBody>
          <a:bodyPr wrap="square" rtlCol="0">
            <a:spAutoFit/>
          </a:bodyPr>
          <a:lstStyle/>
          <a:p>
            <a:r>
              <a:rPr lang="zh-TW" altLang="en-US" sz="2000" dirty="0">
                <a:latin typeface="+mn-ea"/>
                <a:cs typeface="Times New Roman" panose="02020603050405020304" pitchFamily="18" charset="0"/>
              </a:rPr>
              <a:t>輸入交流訊號</a:t>
            </a:r>
          </a:p>
        </p:txBody>
      </p:sp>
      <p:sp>
        <p:nvSpPr>
          <p:cNvPr id="49" name="文字方塊 48">
            <a:extLst>
              <a:ext uri="{FF2B5EF4-FFF2-40B4-BE49-F238E27FC236}">
                <a16:creationId xmlns:a16="http://schemas.microsoft.com/office/drawing/2014/main" id="{837ED371-7341-453E-BDAC-E6848F988206}"/>
              </a:ext>
            </a:extLst>
          </p:cNvPr>
          <p:cNvSpPr txBox="1"/>
          <p:nvPr/>
        </p:nvSpPr>
        <p:spPr>
          <a:xfrm>
            <a:off x="725020" y="1216538"/>
            <a:ext cx="1080120" cy="783193"/>
          </a:xfrm>
          <a:prstGeom prst="roundRect">
            <a:avLst/>
          </a:prstGeom>
          <a:solidFill>
            <a:schemeClr val="bg1">
              <a:lumMod val="85000"/>
            </a:schemeClr>
          </a:solidFill>
          <a:ln>
            <a:noFill/>
          </a:ln>
          <a:scene3d>
            <a:camera prst="orthographicFront"/>
            <a:lightRig rig="threePt" dir="t"/>
          </a:scene3d>
          <a:sp3d>
            <a:bevelT/>
          </a:sp3d>
        </p:spPr>
        <p:txBody>
          <a:bodyPr wrap="square" rtlCol="0" anchor="ctr">
            <a:spAutoFit/>
          </a:bodyPr>
          <a:lstStyle/>
          <a:p>
            <a:pPr marL="269875" indent="-269875" algn="ctr">
              <a:buNone/>
            </a:pPr>
            <a:r>
              <a:rPr lang="zh-TW" altLang="en-US" sz="2000" dirty="0">
                <a:latin typeface="+mn-ea"/>
                <a:cs typeface="Arial Unicode MS" pitchFamily="34" charset="-120"/>
              </a:rPr>
              <a:t>信號</a:t>
            </a:r>
            <a:endParaRPr lang="en-US" altLang="zh-TW" sz="2000" dirty="0">
              <a:latin typeface="+mn-ea"/>
              <a:cs typeface="Arial Unicode MS" pitchFamily="34" charset="-120"/>
            </a:endParaRPr>
          </a:p>
          <a:p>
            <a:pPr marL="269875" indent="-269875" algn="ctr">
              <a:buNone/>
            </a:pPr>
            <a:r>
              <a:rPr lang="zh-TW" altLang="en-US" sz="2000" dirty="0">
                <a:latin typeface="+mn-ea"/>
                <a:cs typeface="Arial Unicode MS" pitchFamily="34" charset="-120"/>
              </a:rPr>
              <a:t>產生器</a:t>
            </a:r>
            <a:endParaRPr lang="en-US" altLang="zh-TW" sz="2000" dirty="0">
              <a:latin typeface="+mn-ea"/>
              <a:cs typeface="Arial Unicode MS" pitchFamily="34" charset="-120"/>
            </a:endParaRPr>
          </a:p>
        </p:txBody>
      </p:sp>
      <p:sp>
        <p:nvSpPr>
          <p:cNvPr id="50" name="文字方塊 49">
            <a:extLst>
              <a:ext uri="{FF2B5EF4-FFF2-40B4-BE49-F238E27FC236}">
                <a16:creationId xmlns:a16="http://schemas.microsoft.com/office/drawing/2014/main" id="{4F524404-94BB-4516-9109-8477CA9A81C4}"/>
              </a:ext>
            </a:extLst>
          </p:cNvPr>
          <p:cNvSpPr txBox="1"/>
          <p:nvPr/>
        </p:nvSpPr>
        <p:spPr>
          <a:xfrm>
            <a:off x="755576" y="2598789"/>
            <a:ext cx="1080120" cy="442674"/>
          </a:xfrm>
          <a:prstGeom prst="roundRect">
            <a:avLst/>
          </a:prstGeom>
          <a:solidFill>
            <a:schemeClr val="bg1">
              <a:lumMod val="85000"/>
            </a:schemeClr>
          </a:solidFill>
          <a:ln>
            <a:noFill/>
          </a:ln>
          <a:scene3d>
            <a:camera prst="orthographicFront"/>
            <a:lightRig rig="threePt" dir="t"/>
          </a:scene3d>
          <a:sp3d>
            <a:bevelT/>
          </a:sp3d>
        </p:spPr>
        <p:txBody>
          <a:bodyPr wrap="square" rtlCol="0" anchor="ctr">
            <a:spAutoFit/>
          </a:bodyPr>
          <a:lstStyle/>
          <a:p>
            <a:pPr marL="269875" indent="-269875" algn="ctr">
              <a:buNone/>
            </a:pPr>
            <a:r>
              <a:rPr lang="zh-TW" altLang="en-US" sz="2000" dirty="0">
                <a:latin typeface="+mn-ea"/>
                <a:cs typeface="Arial Unicode MS" pitchFamily="34" charset="-120"/>
              </a:rPr>
              <a:t>示波器</a:t>
            </a:r>
            <a:endParaRPr lang="en-US" altLang="zh-TW" sz="2000" dirty="0">
              <a:latin typeface="+mn-ea"/>
              <a:cs typeface="Arial Unicode MS" pitchFamily="34" charset="-120"/>
            </a:endParaRPr>
          </a:p>
        </p:txBody>
      </p:sp>
      <p:pic>
        <p:nvPicPr>
          <p:cNvPr id="51" name="Picture 2">
            <a:extLst>
              <a:ext uri="{FF2B5EF4-FFF2-40B4-BE49-F238E27FC236}">
                <a16:creationId xmlns:a16="http://schemas.microsoft.com/office/drawing/2014/main" id="{184BDBD1-7AEE-4AB0-9C33-568798DF9F4F}"/>
              </a:ext>
            </a:extLst>
          </p:cNvPr>
          <p:cNvPicPr>
            <a:picLocks noChangeAspect="1" noChangeArrowheads="1"/>
          </p:cNvPicPr>
          <p:nvPr/>
        </p:nvPicPr>
        <p:blipFill>
          <a:blip r:embed="rId4"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6011534" y="3715892"/>
            <a:ext cx="2938659" cy="1476527"/>
          </a:xfrm>
          <a:prstGeom prst="rect">
            <a:avLst/>
          </a:prstGeom>
          <a:noFill/>
          <a:ln w="9525">
            <a:noFill/>
            <a:miter lim="800000"/>
            <a:headEnd/>
            <a:tailEnd/>
          </a:ln>
        </p:spPr>
      </p:pic>
      <p:pic>
        <p:nvPicPr>
          <p:cNvPr id="53" name="圖片 52">
            <a:extLst>
              <a:ext uri="{FF2B5EF4-FFF2-40B4-BE49-F238E27FC236}">
                <a16:creationId xmlns:a16="http://schemas.microsoft.com/office/drawing/2014/main" id="{C2443118-13E0-4919-8A0C-ACC60851373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2699792" y="3556563"/>
            <a:ext cx="1061395" cy="1554997"/>
          </a:xfrm>
          <a:prstGeom prst="rect">
            <a:avLst/>
          </a:prstGeom>
        </p:spPr>
      </p:pic>
      <p:pic>
        <p:nvPicPr>
          <p:cNvPr id="55" name="圖片 54">
            <a:extLst>
              <a:ext uri="{FF2B5EF4-FFF2-40B4-BE49-F238E27FC236}">
                <a16:creationId xmlns:a16="http://schemas.microsoft.com/office/drawing/2014/main" id="{ABED72A3-B61C-4C19-B115-A16A08D1A80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664" b="82401" l="18742" r="63532">
                        <a14:foregroundMark x1="21448" y1="70668" x2="20365" y2="77708"/>
                        <a14:foregroundMark x1="20365" y1="77708" x2="25237" y2="80776"/>
                        <a14:foregroundMark x1="25237" y1="80776" x2="37754" y2="79693"/>
                        <a14:foregroundMark x1="37754" y1="79693" x2="45061" y2="80235"/>
                        <a14:foregroundMark x1="62111" y1="70307" x2="61570" y2="77888"/>
                        <a14:foregroundMark x1="61570" y1="77888" x2="56901" y2="82401"/>
                        <a14:foregroundMark x1="56901" y1="82401" x2="52097" y2="82401"/>
                        <a14:foregroundMark x1="56563" y1="12635" x2="57375" y2="21209"/>
                        <a14:foregroundMark x1="18742" y1="77888" x2="21313" y2="79152"/>
                        <a14:foregroundMark x1="54736" y1="9116" x2="54736" y2="10921"/>
                        <a14:foregroundMark x1="58999" y1="8664" x2="58796" y2="10560"/>
                        <a14:foregroundMark x1="58525" y1="9296" x2="58660" y2="10560"/>
                        <a14:foregroundMark x1="58660" y1="8574" x2="58660" y2="8845"/>
                      </a14:backgroundRemoval>
                    </a14:imgEffect>
                  </a14:imgLayer>
                </a14:imgProps>
              </a:ext>
              <a:ext uri="{28A0092B-C50C-407E-A947-70E740481C1C}">
                <a14:useLocalDpi xmlns:a14="http://schemas.microsoft.com/office/drawing/2010/main" val="0"/>
              </a:ext>
            </a:extLst>
          </a:blip>
          <a:srcRect l="16075" t="8404" r="31163" b="12811"/>
          <a:stretch/>
        </p:blipFill>
        <p:spPr>
          <a:xfrm>
            <a:off x="926555" y="4620588"/>
            <a:ext cx="1701582" cy="1904756"/>
          </a:xfrm>
          <a:prstGeom prst="rect">
            <a:avLst/>
          </a:prstGeom>
        </p:spPr>
      </p:pic>
      <p:sp>
        <p:nvSpPr>
          <p:cNvPr id="9" name="橢圓 8">
            <a:extLst>
              <a:ext uri="{FF2B5EF4-FFF2-40B4-BE49-F238E27FC236}">
                <a16:creationId xmlns:a16="http://schemas.microsoft.com/office/drawing/2014/main" id="{DAAC5558-C325-4A5B-9111-3C91FBEE5EFF}"/>
              </a:ext>
            </a:extLst>
          </p:cNvPr>
          <p:cNvSpPr/>
          <p:nvPr/>
        </p:nvSpPr>
        <p:spPr>
          <a:xfrm>
            <a:off x="6444328" y="1124864"/>
            <a:ext cx="1080000" cy="1080000"/>
          </a:xfrm>
          <a:prstGeom prst="ellipse">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a:extLst>
              <a:ext uri="{FF2B5EF4-FFF2-40B4-BE49-F238E27FC236}">
                <a16:creationId xmlns:a16="http://schemas.microsoft.com/office/drawing/2014/main" id="{447108FB-5B3C-4F0C-9CEB-0A3EA54067D1}"/>
              </a:ext>
            </a:extLst>
          </p:cNvPr>
          <p:cNvGrpSpPr/>
          <p:nvPr/>
        </p:nvGrpSpPr>
        <p:grpSpPr>
          <a:xfrm>
            <a:off x="3564208" y="1550244"/>
            <a:ext cx="2880000" cy="150564"/>
            <a:chOff x="2518472" y="1590448"/>
            <a:chExt cx="3024336" cy="150564"/>
          </a:xfrm>
        </p:grpSpPr>
        <p:cxnSp>
          <p:nvCxnSpPr>
            <p:cNvPr id="26" name="直線接點 25">
              <a:extLst>
                <a:ext uri="{FF2B5EF4-FFF2-40B4-BE49-F238E27FC236}">
                  <a16:creationId xmlns:a16="http://schemas.microsoft.com/office/drawing/2014/main" id="{D025F461-95C5-4569-89C7-6BDDE688456B}"/>
                </a:ext>
              </a:extLst>
            </p:cNvPr>
            <p:cNvCxnSpPr/>
            <p:nvPr/>
          </p:nvCxnSpPr>
          <p:spPr>
            <a:xfrm>
              <a:off x="2518472" y="1590448"/>
              <a:ext cx="3024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CC912A3E-C6DA-4B5F-9CA1-91F63DA9284F}"/>
                </a:ext>
              </a:extLst>
            </p:cNvPr>
            <p:cNvCxnSpPr/>
            <p:nvPr/>
          </p:nvCxnSpPr>
          <p:spPr>
            <a:xfrm>
              <a:off x="2518472" y="1741012"/>
              <a:ext cx="30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文字方塊 58">
            <a:extLst>
              <a:ext uri="{FF2B5EF4-FFF2-40B4-BE49-F238E27FC236}">
                <a16:creationId xmlns:a16="http://schemas.microsoft.com/office/drawing/2014/main" id="{12959F66-F912-4659-9FD8-CFD9877F52F4}"/>
              </a:ext>
            </a:extLst>
          </p:cNvPr>
          <p:cNvSpPr txBox="1"/>
          <p:nvPr/>
        </p:nvSpPr>
        <p:spPr>
          <a:xfrm>
            <a:off x="6498561" y="706557"/>
            <a:ext cx="1079999" cy="400110"/>
          </a:xfrm>
          <a:prstGeom prst="rect">
            <a:avLst/>
          </a:prstGeom>
          <a:noFill/>
        </p:spPr>
        <p:txBody>
          <a:bodyPr wrap="square" rtlCol="0">
            <a:spAutoFit/>
          </a:bodyPr>
          <a:lstStyle/>
          <a:p>
            <a:r>
              <a:rPr lang="zh-TW" altLang="en-US" sz="2000" b="1" dirty="0">
                <a:latin typeface="+mn-ea"/>
                <a:cs typeface="Times New Roman" panose="02020603050405020304" pitchFamily="18" charset="0"/>
              </a:rPr>
              <a:t>場線圈</a:t>
            </a:r>
          </a:p>
        </p:txBody>
      </p:sp>
      <p:sp>
        <p:nvSpPr>
          <p:cNvPr id="63" name="文字方塊 62">
            <a:extLst>
              <a:ext uri="{FF2B5EF4-FFF2-40B4-BE49-F238E27FC236}">
                <a16:creationId xmlns:a16="http://schemas.microsoft.com/office/drawing/2014/main" id="{6343AFA4-43AA-477D-A460-5A14A0DFA512}"/>
              </a:ext>
            </a:extLst>
          </p:cNvPr>
          <p:cNvSpPr txBox="1"/>
          <p:nvPr/>
        </p:nvSpPr>
        <p:spPr>
          <a:xfrm>
            <a:off x="6654857" y="2975305"/>
            <a:ext cx="1949591" cy="707886"/>
          </a:xfrm>
          <a:prstGeom prst="rect">
            <a:avLst/>
          </a:prstGeom>
          <a:noFill/>
        </p:spPr>
        <p:txBody>
          <a:bodyPr wrap="square" rtlCol="0">
            <a:spAutoFit/>
          </a:bodyPr>
          <a:lstStyle/>
          <a:p>
            <a:pPr algn="r"/>
            <a:r>
              <a:rPr lang="zh-TW" altLang="en-US" sz="2000" b="1" dirty="0">
                <a:latin typeface="+mn-ea"/>
                <a:cs typeface="Times New Roman" panose="02020603050405020304" pitchFamily="18" charset="0"/>
              </a:rPr>
              <a:t>拾波線圈電路 </a:t>
            </a:r>
            <a:r>
              <a:rPr lang="en-US" altLang="zh-TW" sz="2000" b="1" dirty="0">
                <a:latin typeface="+mn-ea"/>
                <a:cs typeface="Times New Roman" panose="02020603050405020304" pitchFamily="18" charset="0"/>
              </a:rPr>
              <a:t>(RLC)</a:t>
            </a:r>
            <a:endParaRPr lang="zh-TW" altLang="en-US" sz="2000" b="1" dirty="0">
              <a:latin typeface="+mn-ea"/>
              <a:cs typeface="Times New Roman" panose="02020603050405020304" pitchFamily="18" charset="0"/>
            </a:endParaRPr>
          </a:p>
        </p:txBody>
      </p:sp>
      <p:grpSp>
        <p:nvGrpSpPr>
          <p:cNvPr id="32" name="群組 31">
            <a:extLst>
              <a:ext uri="{FF2B5EF4-FFF2-40B4-BE49-F238E27FC236}">
                <a16:creationId xmlns:a16="http://schemas.microsoft.com/office/drawing/2014/main" id="{9C42E6E0-F765-4F2F-ACC0-21F490E01ED1}"/>
              </a:ext>
            </a:extLst>
          </p:cNvPr>
          <p:cNvGrpSpPr/>
          <p:nvPr/>
        </p:nvGrpSpPr>
        <p:grpSpPr>
          <a:xfrm>
            <a:off x="2431988" y="5013178"/>
            <a:ext cx="504000" cy="984563"/>
            <a:chOff x="2431988" y="5013176"/>
            <a:chExt cx="504000" cy="828000"/>
          </a:xfrm>
        </p:grpSpPr>
        <p:cxnSp>
          <p:nvCxnSpPr>
            <p:cNvPr id="31" name="直線接點 30">
              <a:extLst>
                <a:ext uri="{FF2B5EF4-FFF2-40B4-BE49-F238E27FC236}">
                  <a16:creationId xmlns:a16="http://schemas.microsoft.com/office/drawing/2014/main" id="{9582A40A-DCDD-4DBA-B3FC-8ABFC244AEFE}"/>
                </a:ext>
              </a:extLst>
            </p:cNvPr>
            <p:cNvCxnSpPr/>
            <p:nvPr/>
          </p:nvCxnSpPr>
          <p:spPr>
            <a:xfrm rot="5400000">
              <a:off x="2683988" y="5588605"/>
              <a:ext cx="0" cy="50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84DCC0C7-60FA-4C8C-A888-36423BD6697B}"/>
                </a:ext>
              </a:extLst>
            </p:cNvPr>
            <p:cNvCxnSpPr/>
            <p:nvPr/>
          </p:nvCxnSpPr>
          <p:spPr>
            <a:xfrm>
              <a:off x="2915816" y="5013176"/>
              <a:ext cx="0" cy="82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群組 32">
            <a:extLst>
              <a:ext uri="{FF2B5EF4-FFF2-40B4-BE49-F238E27FC236}">
                <a16:creationId xmlns:a16="http://schemas.microsoft.com/office/drawing/2014/main" id="{20E39481-292F-4601-B752-9894E57A9007}"/>
              </a:ext>
            </a:extLst>
          </p:cNvPr>
          <p:cNvGrpSpPr/>
          <p:nvPr/>
        </p:nvGrpSpPr>
        <p:grpSpPr>
          <a:xfrm>
            <a:off x="2446472" y="5013178"/>
            <a:ext cx="648000" cy="1092563"/>
            <a:chOff x="2446472" y="5013176"/>
            <a:chExt cx="648000" cy="936000"/>
          </a:xfrm>
        </p:grpSpPr>
        <p:cxnSp>
          <p:nvCxnSpPr>
            <p:cNvPr id="69" name="直線接點 68">
              <a:extLst>
                <a:ext uri="{FF2B5EF4-FFF2-40B4-BE49-F238E27FC236}">
                  <a16:creationId xmlns:a16="http://schemas.microsoft.com/office/drawing/2014/main" id="{B1469BC6-A1BC-46C1-A41F-9BF3373954E6}"/>
                </a:ext>
              </a:extLst>
            </p:cNvPr>
            <p:cNvCxnSpPr/>
            <p:nvPr/>
          </p:nvCxnSpPr>
          <p:spPr>
            <a:xfrm>
              <a:off x="3076572" y="5013176"/>
              <a:ext cx="0" cy="936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9562D733-314F-462B-83F8-D8867A0DBFC2}"/>
                </a:ext>
              </a:extLst>
            </p:cNvPr>
            <p:cNvCxnSpPr/>
            <p:nvPr/>
          </p:nvCxnSpPr>
          <p:spPr>
            <a:xfrm rot="5400000">
              <a:off x="2770472" y="5609585"/>
              <a:ext cx="0" cy="648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2" name="直線接點 71">
            <a:extLst>
              <a:ext uri="{FF2B5EF4-FFF2-40B4-BE49-F238E27FC236}">
                <a16:creationId xmlns:a16="http://schemas.microsoft.com/office/drawing/2014/main" id="{FA9C5396-5D98-4972-8437-5A91A5C626B4}"/>
              </a:ext>
            </a:extLst>
          </p:cNvPr>
          <p:cNvCxnSpPr/>
          <p:nvPr/>
        </p:nvCxnSpPr>
        <p:spPr>
          <a:xfrm>
            <a:off x="7817372" y="4903945"/>
            <a:ext cx="0" cy="72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0920B343-A4FD-4030-91F8-0CB2F3142BDB}"/>
              </a:ext>
            </a:extLst>
          </p:cNvPr>
          <p:cNvCxnSpPr>
            <a:cxnSpLocks/>
          </p:cNvCxnSpPr>
          <p:nvPr/>
        </p:nvCxnSpPr>
        <p:spPr>
          <a:xfrm>
            <a:off x="7889057" y="5250172"/>
            <a:ext cx="209433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1430EF77-E703-4D80-8CA2-FD6A95CDC1C8}"/>
              </a:ext>
            </a:extLst>
          </p:cNvPr>
          <p:cNvCxnSpPr>
            <a:cxnSpLocks/>
          </p:cNvCxnSpPr>
          <p:nvPr/>
        </p:nvCxnSpPr>
        <p:spPr>
          <a:xfrm>
            <a:off x="4427984" y="5589240"/>
            <a:ext cx="336374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圖片 10">
            <a:extLst>
              <a:ext uri="{FF2B5EF4-FFF2-40B4-BE49-F238E27FC236}">
                <a16:creationId xmlns:a16="http://schemas.microsoft.com/office/drawing/2014/main" id="{D6E85C07-87B7-4400-A8AE-9CE98C3665C2}"/>
              </a:ext>
            </a:extLst>
          </p:cNvPr>
          <p:cNvPicPr>
            <a:picLocks noChangeAspect="1"/>
          </p:cNvPicPr>
          <p:nvPr/>
        </p:nvPicPr>
        <p:blipFill rotWithShape="1">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r="1328"/>
          <a:stretch/>
        </p:blipFill>
        <p:spPr>
          <a:xfrm>
            <a:off x="3379698" y="5070968"/>
            <a:ext cx="3928187" cy="1324336"/>
          </a:xfrm>
          <a:prstGeom prst="rect">
            <a:avLst/>
          </a:prstGeom>
        </p:spPr>
      </p:pic>
    </p:spTree>
    <p:extLst>
      <p:ext uri="{BB962C8B-B14F-4D97-AF65-F5344CB8AC3E}">
        <p14:creationId xmlns:p14="http://schemas.microsoft.com/office/powerpoint/2010/main" val="1126860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2627784" y="52427"/>
            <a:ext cx="4270375" cy="731092"/>
          </a:xfrm>
          <a:solidFill>
            <a:schemeClr val="bg1"/>
          </a:solidFill>
        </p:spPr>
        <p:txBody>
          <a:bodyPr/>
          <a:lstStyle/>
          <a:p>
            <a:pPr eaLnBrk="1" hangingPunct="1">
              <a:defRPr/>
            </a:pPr>
            <a:r>
              <a:rPr lang="zh-TW" altLang="en-US" dirty="0">
                <a:solidFill>
                  <a:srgbClr val="0000CC"/>
                </a:solidFill>
                <a:effectLst/>
              </a:rPr>
              <a:t>實驗紀錄</a:t>
            </a:r>
            <a:r>
              <a:rPr lang="en-US" altLang="zh-TW" dirty="0">
                <a:solidFill>
                  <a:srgbClr val="0000CC"/>
                </a:solidFill>
                <a:effectLst/>
              </a:rPr>
              <a:t>-</a:t>
            </a:r>
            <a:r>
              <a:rPr lang="zh-TW" altLang="en-US" dirty="0">
                <a:solidFill>
                  <a:srgbClr val="0000CC"/>
                </a:solidFill>
                <a:effectLst/>
              </a:rPr>
              <a:t>鋁管</a:t>
            </a:r>
            <a:endParaRPr lang="en-US" altLang="zh-TW" dirty="0">
              <a:solidFill>
                <a:srgbClr val="0000CC"/>
              </a:solidFill>
              <a:effectLst/>
            </a:endParaRPr>
          </a:p>
        </p:txBody>
      </p:sp>
      <p:sp>
        <p:nvSpPr>
          <p:cNvPr id="2" name="矩形 1">
            <a:extLst>
              <a:ext uri="{FF2B5EF4-FFF2-40B4-BE49-F238E27FC236}">
                <a16:creationId xmlns:a16="http://schemas.microsoft.com/office/drawing/2014/main" id="{CE2B5F64-EC3D-4E6A-A192-8301D303B062}"/>
              </a:ext>
            </a:extLst>
          </p:cNvPr>
          <p:cNvSpPr/>
          <p:nvPr/>
        </p:nvSpPr>
        <p:spPr>
          <a:xfrm>
            <a:off x="422398" y="963813"/>
            <a:ext cx="8038033" cy="562590"/>
          </a:xfrm>
          <a:prstGeom prst="rect">
            <a:avLst/>
          </a:prstGeom>
        </p:spPr>
        <p:txBody>
          <a:bodyPr wrap="square">
            <a:spAutoFit/>
          </a:bodyPr>
          <a:lstStyle/>
          <a:p>
            <a:pPr>
              <a:lnSpc>
                <a:spcPct val="120000"/>
              </a:lnSpc>
              <a:spcBef>
                <a:spcPts val="600"/>
              </a:spcBef>
              <a:spcAft>
                <a:spcPts val="0"/>
              </a:spcAft>
            </a:pPr>
            <a:r>
              <a:rPr lang="en-US" altLang="zh-TW" sz="2800" dirty="0">
                <a:latin typeface="+mn-ea"/>
                <a:cs typeface="Times New Roman" panose="02020603050405020304" pitchFamily="18" charset="0"/>
              </a:rPr>
              <a:t>2-1. </a:t>
            </a:r>
            <a:r>
              <a:rPr lang="zh-TW" altLang="en-US" sz="2800" dirty="0">
                <a:latin typeface="+mn-ea"/>
                <a:cs typeface="Times New Roman" panose="02020603050405020304" pitchFamily="18" charset="0"/>
              </a:rPr>
              <a:t>單一線圈磁場分布（交流量測）</a:t>
            </a:r>
            <a:endParaRPr lang="en-US" altLang="zh-TW" sz="2800" dirty="0">
              <a:latin typeface="+mn-ea"/>
              <a:cs typeface="Times New Roman" panose="02020603050405020304" pitchFamily="18" charset="0"/>
            </a:endParaRPr>
          </a:p>
        </p:txBody>
      </p:sp>
      <p:sp>
        <p:nvSpPr>
          <p:cNvPr id="14" name="Rectangle 8">
            <a:extLst>
              <a:ext uri="{FF2B5EF4-FFF2-40B4-BE49-F238E27FC236}">
                <a16:creationId xmlns:a16="http://schemas.microsoft.com/office/drawing/2014/main" id="{DB68927E-33AC-476F-BDE2-734DB1E3E11D}"/>
              </a:ext>
            </a:extLst>
          </p:cNvPr>
          <p:cNvSpPr>
            <a:spLocks noChangeArrowheads="1"/>
          </p:cNvSpPr>
          <p:nvPr/>
        </p:nvSpPr>
        <p:spPr bwMode="auto">
          <a:xfrm>
            <a:off x="479846" y="5016137"/>
            <a:ext cx="19561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zh-TW" altLang="en-US" sz="2400" b="1" dirty="0">
                <a:latin typeface="+mn-ea"/>
                <a:ea typeface="+mn-ea"/>
                <a:cs typeface="Times New Roman" pitchFamily="18" charset="0"/>
              </a:rPr>
              <a:t>場線圈 參數</a:t>
            </a:r>
          </a:p>
          <a:p>
            <a:pPr eaLnBrk="1" hangingPunct="1"/>
            <a:r>
              <a:rPr lang="en-US" altLang="zh-TW" sz="2400" b="1" i="1" dirty="0">
                <a:latin typeface="+mn-ea"/>
                <a:ea typeface="+mn-ea"/>
                <a:cs typeface="Times New Roman" pitchFamily="18" charset="0"/>
              </a:rPr>
              <a:t>N </a:t>
            </a:r>
            <a:r>
              <a:rPr lang="en-US" altLang="zh-TW" sz="2400" b="1" dirty="0">
                <a:latin typeface="+mn-ea"/>
                <a:ea typeface="+mn-ea"/>
                <a:cs typeface="Times New Roman" pitchFamily="18" charset="0"/>
              </a:rPr>
              <a:t>= 200</a:t>
            </a:r>
            <a:r>
              <a:rPr lang="zh-TW" altLang="en-US" sz="2400" b="1" dirty="0">
                <a:latin typeface="+mn-ea"/>
                <a:ea typeface="+mn-ea"/>
                <a:cs typeface="Times New Roman" pitchFamily="18" charset="0"/>
              </a:rPr>
              <a:t>圈</a:t>
            </a:r>
          </a:p>
          <a:p>
            <a:pPr eaLnBrk="1" hangingPunct="1"/>
            <a:r>
              <a:rPr lang="en-US" altLang="zh-TW" sz="2400" b="1" i="1" dirty="0">
                <a:latin typeface="+mn-ea"/>
                <a:ea typeface="+mn-ea"/>
                <a:cs typeface="Times New Roman" pitchFamily="18" charset="0"/>
              </a:rPr>
              <a:t>R </a:t>
            </a:r>
            <a:r>
              <a:rPr lang="en-US" altLang="zh-TW" sz="2400" b="1" dirty="0">
                <a:latin typeface="+mn-ea"/>
                <a:ea typeface="+mn-ea"/>
                <a:cs typeface="Times New Roman" pitchFamily="18" charset="0"/>
              </a:rPr>
              <a:t>= 10.5 cm</a:t>
            </a:r>
            <a:r>
              <a:rPr lang="zh-TW" altLang="en-US" sz="2400" b="1" dirty="0">
                <a:latin typeface="+mn-ea"/>
                <a:ea typeface="+mn-ea"/>
                <a:cs typeface="Times New Roman" pitchFamily="18" charset="0"/>
              </a:rPr>
              <a:t>。 </a:t>
            </a:r>
          </a:p>
        </p:txBody>
      </p:sp>
      <p:sp>
        <p:nvSpPr>
          <p:cNvPr id="16" name="Text Box 31">
            <a:extLst>
              <a:ext uri="{FF2B5EF4-FFF2-40B4-BE49-F238E27FC236}">
                <a16:creationId xmlns:a16="http://schemas.microsoft.com/office/drawing/2014/main" id="{AC0088AB-AD93-41E4-A988-899E43B99E3A}"/>
              </a:ext>
            </a:extLst>
          </p:cNvPr>
          <p:cNvSpPr txBox="1">
            <a:spLocks noChangeArrowheads="1"/>
          </p:cNvSpPr>
          <p:nvPr/>
        </p:nvSpPr>
        <p:spPr bwMode="auto">
          <a:xfrm>
            <a:off x="422398" y="4410764"/>
            <a:ext cx="22322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marL="357188" indent="-357188" eaLnBrk="1" hangingPunct="1"/>
            <a:r>
              <a:rPr lang="en-US" altLang="zh-TW" sz="2800" b="1" dirty="0">
                <a:solidFill>
                  <a:srgbClr val="0000CC"/>
                </a:solidFill>
                <a:latin typeface="+mn-ea"/>
                <a:ea typeface="+mn-ea"/>
              </a:rPr>
              <a:t>(1)</a:t>
            </a:r>
            <a:r>
              <a:rPr lang="zh-TW" altLang="en-US" sz="2800" b="1" dirty="0">
                <a:solidFill>
                  <a:srgbClr val="0000CC"/>
                </a:solidFill>
                <a:latin typeface="+mn-ea"/>
                <a:ea typeface="+mn-ea"/>
              </a:rPr>
              <a:t>單一 線圈</a:t>
            </a:r>
          </a:p>
        </p:txBody>
      </p:sp>
      <p:pic>
        <p:nvPicPr>
          <p:cNvPr id="6" name="圖片 5">
            <a:extLst>
              <a:ext uri="{FF2B5EF4-FFF2-40B4-BE49-F238E27FC236}">
                <a16:creationId xmlns:a16="http://schemas.microsoft.com/office/drawing/2014/main" id="{53452229-6D38-43FC-AA7D-F87FFAE9E9F0}"/>
              </a:ext>
            </a:extLst>
          </p:cNvPr>
          <p:cNvPicPr>
            <a:picLocks noChangeAspect="1"/>
          </p:cNvPicPr>
          <p:nvPr/>
        </p:nvPicPr>
        <p:blipFill>
          <a:blip r:embed="rId2"/>
          <a:stretch>
            <a:fillRect/>
          </a:stretch>
        </p:blipFill>
        <p:spPr>
          <a:xfrm>
            <a:off x="3257068" y="4444948"/>
            <a:ext cx="1747380" cy="2265670"/>
          </a:xfrm>
          <a:prstGeom prst="rect">
            <a:avLst/>
          </a:prstGeom>
        </p:spPr>
      </p:pic>
      <p:pic>
        <p:nvPicPr>
          <p:cNvPr id="4" name="圖片 3">
            <a:extLst>
              <a:ext uri="{FF2B5EF4-FFF2-40B4-BE49-F238E27FC236}">
                <a16:creationId xmlns:a16="http://schemas.microsoft.com/office/drawing/2014/main" id="{162B9530-7B62-4E9E-B6C2-ED94B5BF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829552"/>
            <a:ext cx="3048000" cy="2286000"/>
          </a:xfrm>
          <a:prstGeom prst="rect">
            <a:avLst/>
          </a:prstGeom>
        </p:spPr>
      </p:pic>
      <p:grpSp>
        <p:nvGrpSpPr>
          <p:cNvPr id="17" name="群組 16">
            <a:extLst>
              <a:ext uri="{FF2B5EF4-FFF2-40B4-BE49-F238E27FC236}">
                <a16:creationId xmlns:a16="http://schemas.microsoft.com/office/drawing/2014/main" id="{65DB90FB-FA39-415D-83A6-40B83726D576}"/>
              </a:ext>
            </a:extLst>
          </p:cNvPr>
          <p:cNvGrpSpPr/>
          <p:nvPr/>
        </p:nvGrpSpPr>
        <p:grpSpPr>
          <a:xfrm>
            <a:off x="5004448" y="4418546"/>
            <a:ext cx="3600000" cy="2395509"/>
            <a:chOff x="5004448" y="4418546"/>
            <a:chExt cx="3600000" cy="2395509"/>
          </a:xfrm>
        </p:grpSpPr>
        <p:sp>
          <p:nvSpPr>
            <p:cNvPr id="18" name="Oval 8">
              <a:extLst>
                <a:ext uri="{FF2B5EF4-FFF2-40B4-BE49-F238E27FC236}">
                  <a16:creationId xmlns:a16="http://schemas.microsoft.com/office/drawing/2014/main" id="{5DC638BF-EC61-4139-BD6B-C4F1ADF1E804}"/>
                </a:ext>
              </a:extLst>
            </p:cNvPr>
            <p:cNvSpPr>
              <a:spLocks noChangeArrowheads="1"/>
            </p:cNvSpPr>
            <p:nvPr/>
          </p:nvSpPr>
          <p:spPr bwMode="auto">
            <a:xfrm>
              <a:off x="6241085" y="4418546"/>
              <a:ext cx="605648" cy="2395509"/>
            </a:xfrm>
            <a:prstGeom prst="ellipse">
              <a:avLst/>
            </a:prstGeom>
            <a:noFill/>
            <a:ln w="57150">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endParaRPr lang="zh-TW" altLang="en-US"/>
            </a:p>
          </p:txBody>
        </p:sp>
        <p:sp>
          <p:nvSpPr>
            <p:cNvPr id="19" name="Line 9">
              <a:extLst>
                <a:ext uri="{FF2B5EF4-FFF2-40B4-BE49-F238E27FC236}">
                  <a16:creationId xmlns:a16="http://schemas.microsoft.com/office/drawing/2014/main" id="{D7A6EF7F-5357-4980-8025-9291295E47F8}"/>
                </a:ext>
              </a:extLst>
            </p:cNvPr>
            <p:cNvSpPr>
              <a:spLocks noChangeShapeType="1"/>
            </p:cNvSpPr>
            <p:nvPr/>
          </p:nvSpPr>
          <p:spPr bwMode="auto">
            <a:xfrm flipV="1">
              <a:off x="5004448" y="5633021"/>
              <a:ext cx="3600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0" name="Text Box 10">
              <a:extLst>
                <a:ext uri="{FF2B5EF4-FFF2-40B4-BE49-F238E27FC236}">
                  <a16:creationId xmlns:a16="http://schemas.microsoft.com/office/drawing/2014/main" id="{F412B312-1D65-4DDF-9609-9490265F97F1}"/>
                </a:ext>
              </a:extLst>
            </p:cNvPr>
            <p:cNvSpPr txBox="1">
              <a:spLocks noChangeArrowheads="1"/>
            </p:cNvSpPr>
            <p:nvPr/>
          </p:nvSpPr>
          <p:spPr bwMode="auto">
            <a:xfrm>
              <a:off x="7896235" y="5108041"/>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2800" dirty="0">
                  <a:latin typeface="Arial" charset="0"/>
                </a:rPr>
                <a:t>d</a:t>
              </a:r>
            </a:p>
          </p:txBody>
        </p:sp>
        <p:sp>
          <p:nvSpPr>
            <p:cNvPr id="21" name="Line 11">
              <a:extLst>
                <a:ext uri="{FF2B5EF4-FFF2-40B4-BE49-F238E27FC236}">
                  <a16:creationId xmlns:a16="http://schemas.microsoft.com/office/drawing/2014/main" id="{1BEED678-F1D1-4C60-A71F-9C3A2AFD2381}"/>
                </a:ext>
              </a:extLst>
            </p:cNvPr>
            <p:cNvSpPr>
              <a:spLocks noChangeShapeType="1"/>
            </p:cNvSpPr>
            <p:nvPr/>
          </p:nvSpPr>
          <p:spPr bwMode="auto">
            <a:xfrm flipV="1">
              <a:off x="6538069" y="4444948"/>
              <a:ext cx="15016" cy="11898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2" name="Text Box 12">
              <a:extLst>
                <a:ext uri="{FF2B5EF4-FFF2-40B4-BE49-F238E27FC236}">
                  <a16:creationId xmlns:a16="http://schemas.microsoft.com/office/drawing/2014/main" id="{409FB231-4120-458E-BEC4-877A89D4BB69}"/>
                </a:ext>
              </a:extLst>
            </p:cNvPr>
            <p:cNvSpPr txBox="1">
              <a:spLocks noChangeArrowheads="1"/>
            </p:cNvSpPr>
            <p:nvPr/>
          </p:nvSpPr>
          <p:spPr bwMode="auto">
            <a:xfrm>
              <a:off x="6598134" y="5180674"/>
              <a:ext cx="189186" cy="4094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en-US" altLang="zh-TW" sz="2400" b="1" dirty="0">
                  <a:latin typeface="Arial" charset="0"/>
                </a:rPr>
                <a:t>R</a:t>
              </a:r>
            </a:p>
          </p:txBody>
        </p:sp>
      </p:grpSp>
      <p:graphicFrame>
        <p:nvGraphicFramePr>
          <p:cNvPr id="23" name="圖表 22">
            <a:extLst>
              <a:ext uri="{FF2B5EF4-FFF2-40B4-BE49-F238E27FC236}">
                <a16:creationId xmlns:a16="http://schemas.microsoft.com/office/drawing/2014/main" id="{ED15556C-8D58-4C5A-8442-EA1E7BFB3F24}"/>
              </a:ext>
            </a:extLst>
          </p:cNvPr>
          <p:cNvGraphicFramePr>
            <a:graphicFrameLocks/>
          </p:cNvGraphicFramePr>
          <p:nvPr/>
        </p:nvGraphicFramePr>
        <p:xfrm>
          <a:off x="4441414" y="1648291"/>
          <a:ext cx="4320000" cy="252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00878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DB5A2A-F41C-404E-967E-FAA338006D16}"/>
              </a:ext>
            </a:extLst>
          </p:cNvPr>
          <p:cNvSpPr>
            <a:spLocks noGrp="1"/>
          </p:cNvSpPr>
          <p:nvPr>
            <p:ph type="title"/>
          </p:nvPr>
        </p:nvSpPr>
        <p:spPr>
          <a:xfrm>
            <a:off x="2051720" y="0"/>
            <a:ext cx="5945844" cy="807840"/>
          </a:xfrm>
        </p:spPr>
        <p:txBody>
          <a:bodyPr/>
          <a:lstStyle/>
          <a:p>
            <a:r>
              <a:rPr lang="zh-TW" altLang="en-US" dirty="0"/>
              <a:t>實驗二</a:t>
            </a:r>
            <a:r>
              <a:rPr lang="en-US" altLang="zh-TW" dirty="0"/>
              <a:t>-2 </a:t>
            </a:r>
            <a:r>
              <a:rPr lang="zh-TW" altLang="en-US" dirty="0"/>
              <a:t>亥姆霍茲線圈</a:t>
            </a:r>
          </a:p>
        </p:txBody>
      </p:sp>
      <p:sp>
        <p:nvSpPr>
          <p:cNvPr id="3" name="矩形 2">
            <a:extLst>
              <a:ext uri="{FF2B5EF4-FFF2-40B4-BE49-F238E27FC236}">
                <a16:creationId xmlns:a16="http://schemas.microsoft.com/office/drawing/2014/main" id="{ED33E3E2-2656-453A-80B7-6173EF3FFCF1}"/>
              </a:ext>
            </a:extLst>
          </p:cNvPr>
          <p:cNvSpPr/>
          <p:nvPr/>
        </p:nvSpPr>
        <p:spPr>
          <a:xfrm>
            <a:off x="251520" y="1897152"/>
            <a:ext cx="8673228" cy="4484176"/>
          </a:xfrm>
          <a:prstGeom prst="rect">
            <a:avLst/>
          </a:prstGeom>
          <a:solidFill>
            <a:schemeClr val="bg1"/>
          </a:solidFill>
        </p:spPr>
        <p:txBody>
          <a:bodyPr wrap="square">
            <a:spAutoFit/>
          </a:bodyPr>
          <a:lstStyle/>
          <a:p>
            <a:pPr marL="457200" indent="-457200">
              <a:lnSpc>
                <a:spcPct val="120000"/>
              </a:lnSpc>
              <a:buFont typeface="+mj-lt"/>
              <a:buAutoNum type="arabicPeriod"/>
            </a:pPr>
            <a:r>
              <a:rPr lang="zh-TW" altLang="en-US" sz="2400" dirty="0">
                <a:latin typeface="+mn-ea"/>
              </a:rPr>
              <a:t>將兩個完全相同的場線圈和所需的實驗器材組裝於基座和支撐架上，並使兩場 線圈相距約</a:t>
            </a:r>
            <a:r>
              <a:rPr lang="en-US" altLang="zh-TW" sz="2400" dirty="0">
                <a:latin typeface="+mn-ea"/>
              </a:rPr>
              <a:t>5 cm</a:t>
            </a:r>
            <a:r>
              <a:rPr lang="zh-TW" altLang="en-US" sz="2400" dirty="0">
                <a:latin typeface="+mn-ea"/>
              </a:rPr>
              <a:t>，並記錄下準確的距離。 </a:t>
            </a:r>
            <a:endParaRPr lang="en-US" altLang="zh-TW" sz="2400" dirty="0">
              <a:latin typeface="+mn-ea"/>
            </a:endParaRPr>
          </a:p>
          <a:p>
            <a:pPr marL="457200" indent="-457200">
              <a:lnSpc>
                <a:spcPct val="120000"/>
              </a:lnSpc>
              <a:buFont typeface="+mj-lt"/>
              <a:buAutoNum type="arabicPeriod"/>
            </a:pPr>
            <a:r>
              <a:rPr lang="zh-TW" altLang="en-US" sz="2400" dirty="0">
                <a:latin typeface="+mn-ea"/>
              </a:rPr>
              <a:t>串聯兩線圈，使兩線圈電流方向為同向。 其他儀器架設同單線圈交流量測實驗。</a:t>
            </a:r>
            <a:endParaRPr lang="en-US" altLang="zh-TW" sz="2400" dirty="0">
              <a:latin typeface="+mn-ea"/>
            </a:endParaRPr>
          </a:p>
          <a:p>
            <a:pPr marL="457200" indent="-457200">
              <a:lnSpc>
                <a:spcPct val="120000"/>
              </a:lnSpc>
              <a:buFont typeface="+mj-lt"/>
              <a:buAutoNum type="arabicPeriod"/>
            </a:pPr>
            <a:r>
              <a:rPr lang="zh-TW" altLang="en-US" sz="2400" dirty="0">
                <a:latin typeface="+mn-ea"/>
              </a:rPr>
              <a:t>利用拾波線圈測量</a:t>
            </a:r>
            <a:r>
              <a:rPr lang="zh-TW" altLang="en-US" sz="2400" b="1" dirty="0">
                <a:latin typeface="+mn-ea"/>
              </a:rPr>
              <a:t>磁場</a:t>
            </a:r>
            <a:r>
              <a:rPr lang="zh-TW" altLang="en-US" sz="2400" dirty="0">
                <a:latin typeface="+mn-ea"/>
              </a:rPr>
              <a:t>隨中心軸</a:t>
            </a:r>
            <a:r>
              <a:rPr lang="zh-TW" altLang="en-US" sz="2400" b="1" dirty="0">
                <a:latin typeface="+mn-ea"/>
              </a:rPr>
              <a:t>位置</a:t>
            </a:r>
            <a:r>
              <a:rPr lang="zh-TW" altLang="en-US" sz="2400" dirty="0">
                <a:latin typeface="+mn-ea"/>
              </a:rPr>
              <a:t>的變化。</a:t>
            </a:r>
            <a:endParaRPr lang="en-US" altLang="zh-TW" sz="2400" dirty="0">
              <a:latin typeface="+mn-ea"/>
            </a:endParaRPr>
          </a:p>
          <a:p>
            <a:pPr marL="457200" indent="-457200">
              <a:lnSpc>
                <a:spcPct val="120000"/>
              </a:lnSpc>
              <a:buFont typeface="+mj-lt"/>
              <a:buAutoNum type="arabicPeriod"/>
            </a:pPr>
            <a:r>
              <a:rPr lang="zh-TW" altLang="en-US" sz="2400" dirty="0">
                <a:latin typeface="+mn-ea"/>
              </a:rPr>
              <a:t>調整兩線圈間距使之等於線圈半徑</a:t>
            </a:r>
            <a:r>
              <a:rPr lang="en-US" altLang="zh-TW" sz="2400" dirty="0">
                <a:latin typeface="+mn-ea"/>
              </a:rPr>
              <a:t>(R = 10.25 cm)</a:t>
            </a:r>
            <a:r>
              <a:rPr lang="zh-TW" altLang="en-US" sz="2400" dirty="0">
                <a:latin typeface="+mn-ea"/>
              </a:rPr>
              <a:t>，重覆實驗步驟</a:t>
            </a:r>
            <a:r>
              <a:rPr lang="en-US" altLang="zh-TW" sz="2400" dirty="0">
                <a:latin typeface="+mn-ea"/>
              </a:rPr>
              <a:t>2</a:t>
            </a:r>
            <a:r>
              <a:rPr lang="zh-TW" altLang="en-US" sz="2400" dirty="0">
                <a:latin typeface="+mn-ea"/>
              </a:rPr>
              <a:t>。 </a:t>
            </a:r>
            <a:endParaRPr lang="en-US" altLang="zh-TW" sz="2400" dirty="0">
              <a:latin typeface="+mn-ea"/>
            </a:endParaRPr>
          </a:p>
          <a:p>
            <a:pPr marL="457200" indent="-457200">
              <a:lnSpc>
                <a:spcPct val="120000"/>
              </a:lnSpc>
              <a:buFont typeface="+mj-lt"/>
              <a:buAutoNum type="arabicPeriod"/>
            </a:pPr>
            <a:r>
              <a:rPr lang="zh-TW" altLang="en-US" sz="2400" dirty="0">
                <a:latin typeface="+mn-ea"/>
              </a:rPr>
              <a:t>調整兩線圈間距使之約等於</a:t>
            </a:r>
            <a:r>
              <a:rPr lang="en-US" altLang="zh-TW" sz="2400" dirty="0">
                <a:latin typeface="+mn-ea"/>
              </a:rPr>
              <a:t>14.5 cm</a:t>
            </a:r>
            <a:r>
              <a:rPr lang="zh-TW" altLang="en-US" sz="2400" dirty="0">
                <a:latin typeface="+mn-ea"/>
              </a:rPr>
              <a:t>，再重覆實驗步驟。</a:t>
            </a:r>
            <a:endParaRPr lang="en-US" altLang="zh-TW" sz="2400" dirty="0">
              <a:latin typeface="+mn-ea"/>
            </a:endParaRPr>
          </a:p>
          <a:p>
            <a:pPr marL="457200" indent="-457200">
              <a:lnSpc>
                <a:spcPct val="120000"/>
              </a:lnSpc>
              <a:buFont typeface="+mj-lt"/>
              <a:buAutoNum type="arabicPeriod"/>
            </a:pPr>
            <a:r>
              <a:rPr lang="zh-TW" altLang="en-US" sz="2400" dirty="0">
                <a:latin typeface="+mn-ea"/>
              </a:rPr>
              <a:t>比較兩場線圈在三種不同間距下，所產生之磁場分佈的結果。特別比較磁場在空間中的變化趨勢和均勻度</a:t>
            </a:r>
          </a:p>
        </p:txBody>
      </p:sp>
      <p:sp>
        <p:nvSpPr>
          <p:cNvPr id="4" name="矩形 3">
            <a:extLst>
              <a:ext uri="{FF2B5EF4-FFF2-40B4-BE49-F238E27FC236}">
                <a16:creationId xmlns:a16="http://schemas.microsoft.com/office/drawing/2014/main" id="{DCD16B78-EF5E-4B0B-9CB2-C3E6D2B6F4E4}"/>
              </a:ext>
            </a:extLst>
          </p:cNvPr>
          <p:cNvSpPr/>
          <p:nvPr/>
        </p:nvSpPr>
        <p:spPr>
          <a:xfrm>
            <a:off x="539552" y="692696"/>
            <a:ext cx="8293084" cy="1081193"/>
          </a:xfrm>
          <a:prstGeom prst="rect">
            <a:avLst/>
          </a:prstGeom>
        </p:spPr>
        <p:txBody>
          <a:bodyPr wrap="square">
            <a:spAutoFit/>
          </a:bodyPr>
          <a:lstStyle/>
          <a:p>
            <a:pPr lvl="0" defTabSz="685800">
              <a:lnSpc>
                <a:spcPct val="11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雙線圈磁場分布（</a:t>
            </a:r>
            <a:r>
              <a:rPr lang="zh-TW" altLang="en-US" sz="2800" b="1" dirty="0">
                <a:solidFill>
                  <a:srgbClr val="FF0000"/>
                </a:solidFill>
                <a:latin typeface="微軟正黑體"/>
                <a:cs typeface="Times New Roman" panose="02020603050405020304" pitchFamily="18" charset="0"/>
              </a:rPr>
              <a:t>交流</a:t>
            </a:r>
            <a:r>
              <a:rPr lang="zh-TW" altLang="en-US" sz="2800" b="1" dirty="0">
                <a:solidFill>
                  <a:prstClr val="black"/>
                </a:solidFill>
                <a:latin typeface="微軟正黑體"/>
                <a:cs typeface="Times New Roman" panose="02020603050405020304" pitchFamily="18" charset="0"/>
              </a:rPr>
              <a:t>量測，信號正弦波輸出）</a:t>
            </a:r>
            <a:endParaRPr lang="en-US" altLang="zh-TW" sz="2800" b="1" dirty="0">
              <a:solidFill>
                <a:prstClr val="black"/>
              </a:solidFill>
              <a:latin typeface="微軟正黑體"/>
              <a:cs typeface="Times New Roman" panose="02020603050405020304" pitchFamily="18" charset="0"/>
            </a:endParaRPr>
          </a:p>
          <a:p>
            <a:pPr lvl="0" defTabSz="685800">
              <a:lnSpc>
                <a:spcPct val="110000"/>
              </a:lnSpc>
              <a:spcBef>
                <a:spcPts val="600"/>
              </a:spcBef>
              <a:buClr>
                <a:srgbClr val="9966FF"/>
              </a:buClr>
              <a:buSzPct val="100000"/>
            </a:pPr>
            <a:r>
              <a:rPr lang="en-US" altLang="zh-TW" sz="2800" b="1" dirty="0">
                <a:solidFill>
                  <a:prstClr val="black"/>
                </a:solidFill>
                <a:latin typeface="微軟正黑體"/>
                <a:cs typeface="Times New Roman" panose="02020603050405020304" pitchFamily="18" charset="0"/>
              </a:rPr>
              <a:t>(1).</a:t>
            </a:r>
            <a:r>
              <a:rPr lang="zh-TW" altLang="en-US" sz="2800" b="1" dirty="0">
                <a:solidFill>
                  <a:prstClr val="black"/>
                </a:solidFill>
                <a:latin typeface="微軟正黑體"/>
                <a:cs typeface="Times New Roman" panose="02020603050405020304" pitchFamily="18" charset="0"/>
              </a:rPr>
              <a:t> 電流同向，線圈距離 </a:t>
            </a:r>
            <a:r>
              <a:rPr lang="en-US" altLang="zh-TW" sz="2800" b="1" dirty="0">
                <a:solidFill>
                  <a:prstClr val="black"/>
                </a:solidFill>
                <a:latin typeface="微軟正黑體"/>
                <a:cs typeface="Times New Roman" panose="02020603050405020304" pitchFamily="18" charset="0"/>
              </a:rPr>
              <a:t>5</a:t>
            </a:r>
            <a:r>
              <a:rPr lang="zh-TW" altLang="en-US" sz="2800" b="1" dirty="0">
                <a:solidFill>
                  <a:prstClr val="black"/>
                </a:solidFill>
                <a:latin typeface="微軟正黑體"/>
                <a:cs typeface="Times New Roman" panose="02020603050405020304" pitchFamily="18" charset="0"/>
              </a:rPr>
              <a:t> </a:t>
            </a:r>
            <a:r>
              <a:rPr lang="en-US" altLang="zh-TW" sz="2800" b="1" dirty="0">
                <a:solidFill>
                  <a:prstClr val="black"/>
                </a:solidFill>
                <a:latin typeface="微軟正黑體"/>
                <a:cs typeface="Times New Roman" panose="02020603050405020304" pitchFamily="18" charset="0"/>
              </a:rPr>
              <a:t>cm, 10.25 cm, 14.5 cm</a:t>
            </a:r>
            <a:r>
              <a:rPr lang="zh-TW" altLang="en-US" sz="2800" b="1" dirty="0">
                <a:solidFill>
                  <a:prstClr val="black"/>
                </a:solidFill>
                <a:latin typeface="微軟正黑體"/>
                <a:cs typeface="Times New Roman" panose="02020603050405020304" pitchFamily="18" charset="0"/>
              </a:rPr>
              <a:t>。</a:t>
            </a:r>
            <a:endParaRPr lang="en-US" altLang="zh-TW" sz="2800" b="1" dirty="0">
              <a:solidFill>
                <a:prstClr val="black"/>
              </a:solidFill>
              <a:latin typeface="微軟正黑體"/>
              <a:cs typeface="Times New Roman" panose="02020603050405020304" pitchFamily="18" charset="0"/>
            </a:endParaRPr>
          </a:p>
        </p:txBody>
      </p:sp>
    </p:spTree>
    <p:extLst>
      <p:ext uri="{BB962C8B-B14F-4D97-AF65-F5344CB8AC3E}">
        <p14:creationId xmlns:p14="http://schemas.microsoft.com/office/powerpoint/2010/main" val="3908833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436096" y="3476864"/>
            <a:ext cx="3620963" cy="333651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圖片 53" descr="File:Helmholtz coil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5213" y="1099608"/>
            <a:ext cx="1799275" cy="195618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1799692" y="0"/>
            <a:ext cx="5544616" cy="893399"/>
          </a:xfrm>
          <a:solidFill>
            <a:schemeClr val="bg1"/>
          </a:solidFill>
        </p:spPr>
        <p:txBody>
          <a:bodyPr/>
          <a:lstStyle/>
          <a:p>
            <a:r>
              <a:rPr lang="zh-TW" altLang="en-US" sz="4000" b="1" dirty="0">
                <a:solidFill>
                  <a:srgbClr val="0000CC"/>
                </a:solidFill>
                <a:effectLst/>
                <a:latin typeface="+mn-ea"/>
                <a:ea typeface="+mn-ea"/>
              </a:rPr>
              <a:t>何謂亥姆霍茲線圈</a:t>
            </a:r>
          </a:p>
        </p:txBody>
      </p:sp>
      <p:sp>
        <p:nvSpPr>
          <p:cNvPr id="3" name="矩形 2">
            <a:extLst>
              <a:ext uri="{FF2B5EF4-FFF2-40B4-BE49-F238E27FC236}">
                <a16:creationId xmlns:a16="http://schemas.microsoft.com/office/drawing/2014/main" id="{D4A9DB95-D803-462D-AFAD-28782ADD580E}"/>
              </a:ext>
            </a:extLst>
          </p:cNvPr>
          <p:cNvSpPr/>
          <p:nvPr/>
        </p:nvSpPr>
        <p:spPr>
          <a:xfrm>
            <a:off x="467544" y="1268760"/>
            <a:ext cx="8496944" cy="4008277"/>
          </a:xfrm>
          <a:prstGeom prst="rect">
            <a:avLst/>
          </a:prstGeom>
        </p:spPr>
        <p:txBody>
          <a:bodyPr wrap="square">
            <a:spAutoFit/>
          </a:bodyPr>
          <a:lstStyle/>
          <a:p>
            <a:pPr lvl="0" defTabSz="685800">
              <a:lnSpc>
                <a:spcPct val="90000"/>
              </a:lnSpc>
              <a:spcBef>
                <a:spcPts val="900"/>
              </a:spcBef>
              <a:spcAft>
                <a:spcPts val="150"/>
              </a:spcAft>
              <a:buClr>
                <a:srgbClr val="9966FF"/>
              </a:buClr>
              <a:buSzPct val="100000"/>
              <a:defRPr/>
            </a:pPr>
            <a:r>
              <a:rPr lang="zh-TW" altLang="en-US" sz="2400" b="1" dirty="0">
                <a:solidFill>
                  <a:prstClr val="black"/>
                </a:solidFill>
                <a:latin typeface="微軟正黑體"/>
                <a:cs typeface="Times New Roman" pitchFamily="18" charset="0"/>
              </a:rPr>
              <a:t>亥姆霍茲線圈</a:t>
            </a:r>
            <a:r>
              <a:rPr lang="en-US" altLang="zh-TW" sz="2400" b="1" dirty="0">
                <a:solidFill>
                  <a:prstClr val="black"/>
                </a:solidFill>
                <a:latin typeface="微軟正黑體"/>
                <a:cs typeface="Times New Roman" pitchFamily="18" charset="0"/>
              </a:rPr>
              <a:t>(</a:t>
            </a:r>
            <a:r>
              <a:rPr lang="zh-TW" altLang="en-US" sz="2400" b="1" dirty="0">
                <a:solidFill>
                  <a:prstClr val="black"/>
                </a:solidFill>
                <a:latin typeface="微軟正黑體"/>
                <a:cs typeface="Times New Roman" pitchFamily="18" charset="0"/>
              </a:rPr>
              <a:t>對</a:t>
            </a:r>
            <a:r>
              <a:rPr lang="en-US" altLang="zh-TW" sz="2400" b="1" dirty="0">
                <a:solidFill>
                  <a:prstClr val="black"/>
                </a:solidFill>
                <a:latin typeface="微軟正黑體"/>
                <a:cs typeface="Times New Roman" pitchFamily="18" charset="0"/>
              </a:rPr>
              <a:t>)</a:t>
            </a:r>
            <a:r>
              <a:rPr lang="zh-TW" altLang="en-US" sz="2400" b="1" dirty="0">
                <a:solidFill>
                  <a:prstClr val="black"/>
                </a:solidFill>
                <a:latin typeface="微軟正黑體"/>
                <a:cs typeface="Times New Roman" pitchFamily="18" charset="0"/>
              </a:rPr>
              <a:t>的結構要求：</a:t>
            </a:r>
          </a:p>
          <a:p>
            <a:pPr marL="514350" lvl="0" indent="-425450" defTabSz="685800">
              <a:lnSpc>
                <a:spcPct val="90000"/>
              </a:lnSpc>
              <a:spcBef>
                <a:spcPts val="1200"/>
              </a:spcBef>
              <a:spcAft>
                <a:spcPts val="150"/>
              </a:spcAft>
              <a:buSzPct val="100000"/>
              <a:buFont typeface="+mj-lt"/>
              <a:buAutoNum type="arabicPeriod"/>
              <a:defRPr/>
            </a:pPr>
            <a:r>
              <a:rPr lang="zh-TW" altLang="en-US" sz="2400" b="1" dirty="0">
                <a:solidFill>
                  <a:prstClr val="black"/>
                </a:solidFill>
                <a:latin typeface="微軟正黑體"/>
                <a:cs typeface="Times New Roman" pitchFamily="18" charset="0"/>
              </a:rPr>
              <a:t>兩個完全相同的環形線圈</a:t>
            </a:r>
            <a:r>
              <a:rPr lang="en-US" altLang="zh-TW" sz="2400" b="1" dirty="0">
                <a:solidFill>
                  <a:prstClr val="black"/>
                </a:solidFill>
                <a:latin typeface="微軟正黑體"/>
                <a:cs typeface="Times New Roman" pitchFamily="18" charset="0"/>
              </a:rPr>
              <a:t>(</a:t>
            </a:r>
            <a:r>
              <a:rPr lang="zh-TW" altLang="en-US" sz="2400" b="1" dirty="0">
                <a:solidFill>
                  <a:prstClr val="black"/>
                </a:solidFill>
                <a:latin typeface="微軟正黑體"/>
                <a:cs typeface="Times New Roman" pitchFamily="18" charset="0"/>
              </a:rPr>
              <a:t>線圈半徑為</a:t>
            </a:r>
            <a:r>
              <a:rPr lang="en-US" altLang="zh-TW" sz="2400" b="1" i="1" dirty="0">
                <a:solidFill>
                  <a:prstClr val="black"/>
                </a:solidFill>
                <a:latin typeface="微軟正黑體"/>
                <a:cs typeface="Times New Roman" pitchFamily="18" charset="0"/>
              </a:rPr>
              <a:t>R</a:t>
            </a:r>
            <a:r>
              <a:rPr lang="en-US" altLang="zh-TW" sz="2400" b="1" dirty="0">
                <a:solidFill>
                  <a:prstClr val="black"/>
                </a:solidFill>
                <a:latin typeface="微軟正黑體"/>
                <a:cs typeface="Times New Roman" pitchFamily="18" charset="0"/>
              </a:rPr>
              <a:t>)</a:t>
            </a:r>
          </a:p>
          <a:p>
            <a:pPr marL="514350" lvl="0" indent="-425450" defTabSz="685800">
              <a:lnSpc>
                <a:spcPct val="90000"/>
              </a:lnSpc>
              <a:spcBef>
                <a:spcPts val="1200"/>
              </a:spcBef>
              <a:spcAft>
                <a:spcPts val="150"/>
              </a:spcAft>
              <a:buSzPct val="100000"/>
              <a:buFont typeface="+mj-lt"/>
              <a:buAutoNum type="arabicPeriod"/>
              <a:defRPr/>
            </a:pPr>
            <a:r>
              <a:rPr lang="zh-TW" altLang="en-US" sz="2400" b="1" dirty="0">
                <a:solidFill>
                  <a:prstClr val="black"/>
                </a:solidFill>
                <a:latin typeface="微軟正黑體"/>
                <a:cs typeface="Times New Roman" pitchFamily="18" charset="0"/>
              </a:rPr>
              <a:t>兩線圈圓心的垂直中心軸共軸</a:t>
            </a:r>
          </a:p>
          <a:p>
            <a:pPr marL="514350" lvl="0" indent="-425450" defTabSz="685800">
              <a:lnSpc>
                <a:spcPct val="90000"/>
              </a:lnSpc>
              <a:spcBef>
                <a:spcPts val="1200"/>
              </a:spcBef>
              <a:spcAft>
                <a:spcPts val="150"/>
              </a:spcAft>
              <a:buSzPct val="100000"/>
              <a:buFont typeface="+mj-lt"/>
              <a:buAutoNum type="arabicPeriod"/>
              <a:defRPr/>
            </a:pPr>
            <a:r>
              <a:rPr lang="zh-TW" altLang="en-US" sz="2400" b="1" dirty="0">
                <a:solidFill>
                  <a:prstClr val="black"/>
                </a:solidFill>
                <a:latin typeface="微軟正黑體"/>
                <a:cs typeface="Times New Roman" pitchFamily="18" charset="0"/>
              </a:rPr>
              <a:t>兩線圈中心點距離 ＝ 線圈半徑， 即</a:t>
            </a:r>
            <a:r>
              <a:rPr lang="en-US" altLang="zh-TW" sz="2400" b="1" i="1" dirty="0">
                <a:solidFill>
                  <a:prstClr val="black"/>
                </a:solidFill>
                <a:latin typeface="微軟正黑體"/>
                <a:cs typeface="Times New Roman" pitchFamily="18" charset="0"/>
              </a:rPr>
              <a:t>d</a:t>
            </a:r>
            <a:r>
              <a:rPr lang="en-US" altLang="zh-TW" sz="2400" b="1" dirty="0">
                <a:solidFill>
                  <a:prstClr val="black"/>
                </a:solidFill>
                <a:latin typeface="微軟正黑體"/>
                <a:cs typeface="Times New Roman" pitchFamily="18" charset="0"/>
              </a:rPr>
              <a:t> = </a:t>
            </a:r>
            <a:r>
              <a:rPr lang="en-US" altLang="zh-TW" sz="2400" b="1" i="1" dirty="0">
                <a:solidFill>
                  <a:prstClr val="black"/>
                </a:solidFill>
                <a:latin typeface="微軟正黑體"/>
                <a:cs typeface="Times New Roman" pitchFamily="18" charset="0"/>
              </a:rPr>
              <a:t>R</a:t>
            </a:r>
            <a:endParaRPr lang="en-US" altLang="zh-TW" sz="2400" b="1" dirty="0">
              <a:solidFill>
                <a:prstClr val="black"/>
              </a:solidFill>
              <a:latin typeface="微軟正黑體"/>
              <a:cs typeface="Times New Roman" pitchFamily="18" charset="0"/>
            </a:endParaRPr>
          </a:p>
          <a:p>
            <a:pPr marL="88900" lvl="0" defTabSz="685800">
              <a:lnSpc>
                <a:spcPct val="90000"/>
              </a:lnSpc>
              <a:spcBef>
                <a:spcPts val="1200"/>
              </a:spcBef>
              <a:spcAft>
                <a:spcPts val="150"/>
              </a:spcAft>
              <a:buSzPct val="100000"/>
              <a:defRPr/>
            </a:pPr>
            <a:r>
              <a:rPr lang="zh-TW" altLang="zh-TW" sz="2400" b="1" dirty="0">
                <a:solidFill>
                  <a:prstClr val="black"/>
                </a:solidFill>
                <a:latin typeface="微軟正黑體"/>
                <a:cs typeface="Times New Roman" pitchFamily="18" charset="0"/>
                <a:sym typeface="Wingdings"/>
              </a:rPr>
              <a:t></a:t>
            </a:r>
            <a:r>
              <a:rPr lang="zh-TW" altLang="en-US" sz="2400" b="1" dirty="0">
                <a:solidFill>
                  <a:prstClr val="black"/>
                </a:solidFill>
                <a:latin typeface="微軟正黑體"/>
                <a:cs typeface="Times New Roman" pitchFamily="18" charset="0"/>
              </a:rPr>
              <a:t>增加</a:t>
            </a:r>
            <a:r>
              <a:rPr lang="zh-TW" altLang="en-US" sz="2400" b="1" dirty="0">
                <a:solidFill>
                  <a:srgbClr val="0000CC"/>
                </a:solidFill>
                <a:latin typeface="微軟正黑體"/>
                <a:cs typeface="Times New Roman" pitchFamily="18" charset="0"/>
              </a:rPr>
              <a:t>均勻磁場</a:t>
            </a:r>
            <a:r>
              <a:rPr lang="zh-TW" altLang="en-US" sz="2400" b="1" dirty="0">
                <a:solidFill>
                  <a:prstClr val="black"/>
                </a:solidFill>
                <a:latin typeface="微軟正黑體"/>
                <a:cs typeface="Times New Roman" pitchFamily="18" charset="0"/>
              </a:rPr>
              <a:t>的範圍，</a:t>
            </a:r>
            <a:endParaRPr lang="en-US" altLang="zh-TW" sz="2400" b="1" dirty="0">
              <a:solidFill>
                <a:prstClr val="black"/>
              </a:solidFill>
              <a:latin typeface="微軟正黑體"/>
              <a:cs typeface="Times New Roman" pitchFamily="18" charset="0"/>
            </a:endParaRPr>
          </a:p>
          <a:p>
            <a:pPr marL="446088" lvl="0" defTabSz="685800">
              <a:lnSpc>
                <a:spcPct val="90000"/>
              </a:lnSpc>
              <a:spcBef>
                <a:spcPts val="1200"/>
              </a:spcBef>
              <a:spcAft>
                <a:spcPts val="150"/>
              </a:spcAft>
              <a:buSzPct val="100000"/>
              <a:defRPr/>
            </a:pPr>
            <a:r>
              <a:rPr lang="zh-TW" altLang="en-US" sz="2400" b="1" dirty="0">
                <a:solidFill>
                  <a:prstClr val="black"/>
                </a:solidFill>
                <a:latin typeface="微軟正黑體"/>
                <a:cs typeface="Times New Roman" pitchFamily="18" charset="0"/>
              </a:rPr>
              <a:t>降低磁場不均勻度。</a:t>
            </a:r>
            <a:endParaRPr lang="en-US" altLang="zh-TW" sz="2400" b="1" dirty="0">
              <a:solidFill>
                <a:prstClr val="black"/>
              </a:solidFill>
              <a:latin typeface="微軟正黑體"/>
              <a:cs typeface="Times New Roman" pitchFamily="18" charset="0"/>
            </a:endParaRPr>
          </a:p>
          <a:p>
            <a:pPr marL="88900" lvl="0" defTabSz="685800">
              <a:lnSpc>
                <a:spcPct val="90000"/>
              </a:lnSpc>
              <a:spcBef>
                <a:spcPts val="1200"/>
              </a:spcBef>
              <a:spcAft>
                <a:spcPts val="150"/>
              </a:spcAft>
              <a:buSzPct val="100000"/>
              <a:defRPr/>
            </a:pPr>
            <a:r>
              <a:rPr lang="zh-TW" altLang="zh-TW" sz="2400" b="1" dirty="0">
                <a:solidFill>
                  <a:prstClr val="black"/>
                </a:solidFill>
                <a:latin typeface="微軟正黑體"/>
                <a:cs typeface="Times New Roman" pitchFamily="18" charset="0"/>
                <a:sym typeface="Wingdings"/>
              </a:rPr>
              <a:t></a:t>
            </a:r>
            <a:r>
              <a:rPr lang="zh-TW" altLang="en-US" sz="2400" b="1" dirty="0">
                <a:solidFill>
                  <a:prstClr val="black"/>
                </a:solidFill>
                <a:latin typeface="微軟正黑體"/>
                <a:cs typeface="Times New Roman" pitchFamily="18" charset="0"/>
                <a:sym typeface="Wingdings"/>
              </a:rPr>
              <a:t>均勻磁場的範圍</a:t>
            </a:r>
            <a:r>
              <a:rPr lang="zh-TW" altLang="en-US" sz="2400" b="1" dirty="0">
                <a:solidFill>
                  <a:prstClr val="black"/>
                </a:solidFill>
                <a:latin typeface="微軟正黑體"/>
                <a:cs typeface="Times New Roman" pitchFamily="18" charset="0"/>
              </a:rPr>
              <a:t>座落在</a:t>
            </a:r>
            <a:endParaRPr lang="en-US" altLang="zh-TW" sz="2400" b="1" dirty="0">
              <a:solidFill>
                <a:prstClr val="black"/>
              </a:solidFill>
              <a:latin typeface="微軟正黑體"/>
              <a:cs typeface="Times New Roman" pitchFamily="18" charset="0"/>
            </a:endParaRPr>
          </a:p>
          <a:p>
            <a:pPr marL="446088" lvl="0" defTabSz="685800">
              <a:lnSpc>
                <a:spcPct val="90000"/>
              </a:lnSpc>
              <a:spcBef>
                <a:spcPts val="1200"/>
              </a:spcBef>
              <a:spcAft>
                <a:spcPts val="150"/>
              </a:spcAft>
              <a:buSzPct val="100000"/>
              <a:defRPr/>
            </a:pPr>
            <a:r>
              <a:rPr lang="zh-TW" altLang="en-US" sz="2400" b="1" dirty="0">
                <a:solidFill>
                  <a:prstClr val="black"/>
                </a:solidFill>
                <a:latin typeface="微軟正黑體"/>
                <a:cs typeface="Times New Roman" pitchFamily="18" charset="0"/>
              </a:rPr>
              <a:t>兩線圈包圍之空間內</a:t>
            </a:r>
          </a:p>
        </p:txBody>
      </p:sp>
    </p:spTree>
    <p:extLst>
      <p:ext uri="{BB962C8B-B14F-4D97-AF65-F5344CB8AC3E}">
        <p14:creationId xmlns:p14="http://schemas.microsoft.com/office/powerpoint/2010/main" val="1461112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C2A05D-A2DC-4DF5-A73C-9B825AB09A0F}"/>
              </a:ext>
            </a:extLst>
          </p:cNvPr>
          <p:cNvSpPr>
            <a:spLocks noGrp="1"/>
          </p:cNvSpPr>
          <p:nvPr>
            <p:ph type="title"/>
          </p:nvPr>
        </p:nvSpPr>
        <p:spPr>
          <a:xfrm>
            <a:off x="1769970" y="60243"/>
            <a:ext cx="6161868" cy="807840"/>
          </a:xfrm>
        </p:spPr>
        <p:txBody>
          <a:bodyPr/>
          <a:lstStyle/>
          <a:p>
            <a:r>
              <a:rPr lang="zh-TW" altLang="en-US" dirty="0"/>
              <a:t>實驗二</a:t>
            </a:r>
            <a:r>
              <a:rPr lang="en-US" altLang="zh-TW" dirty="0"/>
              <a:t>-3 </a:t>
            </a:r>
            <a:r>
              <a:rPr lang="zh-TW" altLang="en-US" dirty="0"/>
              <a:t>反亥姆霍茲線圈</a:t>
            </a:r>
          </a:p>
        </p:txBody>
      </p:sp>
      <p:sp>
        <p:nvSpPr>
          <p:cNvPr id="3" name="矩形 2">
            <a:extLst>
              <a:ext uri="{FF2B5EF4-FFF2-40B4-BE49-F238E27FC236}">
                <a16:creationId xmlns:a16="http://schemas.microsoft.com/office/drawing/2014/main" id="{7A596D6A-704A-440B-9C0C-4B9E08602D07}"/>
              </a:ext>
            </a:extLst>
          </p:cNvPr>
          <p:cNvSpPr/>
          <p:nvPr/>
        </p:nvSpPr>
        <p:spPr>
          <a:xfrm>
            <a:off x="485800" y="2276872"/>
            <a:ext cx="8172400" cy="2865272"/>
          </a:xfrm>
          <a:prstGeom prst="rect">
            <a:avLst/>
          </a:prstGeom>
        </p:spPr>
        <p:txBody>
          <a:bodyPr wrap="square">
            <a:spAutoFit/>
          </a:bodyPr>
          <a:lstStyle/>
          <a:p>
            <a:pPr marL="457200" indent="-457200">
              <a:lnSpc>
                <a:spcPct val="120000"/>
              </a:lnSpc>
              <a:spcBef>
                <a:spcPts val="600"/>
              </a:spcBef>
              <a:buFont typeface="+mj-lt"/>
              <a:buAutoNum type="arabicPeriod"/>
            </a:pPr>
            <a:r>
              <a:rPr lang="zh-TW" altLang="en-US" sz="2400" dirty="0">
                <a:latin typeface="+mn-ea"/>
              </a:rPr>
              <a:t>將兩個完全相同的場線圈和所需的實驗器材組裝於基座和支撐架上，調整兩線圈間距使之等於線圈半徑</a:t>
            </a:r>
            <a:r>
              <a:rPr lang="en-US" altLang="zh-TW" sz="2400" dirty="0">
                <a:latin typeface="+mn-ea"/>
              </a:rPr>
              <a:t>(R = 10.25 cm)</a:t>
            </a:r>
            <a:r>
              <a:rPr lang="zh-TW" altLang="en-US" sz="2400" dirty="0">
                <a:latin typeface="+mn-ea"/>
              </a:rPr>
              <a:t>，量測兩線圈距離，並記錄下準確的距離。 </a:t>
            </a:r>
            <a:endParaRPr lang="en-US" altLang="zh-TW" sz="2400" dirty="0">
              <a:latin typeface="+mn-ea"/>
            </a:endParaRPr>
          </a:p>
          <a:p>
            <a:pPr marL="457200" indent="-457200">
              <a:lnSpc>
                <a:spcPct val="120000"/>
              </a:lnSpc>
              <a:spcBef>
                <a:spcPts val="600"/>
              </a:spcBef>
              <a:buFont typeface="+mj-lt"/>
              <a:buAutoNum type="arabicPeriod"/>
            </a:pPr>
            <a:r>
              <a:rPr lang="zh-TW" altLang="en-US" sz="2400" dirty="0">
                <a:latin typeface="+mn-ea"/>
              </a:rPr>
              <a:t>串聯兩線圈，使兩線圈</a:t>
            </a:r>
            <a:r>
              <a:rPr lang="zh-TW" altLang="en-US" sz="2400" b="1" dirty="0">
                <a:latin typeface="+mn-ea"/>
              </a:rPr>
              <a:t>電流方向為反向</a:t>
            </a:r>
            <a:r>
              <a:rPr lang="zh-TW" altLang="en-US" sz="2400" dirty="0">
                <a:latin typeface="+mn-ea"/>
              </a:rPr>
              <a:t>。 </a:t>
            </a:r>
            <a:endParaRPr lang="en-US" altLang="zh-TW" sz="2400" dirty="0">
              <a:latin typeface="+mn-ea"/>
            </a:endParaRPr>
          </a:p>
          <a:p>
            <a:pPr marL="457200" indent="-457200">
              <a:lnSpc>
                <a:spcPct val="120000"/>
              </a:lnSpc>
              <a:spcBef>
                <a:spcPts val="600"/>
              </a:spcBef>
              <a:buFont typeface="+mj-lt"/>
              <a:buAutoNum type="arabicPeriod"/>
            </a:pPr>
            <a:r>
              <a:rPr lang="zh-TW" altLang="en-US" sz="2400" dirty="0">
                <a:latin typeface="+mn-ea"/>
              </a:rPr>
              <a:t>利用拾波線圈測量磁場隨中心軸位置的變化。儀器架設同交流量測實驗步驟。</a:t>
            </a:r>
          </a:p>
        </p:txBody>
      </p:sp>
      <p:sp>
        <p:nvSpPr>
          <p:cNvPr id="5" name="矩形 4">
            <a:extLst>
              <a:ext uri="{FF2B5EF4-FFF2-40B4-BE49-F238E27FC236}">
                <a16:creationId xmlns:a16="http://schemas.microsoft.com/office/drawing/2014/main" id="{5CDDF27B-FDE7-479F-A978-2F825D928340}"/>
              </a:ext>
            </a:extLst>
          </p:cNvPr>
          <p:cNvSpPr/>
          <p:nvPr/>
        </p:nvSpPr>
        <p:spPr>
          <a:xfrm>
            <a:off x="899592" y="868083"/>
            <a:ext cx="7902624" cy="1166281"/>
          </a:xfrm>
          <a:prstGeom prst="rect">
            <a:avLst/>
          </a:prstGeom>
        </p:spPr>
        <p:txBody>
          <a:bodyPr wrap="square">
            <a:spAutoFit/>
          </a:bodyPr>
          <a:lstStyle/>
          <a:p>
            <a:pPr lvl="0" defTabSz="685800">
              <a:lnSpc>
                <a:spcPct val="12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雙線圈磁場分布（</a:t>
            </a:r>
            <a:r>
              <a:rPr lang="zh-TW" altLang="en-US" sz="2800" b="1" dirty="0">
                <a:solidFill>
                  <a:srgbClr val="FF0000"/>
                </a:solidFill>
                <a:latin typeface="微軟正黑體"/>
                <a:cs typeface="Times New Roman" panose="02020603050405020304" pitchFamily="18" charset="0"/>
              </a:rPr>
              <a:t>交流</a:t>
            </a:r>
            <a:r>
              <a:rPr lang="zh-TW" altLang="en-US" sz="2800" b="1" dirty="0">
                <a:solidFill>
                  <a:prstClr val="black"/>
                </a:solidFill>
                <a:latin typeface="微軟正黑體"/>
                <a:cs typeface="Times New Roman" panose="02020603050405020304" pitchFamily="18" charset="0"/>
              </a:rPr>
              <a:t>量測，信號正弦波輸出）</a:t>
            </a:r>
            <a:endParaRPr lang="en-US" altLang="zh-TW" sz="2800" b="1" dirty="0">
              <a:solidFill>
                <a:prstClr val="black"/>
              </a:solidFill>
              <a:latin typeface="微軟正黑體"/>
              <a:cs typeface="Times New Roman" panose="02020603050405020304" pitchFamily="18" charset="0"/>
            </a:endParaRPr>
          </a:p>
          <a:p>
            <a:pPr marL="446088" lvl="0" defTabSz="685800">
              <a:lnSpc>
                <a:spcPct val="120000"/>
              </a:lnSpc>
              <a:spcBef>
                <a:spcPts val="600"/>
              </a:spcBef>
              <a:buClr>
                <a:srgbClr val="9966FF"/>
              </a:buClr>
              <a:buSzPct val="100000"/>
            </a:pPr>
            <a:r>
              <a:rPr lang="zh-TW" altLang="en-US" sz="2800" b="1" dirty="0">
                <a:solidFill>
                  <a:prstClr val="black"/>
                </a:solidFill>
                <a:latin typeface="微軟正黑體"/>
                <a:cs typeface="Times New Roman" panose="02020603050405020304" pitchFamily="18" charset="0"/>
              </a:rPr>
              <a:t>電流反向，線圈距離</a:t>
            </a:r>
            <a:r>
              <a:rPr lang="en-US" altLang="zh-TW" sz="2800" b="1" dirty="0">
                <a:solidFill>
                  <a:prstClr val="black"/>
                </a:solidFill>
                <a:latin typeface="微軟正黑體"/>
                <a:cs typeface="Times New Roman" panose="02020603050405020304" pitchFamily="18" charset="0"/>
              </a:rPr>
              <a:t> 10.25 cm</a:t>
            </a:r>
            <a:r>
              <a:rPr lang="zh-TW" altLang="en-US" sz="2800" b="1" dirty="0">
                <a:solidFill>
                  <a:prstClr val="black"/>
                </a:solidFill>
                <a:latin typeface="微軟正黑體"/>
                <a:cs typeface="Times New Roman" panose="02020603050405020304" pitchFamily="18" charset="0"/>
              </a:rPr>
              <a:t>。</a:t>
            </a:r>
            <a:endParaRPr lang="zh-TW" altLang="en-US" dirty="0">
              <a:solidFill>
                <a:prstClr val="black"/>
              </a:solidFill>
            </a:endParaRPr>
          </a:p>
        </p:txBody>
      </p:sp>
    </p:spTree>
    <p:extLst>
      <p:ext uri="{BB962C8B-B14F-4D97-AF65-F5344CB8AC3E}">
        <p14:creationId xmlns:p14="http://schemas.microsoft.com/office/powerpoint/2010/main" val="43240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228600"/>
            <a:ext cx="8540750" cy="392088"/>
          </a:xfrm>
        </p:spPr>
        <p:txBody>
          <a:bodyPr/>
          <a:lstStyle/>
          <a:p>
            <a:endParaRPr lang="zh-TW" altLang="en-US" dirty="0"/>
          </a:p>
        </p:txBody>
      </p:sp>
      <p:pic>
        <p:nvPicPr>
          <p:cNvPr id="4" name="Picture 4">
            <a:extLst>
              <a:ext uri="{FF2B5EF4-FFF2-40B4-BE49-F238E27FC236}">
                <a16:creationId xmlns:a16="http://schemas.microsoft.com/office/drawing/2014/main" id="{8C66C8D9-AA64-4F3B-BCCA-7118301BCF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860032" y="4149080"/>
            <a:ext cx="3827420" cy="256490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EACB8B2C-87FE-4F1B-8480-1DE5E1AA3B47}"/>
              </a:ext>
            </a:extLst>
          </p:cNvPr>
          <p:cNvSpPr/>
          <p:nvPr/>
        </p:nvSpPr>
        <p:spPr>
          <a:xfrm>
            <a:off x="301625" y="836712"/>
            <a:ext cx="8540750" cy="3674724"/>
          </a:xfrm>
          <a:prstGeom prst="rect">
            <a:avLst/>
          </a:prstGeom>
        </p:spPr>
        <p:txBody>
          <a:bodyPr wrap="square">
            <a:spAutoFit/>
          </a:bodyPr>
          <a:lstStyle/>
          <a:p>
            <a:pPr lvl="0" defTabSz="685800">
              <a:lnSpc>
                <a:spcPct val="120000"/>
              </a:lnSpc>
              <a:spcBef>
                <a:spcPts val="600"/>
              </a:spcBef>
              <a:buSzPct val="100000"/>
              <a:buFont typeface="Wingdings" pitchFamily="2" charset="2"/>
              <a:buChar char="l"/>
            </a:pPr>
            <a:r>
              <a:rPr lang="zh-TW" altLang="zh-TW" sz="2400" b="1" dirty="0">
                <a:solidFill>
                  <a:prstClr val="black"/>
                </a:solidFill>
                <a:latin typeface="微軟正黑體"/>
                <a:cs typeface="Times New Roman" pitchFamily="18" charset="0"/>
              </a:rPr>
              <a:t>亥姆霍茲線圈中心空間處的磁場分佈有最佳的均勻度</a:t>
            </a:r>
            <a:endParaRPr lang="en-US" altLang="zh-TW" sz="2400" b="1" dirty="0">
              <a:solidFill>
                <a:prstClr val="black"/>
              </a:solidFill>
              <a:latin typeface="微軟正黑體"/>
              <a:cs typeface="Times New Roman" pitchFamily="18" charset="0"/>
            </a:endParaRPr>
          </a:p>
          <a:p>
            <a:pPr marL="269875" lvl="0" defTabSz="685800">
              <a:lnSpc>
                <a:spcPct val="120000"/>
              </a:lnSpc>
              <a:spcBef>
                <a:spcPts val="600"/>
              </a:spcBef>
              <a:buSzPct val="100000"/>
            </a:pPr>
            <a:r>
              <a:rPr lang="en-US" altLang="zh-TW" sz="2400" b="1" dirty="0">
                <a:solidFill>
                  <a:prstClr val="black"/>
                </a:solidFill>
                <a:latin typeface="微軟正黑體"/>
                <a:cs typeface="Times New Roman" pitchFamily="18" charset="0"/>
              </a:rPr>
              <a:t>(</a:t>
            </a:r>
            <a:r>
              <a:rPr lang="zh-TW" altLang="zh-TW" sz="2400" b="1" dirty="0">
                <a:solidFill>
                  <a:prstClr val="black"/>
                </a:solidFill>
                <a:latin typeface="微軟正黑體"/>
                <a:cs typeface="Times New Roman" pitchFamily="18" charset="0"/>
              </a:rPr>
              <a:t>即</a:t>
            </a:r>
            <a:r>
              <a:rPr lang="en-US" altLang="zh-TW" sz="2400" b="1" i="1" dirty="0">
                <a:solidFill>
                  <a:prstClr val="black"/>
                </a:solidFill>
                <a:latin typeface="微軟正黑體"/>
                <a:cs typeface="Times New Roman" pitchFamily="18" charset="0"/>
              </a:rPr>
              <a:t>d </a:t>
            </a:r>
            <a:r>
              <a:rPr lang="en-US" altLang="zh-TW" sz="2400" b="1" baseline="30000" dirty="0">
                <a:solidFill>
                  <a:prstClr val="black"/>
                </a:solidFill>
                <a:latin typeface="微軟正黑體"/>
                <a:cs typeface="Times New Roman" pitchFamily="18" charset="0"/>
              </a:rPr>
              <a:t>2</a:t>
            </a:r>
            <a:r>
              <a:rPr lang="en-US" altLang="zh-TW" sz="2400" b="1" i="1" dirty="0">
                <a:solidFill>
                  <a:prstClr val="black"/>
                </a:solidFill>
                <a:latin typeface="微軟正黑體"/>
                <a:cs typeface="Times New Roman" pitchFamily="18" charset="0"/>
              </a:rPr>
              <a:t>B</a:t>
            </a:r>
            <a:r>
              <a:rPr lang="en-US" altLang="zh-TW" sz="2400" b="1" dirty="0">
                <a:solidFill>
                  <a:prstClr val="black"/>
                </a:solidFill>
                <a:latin typeface="微軟正黑體"/>
                <a:cs typeface="Times New Roman" pitchFamily="18" charset="0"/>
              </a:rPr>
              <a:t>/</a:t>
            </a:r>
            <a:r>
              <a:rPr lang="en-US" altLang="zh-TW" sz="2400" b="1" i="1" dirty="0">
                <a:solidFill>
                  <a:prstClr val="black"/>
                </a:solidFill>
                <a:latin typeface="微軟正黑體"/>
                <a:cs typeface="Times New Roman" pitchFamily="18" charset="0"/>
              </a:rPr>
              <a:t>dx </a:t>
            </a:r>
            <a:r>
              <a:rPr lang="en-US" altLang="zh-TW" sz="2400" b="1" baseline="30000" dirty="0">
                <a:solidFill>
                  <a:prstClr val="black"/>
                </a:solidFill>
                <a:latin typeface="微軟正黑體"/>
                <a:cs typeface="Times New Roman" pitchFamily="18" charset="0"/>
              </a:rPr>
              <a:t>2</a:t>
            </a:r>
            <a:r>
              <a:rPr lang="en-US" altLang="zh-TW" sz="2400" b="1" dirty="0">
                <a:solidFill>
                  <a:prstClr val="black"/>
                </a:solidFill>
                <a:latin typeface="微軟正黑體"/>
                <a:cs typeface="Times New Roman" pitchFamily="18" charset="0"/>
              </a:rPr>
              <a:t> = 0</a:t>
            </a:r>
            <a:r>
              <a:rPr lang="zh-TW" altLang="zh-TW" sz="2400" b="1" dirty="0">
                <a:solidFill>
                  <a:prstClr val="black"/>
                </a:solidFill>
                <a:latin typeface="微軟正黑體"/>
                <a:cs typeface="Times New Roman" pitchFamily="18" charset="0"/>
              </a:rPr>
              <a:t>，</a:t>
            </a:r>
            <a:r>
              <a:rPr lang="en-US" altLang="zh-TW" sz="2400" b="1" i="1" dirty="0">
                <a:solidFill>
                  <a:prstClr val="black"/>
                </a:solidFill>
                <a:latin typeface="微軟正黑體"/>
                <a:cs typeface="Times New Roman" pitchFamily="18" charset="0"/>
              </a:rPr>
              <a:t>d </a:t>
            </a:r>
            <a:r>
              <a:rPr lang="en-US" altLang="zh-TW" sz="2400" b="1" baseline="30000" dirty="0">
                <a:solidFill>
                  <a:prstClr val="black"/>
                </a:solidFill>
                <a:latin typeface="微軟正黑體"/>
                <a:cs typeface="Times New Roman" pitchFamily="18" charset="0"/>
              </a:rPr>
              <a:t>2</a:t>
            </a:r>
            <a:r>
              <a:rPr lang="en-US" altLang="zh-TW" sz="2400" b="1" i="1" dirty="0">
                <a:solidFill>
                  <a:prstClr val="black"/>
                </a:solidFill>
                <a:latin typeface="微軟正黑體"/>
                <a:cs typeface="Times New Roman" pitchFamily="18" charset="0"/>
              </a:rPr>
              <a:t>B</a:t>
            </a:r>
            <a:r>
              <a:rPr lang="en-US" altLang="zh-TW" sz="2400" b="1" dirty="0">
                <a:solidFill>
                  <a:prstClr val="black"/>
                </a:solidFill>
                <a:latin typeface="微軟正黑體"/>
                <a:cs typeface="Times New Roman" pitchFamily="18" charset="0"/>
              </a:rPr>
              <a:t>/</a:t>
            </a:r>
            <a:r>
              <a:rPr lang="en-US" altLang="zh-TW" sz="2400" b="1" i="1" dirty="0">
                <a:solidFill>
                  <a:prstClr val="black"/>
                </a:solidFill>
                <a:latin typeface="微軟正黑體"/>
                <a:cs typeface="Times New Roman" pitchFamily="18" charset="0"/>
              </a:rPr>
              <a:t>dx </a:t>
            </a:r>
            <a:r>
              <a:rPr lang="en-US" altLang="zh-TW" sz="2400" b="1" baseline="30000" dirty="0">
                <a:solidFill>
                  <a:prstClr val="black"/>
                </a:solidFill>
                <a:latin typeface="微軟正黑體"/>
                <a:cs typeface="Times New Roman" pitchFamily="18" charset="0"/>
              </a:rPr>
              <a:t>2</a:t>
            </a:r>
            <a:r>
              <a:rPr lang="zh-TW" altLang="zh-TW" sz="2400" b="1" dirty="0">
                <a:solidFill>
                  <a:prstClr val="black"/>
                </a:solidFill>
                <a:latin typeface="微軟正黑體"/>
                <a:cs typeface="Times New Roman" pitchFamily="18" charset="0"/>
              </a:rPr>
              <a:t>可作為磁場強度在</a:t>
            </a:r>
            <a:r>
              <a:rPr lang="en-US" altLang="zh-TW" sz="2400" b="1" i="1" dirty="0">
                <a:solidFill>
                  <a:prstClr val="black"/>
                </a:solidFill>
                <a:latin typeface="微軟正黑體"/>
                <a:cs typeface="Times New Roman" pitchFamily="18" charset="0"/>
              </a:rPr>
              <a:t>x</a:t>
            </a:r>
            <a:r>
              <a:rPr lang="zh-TW" altLang="zh-TW" sz="2400" b="1" dirty="0">
                <a:solidFill>
                  <a:prstClr val="black"/>
                </a:solidFill>
                <a:latin typeface="微軟正黑體"/>
                <a:cs typeface="Times New Roman" pitchFamily="18" charset="0"/>
              </a:rPr>
              <a:t>方向不均勻度的指標</a:t>
            </a:r>
            <a:r>
              <a:rPr lang="en-US" altLang="zh-TW" sz="2400" b="1" dirty="0">
                <a:solidFill>
                  <a:prstClr val="black"/>
                </a:solidFill>
                <a:latin typeface="微軟正黑體"/>
                <a:cs typeface="Times New Roman" pitchFamily="18" charset="0"/>
              </a:rPr>
              <a:t>)</a:t>
            </a:r>
            <a:r>
              <a:rPr lang="zh-TW" altLang="zh-TW" sz="2400" b="1" dirty="0">
                <a:solidFill>
                  <a:prstClr val="black"/>
                </a:solidFill>
                <a:latin typeface="微軟正黑體"/>
                <a:cs typeface="Times New Roman" pitchFamily="18" charset="0"/>
              </a:rPr>
              <a:t>；但中心處和在線圈面上的磁場強度會有約</a:t>
            </a:r>
            <a:r>
              <a:rPr lang="en-US" altLang="zh-TW" sz="2400" b="1" dirty="0">
                <a:solidFill>
                  <a:prstClr val="black"/>
                </a:solidFill>
                <a:latin typeface="微軟正黑體"/>
                <a:cs typeface="Times New Roman" pitchFamily="18" charset="0"/>
              </a:rPr>
              <a:t>7%</a:t>
            </a:r>
            <a:r>
              <a:rPr lang="zh-TW" altLang="zh-TW" sz="2400" b="1" dirty="0">
                <a:solidFill>
                  <a:prstClr val="black"/>
                </a:solidFill>
                <a:latin typeface="微軟正黑體"/>
                <a:cs typeface="Times New Roman" pitchFamily="18" charset="0"/>
              </a:rPr>
              <a:t>的變化量，如圖</a:t>
            </a:r>
            <a:r>
              <a:rPr lang="en-US" altLang="zh-TW" sz="2400" b="1" dirty="0">
                <a:solidFill>
                  <a:prstClr val="black"/>
                </a:solidFill>
                <a:latin typeface="微軟正黑體"/>
                <a:cs typeface="Times New Roman" pitchFamily="18" charset="0"/>
              </a:rPr>
              <a:t>4</a:t>
            </a:r>
            <a:r>
              <a:rPr lang="zh-TW" altLang="zh-TW" sz="2400" b="1" dirty="0">
                <a:solidFill>
                  <a:prstClr val="black"/>
                </a:solidFill>
                <a:latin typeface="微軟正黑體"/>
                <a:cs typeface="Times New Roman" pitchFamily="18" charset="0"/>
              </a:rPr>
              <a:t>和圖</a:t>
            </a:r>
            <a:r>
              <a:rPr lang="en-US" altLang="zh-TW" sz="2400" b="1" dirty="0">
                <a:solidFill>
                  <a:prstClr val="black"/>
                </a:solidFill>
                <a:latin typeface="微軟正黑體"/>
                <a:cs typeface="Times New Roman" pitchFamily="18" charset="0"/>
              </a:rPr>
              <a:t>5</a:t>
            </a:r>
            <a:r>
              <a:rPr lang="zh-TW" altLang="zh-TW" sz="2400" b="1" dirty="0">
                <a:solidFill>
                  <a:prstClr val="black"/>
                </a:solidFill>
                <a:latin typeface="微軟正黑體"/>
                <a:cs typeface="Times New Roman" pitchFamily="18" charset="0"/>
              </a:rPr>
              <a:t>所示。若使 </a:t>
            </a:r>
            <a:r>
              <a:rPr lang="en-US" altLang="zh-TW" sz="2400" b="1" i="1" dirty="0">
                <a:solidFill>
                  <a:prstClr val="black"/>
                </a:solidFill>
                <a:latin typeface="微軟正黑體"/>
                <a:cs typeface="Times New Roman" pitchFamily="18" charset="0"/>
              </a:rPr>
              <a:t>d</a:t>
            </a:r>
            <a:r>
              <a:rPr lang="zh-TW" altLang="zh-TW" sz="2400" b="1" dirty="0">
                <a:solidFill>
                  <a:prstClr val="black"/>
                </a:solidFill>
                <a:latin typeface="微軟正黑體"/>
                <a:cs typeface="Times New Roman" pitchFamily="18" charset="0"/>
              </a:rPr>
              <a:t>略大於 </a:t>
            </a:r>
            <a:r>
              <a:rPr lang="en-US" altLang="zh-TW" sz="2400" b="1" i="1" dirty="0">
                <a:solidFill>
                  <a:prstClr val="black"/>
                </a:solidFill>
                <a:latin typeface="微軟正黑體"/>
                <a:cs typeface="Times New Roman" pitchFamily="18" charset="0"/>
              </a:rPr>
              <a:t>R</a:t>
            </a:r>
            <a:r>
              <a:rPr lang="zh-TW" altLang="zh-TW" sz="2400" b="1" dirty="0">
                <a:solidFill>
                  <a:prstClr val="black"/>
                </a:solidFill>
                <a:latin typeface="微軟正黑體"/>
                <a:cs typeface="Times New Roman" pitchFamily="18" charset="0"/>
              </a:rPr>
              <a:t>，雖可降低線圈面和中心處之磁場強度的差異，但卻會使得中心區域之磁場強度均勻度變差。若擬推導在空間中每一位置的磁場，理論計算過程相當複雜，必需使用到特殊函數</a:t>
            </a:r>
            <a:r>
              <a:rPr lang="en-US" altLang="zh-TW" sz="2400" b="1" dirty="0">
                <a:solidFill>
                  <a:prstClr val="black"/>
                </a:solidFill>
                <a:latin typeface="微軟正黑體"/>
                <a:cs typeface="Times New Roman" pitchFamily="18" charset="0"/>
              </a:rPr>
              <a:t>—Bessel </a:t>
            </a:r>
            <a:r>
              <a:rPr lang="zh-TW" altLang="zh-TW" sz="2400" b="1" dirty="0">
                <a:solidFill>
                  <a:prstClr val="black"/>
                </a:solidFill>
                <a:latin typeface="微軟正黑體"/>
                <a:cs typeface="Times New Roman" pitchFamily="18" charset="0"/>
              </a:rPr>
              <a:t>函數，此推導超過大一學生的數學能力。</a:t>
            </a:r>
          </a:p>
        </p:txBody>
      </p:sp>
    </p:spTree>
    <p:extLst>
      <p:ext uri="{BB962C8B-B14F-4D97-AF65-F5344CB8AC3E}">
        <p14:creationId xmlns:p14="http://schemas.microsoft.com/office/powerpoint/2010/main" val="3418503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8B4FBFB-8E7B-482F-9425-FC674F0D43D3}"/>
              </a:ext>
            </a:extLst>
          </p:cNvPr>
          <p:cNvSpPr/>
          <p:nvPr/>
        </p:nvSpPr>
        <p:spPr>
          <a:xfrm>
            <a:off x="0" y="6032278"/>
            <a:ext cx="9144000" cy="85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3347740" y="80712"/>
            <a:ext cx="2448000" cy="756000"/>
          </a:xfrm>
          <a:solidFill>
            <a:schemeClr val="bg1"/>
          </a:solidFill>
        </p:spPr>
        <p:txBody>
          <a:bodyPr/>
          <a:lstStyle/>
          <a:p>
            <a:r>
              <a:rPr lang="zh-TW" altLang="en-US" sz="4000" dirty="0">
                <a:solidFill>
                  <a:srgbClr val="0000CC"/>
                </a:solidFill>
                <a:effectLst/>
                <a:latin typeface="+mn-ea"/>
                <a:ea typeface="+mn-ea"/>
                <a:cs typeface="Arial Unicode MS" pitchFamily="34" charset="-120"/>
              </a:rPr>
              <a:t>實  驗</a:t>
            </a:r>
          </a:p>
        </p:txBody>
      </p:sp>
      <p:graphicFrame>
        <p:nvGraphicFramePr>
          <p:cNvPr id="11" name="Object 4"/>
          <p:cNvGraphicFramePr>
            <a:graphicFrameLocks noChangeAspect="1"/>
          </p:cNvGraphicFramePr>
          <p:nvPr>
            <p:extLst>
              <p:ext uri="{D42A27DB-BD31-4B8C-83A1-F6EECF244321}">
                <p14:modId xmlns:p14="http://schemas.microsoft.com/office/powerpoint/2010/main" val="987827189"/>
              </p:ext>
            </p:extLst>
          </p:nvPr>
        </p:nvGraphicFramePr>
        <p:xfrm>
          <a:off x="2125292" y="4346779"/>
          <a:ext cx="1944216" cy="2025721"/>
        </p:xfrm>
        <a:graphic>
          <a:graphicData uri="http://schemas.openxmlformats.org/presentationml/2006/ole">
            <mc:AlternateContent xmlns:mc="http://schemas.openxmlformats.org/markup-compatibility/2006">
              <mc:Choice xmlns:v="urn:schemas-microsoft-com:vml" Requires="v">
                <p:oleObj spid="_x0000_s3099" r:id="rId3" imgW="1565529" imgH="1796288" progId="">
                  <p:embed/>
                </p:oleObj>
              </mc:Choice>
              <mc:Fallback>
                <p:oleObj r:id="rId3" imgW="1565529" imgH="1796288" progId="">
                  <p:embed/>
                  <p:pic>
                    <p:nvPicPr>
                      <p:cNvPr id="307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292" y="4346779"/>
                        <a:ext cx="1944216" cy="20257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8"/>
          <p:cNvSpPr>
            <a:spLocks noChangeArrowheads="1"/>
          </p:cNvSpPr>
          <p:nvPr/>
        </p:nvSpPr>
        <p:spPr bwMode="auto">
          <a:xfrm>
            <a:off x="160807" y="4371741"/>
            <a:ext cx="19561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eaLnBrk="1" hangingPunct="1"/>
            <a:r>
              <a:rPr lang="zh-TW" altLang="en-US" sz="2000" b="1" dirty="0">
                <a:latin typeface="+mn-ea"/>
                <a:ea typeface="+mn-ea"/>
                <a:cs typeface="Times New Roman" pitchFamily="18" charset="0"/>
              </a:rPr>
              <a:t>場線圈 參數</a:t>
            </a:r>
          </a:p>
          <a:p>
            <a:pPr eaLnBrk="1" hangingPunct="1"/>
            <a:r>
              <a:rPr lang="en-US" altLang="zh-TW" sz="2000" b="1" i="1" dirty="0">
                <a:latin typeface="+mn-ea"/>
                <a:ea typeface="+mn-ea"/>
                <a:cs typeface="Times New Roman" pitchFamily="18" charset="0"/>
              </a:rPr>
              <a:t>N </a:t>
            </a:r>
            <a:r>
              <a:rPr lang="en-US" altLang="zh-TW" sz="2000" b="1" dirty="0">
                <a:latin typeface="+mn-ea"/>
                <a:ea typeface="+mn-ea"/>
                <a:cs typeface="Times New Roman" pitchFamily="18" charset="0"/>
              </a:rPr>
              <a:t>= 200</a:t>
            </a:r>
            <a:r>
              <a:rPr lang="zh-TW" altLang="en-US" sz="2000" b="1" dirty="0">
                <a:latin typeface="+mn-ea"/>
                <a:ea typeface="+mn-ea"/>
                <a:cs typeface="Times New Roman" pitchFamily="18" charset="0"/>
              </a:rPr>
              <a:t>圈</a:t>
            </a:r>
          </a:p>
          <a:p>
            <a:pPr eaLnBrk="1" hangingPunct="1"/>
            <a:r>
              <a:rPr lang="en-US" altLang="zh-TW" sz="2000" b="1" i="1" dirty="0">
                <a:latin typeface="+mn-ea"/>
                <a:ea typeface="+mn-ea"/>
                <a:cs typeface="Times New Roman" pitchFamily="18" charset="0"/>
              </a:rPr>
              <a:t>R </a:t>
            </a:r>
            <a:r>
              <a:rPr lang="en-US" altLang="zh-TW" sz="2000" b="1" dirty="0">
                <a:latin typeface="+mn-ea"/>
                <a:ea typeface="+mn-ea"/>
                <a:cs typeface="Times New Roman" pitchFamily="18" charset="0"/>
              </a:rPr>
              <a:t>= 10.25 cm</a:t>
            </a:r>
            <a:r>
              <a:rPr lang="zh-TW" altLang="en-US" sz="2000" b="1" dirty="0">
                <a:latin typeface="+mn-ea"/>
                <a:ea typeface="+mn-ea"/>
                <a:cs typeface="Times New Roman" pitchFamily="18" charset="0"/>
              </a:rPr>
              <a:t>。 </a:t>
            </a:r>
          </a:p>
        </p:txBody>
      </p:sp>
      <p:sp>
        <p:nvSpPr>
          <p:cNvPr id="18" name="Text Box 31"/>
          <p:cNvSpPr txBox="1">
            <a:spLocks noChangeArrowheads="1"/>
          </p:cNvSpPr>
          <p:nvPr/>
        </p:nvSpPr>
        <p:spPr bwMode="auto">
          <a:xfrm>
            <a:off x="2812919" y="3795513"/>
            <a:ext cx="22322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marL="357188" indent="-357188" eaLnBrk="1" hangingPunct="1"/>
            <a:r>
              <a:rPr lang="en-US" altLang="zh-TW" sz="2800" b="1" dirty="0">
                <a:solidFill>
                  <a:srgbClr val="0000CC"/>
                </a:solidFill>
                <a:latin typeface="+mn-ea"/>
                <a:ea typeface="+mn-ea"/>
              </a:rPr>
              <a:t>(1)</a:t>
            </a:r>
            <a:r>
              <a:rPr lang="zh-TW" altLang="en-US" sz="2800" b="1" dirty="0">
                <a:solidFill>
                  <a:srgbClr val="0000CC"/>
                </a:solidFill>
                <a:latin typeface="+mn-ea"/>
                <a:ea typeface="+mn-ea"/>
              </a:rPr>
              <a:t>單一 線圈</a:t>
            </a:r>
          </a:p>
        </p:txBody>
      </p:sp>
      <p:sp>
        <p:nvSpPr>
          <p:cNvPr id="19" name="Text Box 32"/>
          <p:cNvSpPr txBox="1">
            <a:spLocks noChangeArrowheads="1"/>
          </p:cNvSpPr>
          <p:nvPr/>
        </p:nvSpPr>
        <p:spPr bwMode="auto">
          <a:xfrm>
            <a:off x="6555529" y="3782573"/>
            <a:ext cx="2150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algn="r" eaLnBrk="1" hangingPunct="1"/>
            <a:r>
              <a:rPr lang="en-US" altLang="zh-TW" sz="2800" b="1" dirty="0">
                <a:solidFill>
                  <a:srgbClr val="0000CC"/>
                </a:solidFill>
                <a:latin typeface="+mn-ea"/>
                <a:ea typeface="+mn-ea"/>
              </a:rPr>
              <a:t>(2)</a:t>
            </a:r>
            <a:r>
              <a:rPr lang="zh-TW" altLang="en-US" sz="2800" b="1" dirty="0">
                <a:solidFill>
                  <a:srgbClr val="0000CC"/>
                </a:solidFill>
                <a:latin typeface="+mn-ea"/>
                <a:ea typeface="+mn-ea"/>
              </a:rPr>
              <a:t>雙線圈組</a:t>
            </a:r>
          </a:p>
        </p:txBody>
      </p:sp>
      <p:sp>
        <p:nvSpPr>
          <p:cNvPr id="4" name="矩形 3">
            <a:extLst>
              <a:ext uri="{FF2B5EF4-FFF2-40B4-BE49-F238E27FC236}">
                <a16:creationId xmlns:a16="http://schemas.microsoft.com/office/drawing/2014/main" id="{E07FFE52-A227-4C5D-9FC2-4913E6FC86BE}"/>
              </a:ext>
            </a:extLst>
          </p:cNvPr>
          <p:cNvSpPr/>
          <p:nvPr/>
        </p:nvSpPr>
        <p:spPr>
          <a:xfrm>
            <a:off x="273400" y="836712"/>
            <a:ext cx="8763096" cy="2584297"/>
          </a:xfrm>
          <a:prstGeom prst="rect">
            <a:avLst/>
          </a:prstGeom>
        </p:spPr>
        <p:txBody>
          <a:bodyPr wrap="square">
            <a:spAutoFit/>
          </a:bodyPr>
          <a:lstStyle/>
          <a:p>
            <a:pPr lvl="0" defTabSz="685800">
              <a:lnSpc>
                <a:spcPct val="120000"/>
              </a:lnSpc>
              <a:spcBef>
                <a:spcPts val="600"/>
              </a:spcBef>
              <a:buClr>
                <a:srgbClr val="9966FF"/>
              </a:buClr>
              <a:buSzPct val="100000"/>
            </a:pPr>
            <a:r>
              <a:rPr lang="en-US" altLang="zh-TW" sz="2400" b="1" dirty="0">
                <a:solidFill>
                  <a:prstClr val="black"/>
                </a:solidFill>
                <a:latin typeface="微軟正黑體"/>
                <a:cs typeface="Times New Roman" panose="02020603050405020304" pitchFamily="18" charset="0"/>
              </a:rPr>
              <a:t>1. </a:t>
            </a:r>
            <a:r>
              <a:rPr lang="zh-TW" altLang="en-US" sz="2400" b="1" dirty="0">
                <a:solidFill>
                  <a:prstClr val="black"/>
                </a:solidFill>
                <a:latin typeface="微軟正黑體"/>
                <a:cs typeface="Times New Roman" panose="02020603050405020304" pitchFamily="18" charset="0"/>
              </a:rPr>
              <a:t>單一線圈磁場分布（</a:t>
            </a:r>
            <a:r>
              <a:rPr lang="zh-TW" altLang="en-US" sz="2400" b="1" dirty="0">
                <a:solidFill>
                  <a:srgbClr val="FF0000"/>
                </a:solidFill>
                <a:latin typeface="微軟正黑體"/>
                <a:cs typeface="Times New Roman" panose="02020603050405020304" pitchFamily="18" charset="0"/>
              </a:rPr>
              <a:t>直流</a:t>
            </a:r>
            <a:r>
              <a:rPr lang="zh-TW" altLang="en-US" sz="2400" b="1" dirty="0">
                <a:solidFill>
                  <a:prstClr val="black"/>
                </a:solidFill>
                <a:latin typeface="微軟正黑體"/>
                <a:cs typeface="Times New Roman" panose="02020603050405020304" pitchFamily="18" charset="0"/>
              </a:rPr>
              <a:t>量測，電流</a:t>
            </a:r>
            <a:r>
              <a:rPr lang="en-US" altLang="zh-TW" sz="2400" b="1" dirty="0">
                <a:solidFill>
                  <a:prstClr val="black"/>
                </a:solidFill>
                <a:latin typeface="微軟正黑體"/>
                <a:cs typeface="Times New Roman" panose="02020603050405020304" pitchFamily="18" charset="0"/>
              </a:rPr>
              <a:t>1.6 Amp</a:t>
            </a:r>
            <a:r>
              <a:rPr lang="zh-TW" altLang="en-US" sz="2400" b="1" dirty="0">
                <a:solidFill>
                  <a:prstClr val="black"/>
                </a:solidFill>
                <a:latin typeface="微軟正黑體"/>
                <a:cs typeface="Times New Roman" panose="02020603050405020304" pitchFamily="18" charset="0"/>
              </a:rPr>
              <a:t>）</a:t>
            </a:r>
            <a:endParaRPr lang="en-US" altLang="zh-TW" sz="2400" b="1" dirty="0">
              <a:solidFill>
                <a:prstClr val="black"/>
              </a:solidFill>
              <a:latin typeface="微軟正黑體"/>
              <a:cs typeface="Times New Roman" panose="02020603050405020304" pitchFamily="18" charset="0"/>
            </a:endParaRPr>
          </a:p>
          <a:p>
            <a:pPr lvl="0" defTabSz="685800">
              <a:lnSpc>
                <a:spcPct val="120000"/>
              </a:lnSpc>
              <a:spcBef>
                <a:spcPts val="600"/>
              </a:spcBef>
              <a:buClr>
                <a:srgbClr val="9966FF"/>
              </a:buClr>
              <a:buSzPct val="100000"/>
            </a:pPr>
            <a:r>
              <a:rPr lang="en-US" altLang="zh-TW" sz="2400" b="1" dirty="0">
                <a:solidFill>
                  <a:prstClr val="black"/>
                </a:solidFill>
                <a:latin typeface="微軟正黑體"/>
                <a:cs typeface="Times New Roman" panose="02020603050405020304" pitchFamily="18" charset="0"/>
              </a:rPr>
              <a:t>2. </a:t>
            </a:r>
            <a:r>
              <a:rPr lang="zh-TW" altLang="en-US" sz="2400" b="1" dirty="0">
                <a:solidFill>
                  <a:prstClr val="black"/>
                </a:solidFill>
                <a:latin typeface="微軟正黑體"/>
                <a:cs typeface="Times New Roman" panose="02020603050405020304" pitchFamily="18" charset="0"/>
              </a:rPr>
              <a:t>單一線圈磁場分布（</a:t>
            </a:r>
            <a:r>
              <a:rPr lang="zh-TW" altLang="en-US" sz="2400" b="1" dirty="0">
                <a:solidFill>
                  <a:srgbClr val="FF0000"/>
                </a:solidFill>
                <a:latin typeface="微軟正黑體"/>
                <a:cs typeface="Times New Roman" panose="02020603050405020304" pitchFamily="18" charset="0"/>
              </a:rPr>
              <a:t>交流</a:t>
            </a:r>
            <a:r>
              <a:rPr lang="zh-TW" altLang="en-US" sz="2400" b="1" dirty="0">
                <a:solidFill>
                  <a:prstClr val="black"/>
                </a:solidFill>
                <a:latin typeface="微軟正黑體"/>
                <a:cs typeface="Times New Roman" panose="02020603050405020304" pitchFamily="18" charset="0"/>
              </a:rPr>
              <a:t>量測，信號正弦波輸出）</a:t>
            </a:r>
            <a:endParaRPr lang="en-US" altLang="zh-TW" sz="2400" b="1" dirty="0">
              <a:solidFill>
                <a:prstClr val="black"/>
              </a:solidFill>
              <a:latin typeface="微軟正黑體"/>
              <a:cs typeface="Times New Roman" panose="02020603050405020304" pitchFamily="18" charset="0"/>
            </a:endParaRPr>
          </a:p>
          <a:p>
            <a:pPr lvl="0" defTabSz="685800">
              <a:lnSpc>
                <a:spcPct val="120000"/>
              </a:lnSpc>
              <a:spcBef>
                <a:spcPts val="600"/>
              </a:spcBef>
              <a:buClr>
                <a:srgbClr val="9966FF"/>
              </a:buClr>
              <a:buSzPct val="100000"/>
            </a:pPr>
            <a:r>
              <a:rPr lang="en-US" altLang="zh-TW" sz="2400" b="1" dirty="0">
                <a:solidFill>
                  <a:prstClr val="black"/>
                </a:solidFill>
                <a:latin typeface="微軟正黑體"/>
                <a:cs typeface="Times New Roman" panose="02020603050405020304" pitchFamily="18" charset="0"/>
              </a:rPr>
              <a:t>3. </a:t>
            </a:r>
            <a:r>
              <a:rPr lang="zh-TW" altLang="en-US" sz="2400" b="1" dirty="0">
                <a:solidFill>
                  <a:prstClr val="black"/>
                </a:solidFill>
                <a:latin typeface="微軟正黑體"/>
                <a:cs typeface="Times New Roman" panose="02020603050405020304" pitchFamily="18" charset="0"/>
              </a:rPr>
              <a:t>雙線圈磁場分布（</a:t>
            </a:r>
            <a:r>
              <a:rPr lang="zh-TW" altLang="en-US" sz="2400" b="1" dirty="0">
                <a:solidFill>
                  <a:srgbClr val="FF0000"/>
                </a:solidFill>
                <a:latin typeface="微軟正黑體"/>
                <a:cs typeface="Times New Roman" panose="02020603050405020304" pitchFamily="18" charset="0"/>
              </a:rPr>
              <a:t>交流</a:t>
            </a:r>
            <a:r>
              <a:rPr lang="zh-TW" altLang="en-US" sz="2400" b="1" dirty="0">
                <a:solidFill>
                  <a:prstClr val="black"/>
                </a:solidFill>
                <a:latin typeface="微軟正黑體"/>
                <a:cs typeface="Times New Roman" panose="02020603050405020304" pitchFamily="18" charset="0"/>
              </a:rPr>
              <a:t>量測，信號正弦波輸出）</a:t>
            </a:r>
            <a:endParaRPr lang="en-US" altLang="zh-TW" sz="2400" b="1" dirty="0">
              <a:solidFill>
                <a:prstClr val="black"/>
              </a:solidFill>
              <a:latin typeface="微軟正黑體"/>
              <a:cs typeface="Times New Roman" panose="02020603050405020304" pitchFamily="18" charset="0"/>
            </a:endParaRPr>
          </a:p>
          <a:p>
            <a:pPr marL="446088" lvl="0" defTabSz="685800">
              <a:lnSpc>
                <a:spcPct val="120000"/>
              </a:lnSpc>
              <a:spcBef>
                <a:spcPts val="600"/>
              </a:spcBef>
              <a:buClr>
                <a:srgbClr val="9966FF"/>
              </a:buClr>
              <a:buSzPct val="100000"/>
            </a:pPr>
            <a:r>
              <a:rPr lang="en-US" altLang="zh-TW" sz="2400" b="1" dirty="0">
                <a:solidFill>
                  <a:prstClr val="black"/>
                </a:solidFill>
                <a:latin typeface="微軟正黑體"/>
                <a:cs typeface="Times New Roman" panose="02020603050405020304" pitchFamily="18" charset="0"/>
              </a:rPr>
              <a:t>(1).</a:t>
            </a:r>
            <a:r>
              <a:rPr lang="zh-TW" altLang="en-US" sz="2400" b="1" dirty="0">
                <a:solidFill>
                  <a:prstClr val="black"/>
                </a:solidFill>
                <a:latin typeface="微軟正黑體"/>
                <a:cs typeface="Times New Roman" panose="02020603050405020304" pitchFamily="18" charset="0"/>
              </a:rPr>
              <a:t> 電流同向，線圈距離 </a:t>
            </a:r>
            <a:r>
              <a:rPr lang="en-US" altLang="zh-TW" sz="2400" b="1" dirty="0">
                <a:solidFill>
                  <a:prstClr val="black"/>
                </a:solidFill>
                <a:latin typeface="微軟正黑體"/>
                <a:cs typeface="Times New Roman" panose="02020603050405020304" pitchFamily="18" charset="0"/>
              </a:rPr>
              <a:t>5</a:t>
            </a:r>
            <a:r>
              <a:rPr lang="zh-TW" altLang="en-US" sz="2400" b="1" dirty="0">
                <a:solidFill>
                  <a:prstClr val="black"/>
                </a:solidFill>
                <a:latin typeface="微軟正黑體"/>
                <a:cs typeface="Times New Roman" panose="02020603050405020304" pitchFamily="18" charset="0"/>
              </a:rPr>
              <a:t> </a:t>
            </a:r>
            <a:r>
              <a:rPr lang="en-US" altLang="zh-TW" sz="2400" b="1" dirty="0">
                <a:solidFill>
                  <a:prstClr val="black"/>
                </a:solidFill>
                <a:latin typeface="微軟正黑體"/>
                <a:cs typeface="Times New Roman" panose="02020603050405020304" pitchFamily="18" charset="0"/>
              </a:rPr>
              <a:t>cm, 10.25 cm, 14.5 cm</a:t>
            </a:r>
            <a:r>
              <a:rPr lang="zh-TW" altLang="en-US" sz="2400" b="1" dirty="0">
                <a:solidFill>
                  <a:prstClr val="black"/>
                </a:solidFill>
                <a:latin typeface="微軟正黑體"/>
                <a:cs typeface="Times New Roman" panose="02020603050405020304" pitchFamily="18" charset="0"/>
              </a:rPr>
              <a:t>。</a:t>
            </a:r>
            <a:endParaRPr lang="en-US" altLang="zh-TW" sz="2400" b="1" dirty="0">
              <a:solidFill>
                <a:prstClr val="black"/>
              </a:solidFill>
              <a:latin typeface="微軟正黑體"/>
              <a:cs typeface="Times New Roman" panose="02020603050405020304" pitchFamily="18" charset="0"/>
            </a:endParaRPr>
          </a:p>
          <a:p>
            <a:pPr marL="446088" lvl="0" defTabSz="685800">
              <a:lnSpc>
                <a:spcPct val="120000"/>
              </a:lnSpc>
              <a:spcBef>
                <a:spcPts val="600"/>
              </a:spcBef>
              <a:buClr>
                <a:srgbClr val="9966FF"/>
              </a:buClr>
              <a:buSzPct val="100000"/>
            </a:pPr>
            <a:r>
              <a:rPr lang="en-US" altLang="zh-TW" sz="2400" b="1" dirty="0">
                <a:solidFill>
                  <a:prstClr val="black"/>
                </a:solidFill>
                <a:latin typeface="微軟正黑體"/>
                <a:cs typeface="Times New Roman" panose="02020603050405020304" pitchFamily="18" charset="0"/>
              </a:rPr>
              <a:t>(2).</a:t>
            </a:r>
            <a:r>
              <a:rPr lang="zh-TW" altLang="en-US" sz="2400" b="1" dirty="0">
                <a:solidFill>
                  <a:prstClr val="black"/>
                </a:solidFill>
                <a:latin typeface="微軟正黑體"/>
                <a:cs typeface="Times New Roman" panose="02020603050405020304" pitchFamily="18" charset="0"/>
              </a:rPr>
              <a:t> 電流反向，線圈距離</a:t>
            </a:r>
            <a:r>
              <a:rPr lang="en-US" altLang="zh-TW" sz="2400" b="1" dirty="0">
                <a:solidFill>
                  <a:prstClr val="black"/>
                </a:solidFill>
                <a:latin typeface="微軟正黑體"/>
                <a:cs typeface="Times New Roman" panose="02020603050405020304" pitchFamily="18" charset="0"/>
              </a:rPr>
              <a:t> 10.25 cm</a:t>
            </a:r>
            <a:r>
              <a:rPr lang="zh-TW" altLang="en-US" sz="2400" b="1" dirty="0">
                <a:solidFill>
                  <a:prstClr val="black"/>
                </a:solidFill>
                <a:latin typeface="微軟正黑體"/>
                <a:cs typeface="Times New Roman" panose="02020603050405020304" pitchFamily="18" charset="0"/>
              </a:rPr>
              <a:t>。</a:t>
            </a:r>
            <a:endParaRPr lang="zh-TW" altLang="en-US" sz="1600" dirty="0"/>
          </a:p>
        </p:txBody>
      </p:sp>
      <p:pic>
        <p:nvPicPr>
          <p:cNvPr id="10" name="圖片 9">
            <a:extLst>
              <a:ext uri="{FF2B5EF4-FFF2-40B4-BE49-F238E27FC236}">
                <a16:creationId xmlns:a16="http://schemas.microsoft.com/office/drawing/2014/main" id="{0C0078F7-2BB4-42E6-97C3-EBBE8C4E3020}"/>
              </a:ext>
            </a:extLst>
          </p:cNvPr>
          <p:cNvPicPr>
            <a:picLocks noChangeAspect="1"/>
          </p:cNvPicPr>
          <p:nvPr/>
        </p:nvPicPr>
        <p:blipFill rotWithShape="1">
          <a:blip r:embed="rId5"/>
          <a:srcRect t="9814"/>
          <a:stretch/>
        </p:blipFill>
        <p:spPr>
          <a:xfrm>
            <a:off x="6433885" y="4328858"/>
            <a:ext cx="2603991" cy="2216134"/>
          </a:xfrm>
          <a:prstGeom prst="rect">
            <a:avLst/>
          </a:prstGeom>
        </p:spPr>
      </p:pic>
      <p:pic>
        <p:nvPicPr>
          <p:cNvPr id="13" name="圖片 12">
            <a:extLst>
              <a:ext uri="{FF2B5EF4-FFF2-40B4-BE49-F238E27FC236}">
                <a16:creationId xmlns:a16="http://schemas.microsoft.com/office/drawing/2014/main" id="{E8898B5C-9E34-467D-8B04-282B750D414E}"/>
              </a:ext>
            </a:extLst>
          </p:cNvPr>
          <p:cNvPicPr>
            <a:picLocks noChangeAspect="1"/>
          </p:cNvPicPr>
          <p:nvPr/>
        </p:nvPicPr>
        <p:blipFill>
          <a:blip r:embed="rId6"/>
          <a:stretch>
            <a:fillRect/>
          </a:stretch>
        </p:blipFill>
        <p:spPr>
          <a:xfrm>
            <a:off x="4328408" y="4239009"/>
            <a:ext cx="1790006" cy="2320939"/>
          </a:xfrm>
          <a:prstGeom prst="rect">
            <a:avLst/>
          </a:prstGeom>
        </p:spPr>
      </p:pic>
      <p:sp>
        <p:nvSpPr>
          <p:cNvPr id="5" name="矩形 4">
            <a:extLst>
              <a:ext uri="{FF2B5EF4-FFF2-40B4-BE49-F238E27FC236}">
                <a16:creationId xmlns:a16="http://schemas.microsoft.com/office/drawing/2014/main" id="{9425CFDC-DCFA-40CF-98B3-F7D5A095DABB}"/>
              </a:ext>
            </a:extLst>
          </p:cNvPr>
          <p:cNvSpPr/>
          <p:nvPr/>
        </p:nvSpPr>
        <p:spPr>
          <a:xfrm>
            <a:off x="2543402" y="6480272"/>
            <a:ext cx="1107996" cy="369332"/>
          </a:xfrm>
          <a:prstGeom prst="rect">
            <a:avLst/>
          </a:prstGeom>
        </p:spPr>
        <p:txBody>
          <a:bodyPr wrap="none">
            <a:spAutoFit/>
          </a:bodyPr>
          <a:lstStyle/>
          <a:p>
            <a:r>
              <a:rPr lang="zh-TW" altLang="en-US" b="1" dirty="0">
                <a:solidFill>
                  <a:srgbClr val="FF0000"/>
                </a:solidFill>
                <a:latin typeface="微軟正黑體"/>
                <a:cs typeface="Times New Roman" panose="02020603050405020304" pitchFamily="18" charset="0"/>
              </a:rPr>
              <a:t>直流</a:t>
            </a:r>
            <a:r>
              <a:rPr lang="zh-TW" altLang="en-US" b="1" dirty="0">
                <a:solidFill>
                  <a:prstClr val="black"/>
                </a:solidFill>
                <a:latin typeface="微軟正黑體"/>
                <a:cs typeface="Times New Roman" panose="02020603050405020304" pitchFamily="18" charset="0"/>
              </a:rPr>
              <a:t>量測</a:t>
            </a:r>
            <a:endParaRPr lang="zh-TW" altLang="en-US" dirty="0"/>
          </a:p>
        </p:txBody>
      </p:sp>
      <p:sp>
        <p:nvSpPr>
          <p:cNvPr id="15" name="矩形 14">
            <a:extLst>
              <a:ext uri="{FF2B5EF4-FFF2-40B4-BE49-F238E27FC236}">
                <a16:creationId xmlns:a16="http://schemas.microsoft.com/office/drawing/2014/main" id="{19BD9315-F8A6-4DA7-814F-39336DEB3341}"/>
              </a:ext>
            </a:extLst>
          </p:cNvPr>
          <p:cNvSpPr/>
          <p:nvPr/>
        </p:nvSpPr>
        <p:spPr>
          <a:xfrm>
            <a:off x="4801836" y="6480272"/>
            <a:ext cx="1107996" cy="369332"/>
          </a:xfrm>
          <a:prstGeom prst="rect">
            <a:avLst/>
          </a:prstGeom>
        </p:spPr>
        <p:txBody>
          <a:bodyPr wrap="none">
            <a:spAutoFit/>
          </a:bodyPr>
          <a:lstStyle/>
          <a:p>
            <a:r>
              <a:rPr lang="zh-TW" altLang="en-US" b="1" dirty="0">
                <a:solidFill>
                  <a:srgbClr val="FF0000"/>
                </a:solidFill>
                <a:latin typeface="微軟正黑體"/>
                <a:cs typeface="Times New Roman" panose="02020603050405020304" pitchFamily="18" charset="0"/>
              </a:rPr>
              <a:t>交流</a:t>
            </a:r>
            <a:r>
              <a:rPr lang="zh-TW" altLang="en-US" b="1" dirty="0">
                <a:solidFill>
                  <a:prstClr val="black"/>
                </a:solidFill>
                <a:latin typeface="微軟正黑體"/>
                <a:cs typeface="Times New Roman" panose="02020603050405020304" pitchFamily="18" charset="0"/>
              </a:rPr>
              <a:t>量測</a:t>
            </a:r>
            <a:endParaRPr lang="zh-TW" altLang="en-US" dirty="0"/>
          </a:p>
        </p:txBody>
      </p:sp>
      <p:sp>
        <p:nvSpPr>
          <p:cNvPr id="16" name="矩形 15">
            <a:extLst>
              <a:ext uri="{FF2B5EF4-FFF2-40B4-BE49-F238E27FC236}">
                <a16:creationId xmlns:a16="http://schemas.microsoft.com/office/drawing/2014/main" id="{474DC18C-7D2B-4CDF-A3F5-F051F3309F30}"/>
              </a:ext>
            </a:extLst>
          </p:cNvPr>
          <p:cNvSpPr/>
          <p:nvPr/>
        </p:nvSpPr>
        <p:spPr>
          <a:xfrm>
            <a:off x="7164288" y="6416099"/>
            <a:ext cx="1107996" cy="369332"/>
          </a:xfrm>
          <a:prstGeom prst="rect">
            <a:avLst/>
          </a:prstGeom>
        </p:spPr>
        <p:txBody>
          <a:bodyPr wrap="none">
            <a:spAutoFit/>
          </a:bodyPr>
          <a:lstStyle/>
          <a:p>
            <a:r>
              <a:rPr lang="zh-TW" altLang="en-US" b="1" dirty="0">
                <a:solidFill>
                  <a:srgbClr val="FF0000"/>
                </a:solidFill>
                <a:latin typeface="微軟正黑體"/>
                <a:cs typeface="Times New Roman" panose="02020603050405020304" pitchFamily="18" charset="0"/>
              </a:rPr>
              <a:t>交流</a:t>
            </a:r>
            <a:r>
              <a:rPr lang="zh-TW" altLang="en-US" b="1" dirty="0">
                <a:solidFill>
                  <a:prstClr val="black"/>
                </a:solidFill>
                <a:latin typeface="微軟正黑體"/>
                <a:cs typeface="Times New Roman" panose="02020603050405020304" pitchFamily="18" charset="0"/>
              </a:rPr>
              <a:t>量測</a:t>
            </a:r>
            <a:endParaRPr lang="zh-TW" altLang="en-US" dirty="0"/>
          </a:p>
        </p:txBody>
      </p:sp>
    </p:spTree>
    <p:extLst>
      <p:ext uri="{BB962C8B-B14F-4D97-AF65-F5344CB8AC3E}">
        <p14:creationId xmlns:p14="http://schemas.microsoft.com/office/powerpoint/2010/main" val="3053995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2000" y="25432"/>
            <a:ext cx="6480000" cy="855201"/>
          </a:xfrm>
          <a:solidFill>
            <a:schemeClr val="bg1"/>
          </a:solidFill>
        </p:spPr>
        <p:txBody>
          <a:bodyPr/>
          <a:lstStyle/>
          <a:p>
            <a:r>
              <a:rPr lang="zh-TW" altLang="en-US" sz="4000" dirty="0">
                <a:solidFill>
                  <a:srgbClr val="0000CC"/>
                </a:solidFill>
                <a:effectLst/>
                <a:latin typeface="+mn-ea"/>
                <a:ea typeface="+mn-ea"/>
                <a:cs typeface="Times New Roman" panose="02020603050405020304" pitchFamily="18" charset="0"/>
              </a:rPr>
              <a:t>實驗</a:t>
            </a:r>
            <a:r>
              <a:rPr lang="en-US" altLang="zh-TW" sz="4000" dirty="0">
                <a:solidFill>
                  <a:srgbClr val="0000CC"/>
                </a:solidFill>
                <a:effectLst/>
                <a:latin typeface="+mn-ea"/>
                <a:ea typeface="+mn-ea"/>
                <a:cs typeface="Times New Roman" panose="02020603050405020304" pitchFamily="18" charset="0"/>
              </a:rPr>
              <a:t>1--DC measurement</a:t>
            </a:r>
            <a:endParaRPr lang="zh-TW" altLang="en-US" sz="4000" dirty="0">
              <a:solidFill>
                <a:srgbClr val="0000CC"/>
              </a:solidFill>
              <a:effectLst/>
              <a:latin typeface="+mn-ea"/>
              <a:ea typeface="+mn-ea"/>
              <a:cs typeface="Times New Roman" panose="02020603050405020304" pitchFamily="18" charset="0"/>
            </a:endParaRPr>
          </a:p>
        </p:txBody>
      </p:sp>
      <p:sp>
        <p:nvSpPr>
          <p:cNvPr id="5" name="矩形 4">
            <a:extLst>
              <a:ext uri="{FF2B5EF4-FFF2-40B4-BE49-F238E27FC236}">
                <a16:creationId xmlns:a16="http://schemas.microsoft.com/office/drawing/2014/main" id="{F8AB46A3-7FA6-4212-B18A-EED647608F90}"/>
              </a:ext>
            </a:extLst>
          </p:cNvPr>
          <p:cNvSpPr/>
          <p:nvPr/>
        </p:nvSpPr>
        <p:spPr>
          <a:xfrm>
            <a:off x="562203" y="908720"/>
            <a:ext cx="8402285" cy="3770135"/>
          </a:xfrm>
          <a:prstGeom prst="rect">
            <a:avLst/>
          </a:prstGeom>
        </p:spPr>
        <p:txBody>
          <a:bodyPr wrap="square">
            <a:spAutoFit/>
          </a:bodyPr>
          <a:lstStyle/>
          <a:p>
            <a:pPr lvl="0" defTabSz="685800">
              <a:lnSpc>
                <a:spcPct val="120000"/>
              </a:lnSpc>
              <a:spcBef>
                <a:spcPts val="1200"/>
              </a:spcBef>
              <a:buClr>
                <a:srgbClr val="9966FF"/>
              </a:buClr>
              <a:buSzPct val="100000"/>
            </a:pPr>
            <a:r>
              <a:rPr lang="en-US" altLang="zh-TW" sz="2400" b="1" dirty="0">
                <a:solidFill>
                  <a:srgbClr val="0000CC"/>
                </a:solidFill>
                <a:latin typeface="微軟正黑體"/>
                <a:cs typeface="Times New Roman" panose="02020603050405020304" pitchFamily="18" charset="0"/>
              </a:rPr>
              <a:t>DC measurement</a:t>
            </a:r>
          </a:p>
          <a:p>
            <a:pPr marL="819150" lvl="1" indent="-361950" defTabSz="685800">
              <a:lnSpc>
                <a:spcPct val="120000"/>
              </a:lnSpc>
              <a:spcBef>
                <a:spcPts val="1200"/>
              </a:spcBef>
              <a:buClr>
                <a:srgbClr val="9966FF"/>
              </a:buClr>
              <a:buSzPct val="100000"/>
            </a:pPr>
            <a:r>
              <a:rPr lang="en-US" altLang="zh-TW" sz="2400" b="1" dirty="0">
                <a:solidFill>
                  <a:prstClr val="black"/>
                </a:solidFill>
                <a:latin typeface="微軟正黑體"/>
                <a:cs typeface="Times New Roman" panose="02020603050405020304" pitchFamily="18" charset="0"/>
              </a:rPr>
              <a:t>1. </a:t>
            </a:r>
            <a:r>
              <a:rPr lang="zh-TW" altLang="en-US" sz="2400" b="1" dirty="0">
                <a:solidFill>
                  <a:prstClr val="black"/>
                </a:solidFill>
                <a:latin typeface="微軟正黑體"/>
                <a:cs typeface="Times New Roman" panose="02020603050405020304" pitchFamily="18" charset="0"/>
              </a:rPr>
              <a:t>利用霍爾感測器測量單一線圈中心軸前後產生之磁場大小與位置關係</a:t>
            </a:r>
            <a:endParaRPr lang="en-US" altLang="zh-TW" sz="2400" b="1" dirty="0">
              <a:solidFill>
                <a:prstClr val="black"/>
              </a:solidFill>
              <a:latin typeface="微軟正黑體"/>
              <a:cs typeface="Times New Roman" panose="02020603050405020304" pitchFamily="18" charset="0"/>
            </a:endParaRPr>
          </a:p>
          <a:p>
            <a:pPr marL="819150" lvl="1" indent="-361950" defTabSz="685800">
              <a:lnSpc>
                <a:spcPct val="120000"/>
              </a:lnSpc>
              <a:spcBef>
                <a:spcPts val="1200"/>
              </a:spcBef>
              <a:buClr>
                <a:srgbClr val="9966FF"/>
              </a:buClr>
              <a:buSzPct val="100000"/>
            </a:pPr>
            <a:r>
              <a:rPr lang="en-US" altLang="zh-TW" sz="2400" b="1" dirty="0">
                <a:solidFill>
                  <a:prstClr val="black"/>
                </a:solidFill>
                <a:latin typeface="微軟正黑體"/>
                <a:cs typeface="Times New Roman" panose="02020603050405020304" pitchFamily="18" charset="0"/>
              </a:rPr>
              <a:t>2. </a:t>
            </a:r>
            <a:r>
              <a:rPr lang="zh-TW" altLang="en-US" sz="2400" b="1" dirty="0">
                <a:solidFill>
                  <a:prstClr val="black"/>
                </a:solidFill>
                <a:latin typeface="微軟正黑體"/>
                <a:cs typeface="Times New Roman" panose="02020603050405020304" pitchFamily="18" charset="0"/>
              </a:rPr>
              <a:t>實驗可用</a:t>
            </a:r>
            <a:endParaRPr lang="en-US" altLang="zh-TW" sz="2400" b="1" dirty="0">
              <a:solidFill>
                <a:prstClr val="black"/>
              </a:solidFill>
              <a:latin typeface="微軟正黑體"/>
              <a:cs typeface="Times New Roman" panose="02020603050405020304" pitchFamily="18" charset="0"/>
            </a:endParaRPr>
          </a:p>
          <a:p>
            <a:pPr marL="819150" lvl="1" indent="-361950" defTabSz="685800">
              <a:lnSpc>
                <a:spcPct val="120000"/>
              </a:lnSpc>
              <a:spcBef>
                <a:spcPts val="1200"/>
              </a:spcBef>
              <a:buClr>
                <a:srgbClr val="9966FF"/>
              </a:buClr>
              <a:buSzPct val="100000"/>
            </a:pPr>
            <a:r>
              <a:rPr lang="en-US" altLang="zh-TW" sz="2400" b="1" dirty="0">
                <a:solidFill>
                  <a:prstClr val="black"/>
                </a:solidFill>
                <a:latin typeface="微軟正黑體"/>
                <a:cs typeface="Times New Roman" panose="02020603050405020304" pitchFamily="18" charset="0"/>
              </a:rPr>
              <a:t>	(1)</a:t>
            </a:r>
            <a:r>
              <a:rPr lang="zh-TW" altLang="en-US" sz="2400" b="1" dirty="0">
                <a:solidFill>
                  <a:prstClr val="black"/>
                </a:solidFill>
                <a:latin typeface="微軟正黑體"/>
                <a:cs typeface="Times New Roman" panose="02020603050405020304" pitchFamily="18" charset="0"/>
              </a:rPr>
              <a:t>透明管</a:t>
            </a:r>
            <a:r>
              <a:rPr lang="en-US" altLang="zh-TW" sz="2400" b="1" dirty="0">
                <a:solidFill>
                  <a:prstClr val="black"/>
                </a:solidFill>
                <a:latin typeface="微軟正黑體"/>
                <a:cs typeface="Times New Roman" panose="02020603050405020304" pitchFamily="18" charset="0"/>
              </a:rPr>
              <a:t>---</a:t>
            </a:r>
            <a:r>
              <a:rPr lang="zh-TW" altLang="en-US" sz="2400" b="1" dirty="0">
                <a:solidFill>
                  <a:prstClr val="black"/>
                </a:solidFill>
                <a:latin typeface="微軟正黑體"/>
                <a:cs typeface="Times New Roman" panose="02020603050405020304" pitchFamily="18" charset="0"/>
              </a:rPr>
              <a:t>直接以示波器讀取</a:t>
            </a:r>
            <a:r>
              <a:rPr lang="zh-TW" altLang="en-US" sz="2400" b="1" dirty="0">
                <a:solidFill>
                  <a:prstClr val="black"/>
                </a:solidFill>
                <a:latin typeface="微軟正黑體"/>
                <a:ea typeface="微軟正黑體" panose="020B0604030504040204" pitchFamily="34" charset="-120"/>
                <a:cs typeface="Times New Roman" panose="02020603050405020304" pitchFamily="18" charset="0"/>
              </a:rPr>
              <a:t>霍爾感測器</a:t>
            </a:r>
            <a:r>
              <a:rPr lang="zh-TW" altLang="en-US" sz="2400" b="1" dirty="0">
                <a:solidFill>
                  <a:prstClr val="black"/>
                </a:solidFill>
                <a:latin typeface="微軟正黑體"/>
                <a:cs typeface="Times New Roman" panose="02020603050405020304" pitchFamily="18" charset="0"/>
              </a:rPr>
              <a:t>數據</a:t>
            </a:r>
            <a:endParaRPr lang="en-US" altLang="zh-TW" sz="2400" b="1" dirty="0">
              <a:solidFill>
                <a:prstClr val="black"/>
              </a:solidFill>
              <a:latin typeface="微軟正黑體"/>
              <a:cs typeface="Times New Roman" panose="02020603050405020304" pitchFamily="18" charset="0"/>
            </a:endParaRPr>
          </a:p>
          <a:p>
            <a:pPr marL="819150" lvl="1" indent="-361950" defTabSz="685800">
              <a:lnSpc>
                <a:spcPct val="120000"/>
              </a:lnSpc>
              <a:spcBef>
                <a:spcPts val="1200"/>
              </a:spcBef>
              <a:buClr>
                <a:srgbClr val="9966FF"/>
              </a:buClr>
              <a:buSzPct val="100000"/>
            </a:pPr>
            <a:r>
              <a:rPr lang="en-US" altLang="zh-TW" sz="2400" b="1" dirty="0">
                <a:solidFill>
                  <a:prstClr val="black"/>
                </a:solidFill>
                <a:latin typeface="微軟正黑體"/>
                <a:cs typeface="Times New Roman" panose="02020603050405020304" pitchFamily="18" charset="0"/>
              </a:rPr>
              <a:t>	</a:t>
            </a:r>
            <a:r>
              <a:rPr lang="en-US" altLang="zh-TW" sz="2400" b="1" dirty="0">
                <a:solidFill>
                  <a:schemeClr val="bg1">
                    <a:lumMod val="75000"/>
                  </a:schemeClr>
                </a:solidFill>
                <a:latin typeface="微軟正黑體"/>
                <a:cs typeface="Times New Roman" panose="02020603050405020304" pitchFamily="18" charset="0"/>
              </a:rPr>
              <a:t>(2)</a:t>
            </a:r>
            <a:r>
              <a:rPr lang="zh-TW" altLang="en-US" sz="2400" b="1" dirty="0">
                <a:solidFill>
                  <a:schemeClr val="bg1">
                    <a:lumMod val="75000"/>
                  </a:schemeClr>
                </a:solidFill>
                <a:latin typeface="微軟正黑體"/>
                <a:cs typeface="Times New Roman" panose="02020603050405020304" pitchFamily="18" charset="0"/>
              </a:rPr>
              <a:t>鋁管</a:t>
            </a:r>
            <a:r>
              <a:rPr lang="en-US" altLang="zh-TW" sz="2400" b="1" dirty="0">
                <a:solidFill>
                  <a:schemeClr val="bg1">
                    <a:lumMod val="75000"/>
                  </a:schemeClr>
                </a:solidFill>
                <a:latin typeface="微軟正黑體"/>
                <a:cs typeface="Times New Roman" panose="02020603050405020304" pitchFamily="18" charset="0"/>
              </a:rPr>
              <a:t>---Arduino</a:t>
            </a:r>
            <a:r>
              <a:rPr lang="zh-TW" altLang="en-US" sz="2400" b="1" dirty="0">
                <a:solidFill>
                  <a:schemeClr val="bg1">
                    <a:lumMod val="75000"/>
                  </a:schemeClr>
                </a:solidFill>
                <a:latin typeface="微軟正黑體"/>
                <a:cs typeface="Times New Roman" panose="02020603050405020304" pitchFamily="18" charset="0"/>
              </a:rPr>
              <a:t>連接霍爾感測器及測距儀做實驗，記得下載相關程式</a:t>
            </a:r>
            <a:r>
              <a:rPr lang="en-US" altLang="zh-TW" sz="2400" b="1" dirty="0">
                <a:solidFill>
                  <a:schemeClr val="bg1">
                    <a:lumMod val="75000"/>
                  </a:schemeClr>
                </a:solidFill>
                <a:latin typeface="微軟正黑體"/>
                <a:cs typeface="Times New Roman" panose="02020603050405020304" pitchFamily="18" charset="0"/>
              </a:rPr>
              <a:t>(</a:t>
            </a:r>
            <a:r>
              <a:rPr lang="en-US" altLang="zh-TW" sz="2400" b="1" dirty="0" err="1">
                <a:solidFill>
                  <a:schemeClr val="bg1">
                    <a:lumMod val="75000"/>
                  </a:schemeClr>
                </a:solidFill>
                <a:latin typeface="微軟正黑體"/>
                <a:cs typeface="Times New Roman" panose="02020603050405020304" pitchFamily="18" charset="0"/>
              </a:rPr>
              <a:t>coolterm</a:t>
            </a:r>
            <a:r>
              <a:rPr lang="zh-TW" altLang="en-US" sz="2400" b="1" dirty="0">
                <a:solidFill>
                  <a:schemeClr val="bg1">
                    <a:lumMod val="75000"/>
                  </a:schemeClr>
                </a:solidFill>
                <a:latin typeface="微軟正黑體"/>
                <a:cs typeface="Times New Roman" panose="02020603050405020304" pitchFamily="18" charset="0"/>
              </a:rPr>
              <a:t>等</a:t>
            </a:r>
            <a:r>
              <a:rPr lang="en-US" altLang="zh-TW" sz="2400" b="1" dirty="0">
                <a:solidFill>
                  <a:schemeClr val="bg1">
                    <a:lumMod val="75000"/>
                  </a:schemeClr>
                </a:solidFill>
                <a:latin typeface="微軟正黑體"/>
                <a:cs typeface="Times New Roman" panose="02020603050405020304" pitchFamily="18" charset="0"/>
              </a:rPr>
              <a:t>)</a:t>
            </a:r>
          </a:p>
        </p:txBody>
      </p:sp>
      <p:sp>
        <p:nvSpPr>
          <p:cNvPr id="7" name="矩形 6">
            <a:extLst>
              <a:ext uri="{FF2B5EF4-FFF2-40B4-BE49-F238E27FC236}">
                <a16:creationId xmlns:a16="http://schemas.microsoft.com/office/drawing/2014/main" id="{1C994B99-7578-4815-9414-D1663C3200D0}"/>
              </a:ext>
            </a:extLst>
          </p:cNvPr>
          <p:cNvSpPr/>
          <p:nvPr/>
        </p:nvSpPr>
        <p:spPr>
          <a:xfrm>
            <a:off x="562203" y="4797152"/>
            <a:ext cx="8517740" cy="1391791"/>
          </a:xfrm>
          <a:prstGeom prst="rect">
            <a:avLst/>
          </a:prstGeom>
        </p:spPr>
        <p:txBody>
          <a:bodyPr wrap="square">
            <a:spAutoFit/>
          </a:bodyPr>
          <a:lstStyle/>
          <a:p>
            <a:pPr marL="712788" lvl="0" indent="-712788" defTabSz="685800">
              <a:lnSpc>
                <a:spcPct val="120000"/>
              </a:lnSpc>
              <a:spcBef>
                <a:spcPts val="1200"/>
              </a:spcBef>
              <a:buClr>
                <a:srgbClr val="9966FF"/>
              </a:buClr>
              <a:buSzPct val="100000"/>
            </a:pPr>
            <a:r>
              <a:rPr lang="en-US" altLang="zh-TW" b="1" dirty="0">
                <a:solidFill>
                  <a:schemeClr val="bg1">
                    <a:lumMod val="65000"/>
                  </a:schemeClr>
                </a:solidFill>
                <a:latin typeface="微軟正黑體"/>
                <a:cs typeface="Times New Roman" panose="02020603050405020304" pitchFamily="18" charset="0"/>
              </a:rPr>
              <a:t>Note: </a:t>
            </a:r>
            <a:r>
              <a:rPr lang="zh-TW" altLang="en-US" b="1" dirty="0">
                <a:solidFill>
                  <a:schemeClr val="bg1">
                    <a:lumMod val="65000"/>
                  </a:schemeClr>
                </a:solidFill>
                <a:latin typeface="微軟正黑體"/>
                <a:cs typeface="Times New Roman" panose="02020603050405020304" pitchFamily="18" charset="0"/>
              </a:rPr>
              <a:t>實驗用的</a:t>
            </a:r>
            <a:r>
              <a:rPr lang="en-US" altLang="zh-TW" b="1" dirty="0">
                <a:solidFill>
                  <a:schemeClr val="bg1">
                    <a:lumMod val="65000"/>
                  </a:schemeClr>
                </a:solidFill>
                <a:latin typeface="微軟正黑體"/>
                <a:cs typeface="Times New Roman" panose="02020603050405020304" pitchFamily="18" charset="0"/>
              </a:rPr>
              <a:t>Hall effect sensor</a:t>
            </a:r>
            <a:r>
              <a:rPr lang="zh-TW" altLang="en-US" b="1" dirty="0">
                <a:solidFill>
                  <a:schemeClr val="bg1">
                    <a:lumMod val="65000"/>
                  </a:schemeClr>
                </a:solidFill>
                <a:latin typeface="微軟正黑體"/>
                <a:cs typeface="Times New Roman" panose="02020603050405020304" pitchFamily="18" charset="0"/>
              </a:rPr>
              <a:t>靈敏度為</a:t>
            </a:r>
            <a:r>
              <a:rPr lang="en-US" altLang="zh-TW" b="1" dirty="0">
                <a:solidFill>
                  <a:schemeClr val="bg1">
                    <a:lumMod val="65000"/>
                  </a:schemeClr>
                </a:solidFill>
                <a:latin typeface="微軟正黑體"/>
                <a:cs typeface="Times New Roman" panose="02020603050405020304" pitchFamily="18" charset="0"/>
              </a:rPr>
              <a:t>8.3 mV/Gauss</a:t>
            </a:r>
            <a:r>
              <a:rPr lang="zh-TW" altLang="en-US" b="1" dirty="0">
                <a:solidFill>
                  <a:schemeClr val="bg1">
                    <a:lumMod val="65000"/>
                  </a:schemeClr>
                </a:solidFill>
                <a:latin typeface="微軟正黑體"/>
                <a:cs typeface="Times New Roman" panose="02020603050405020304" pitchFamily="18" charset="0"/>
              </a:rPr>
              <a:t>，而</a:t>
            </a:r>
            <a:r>
              <a:rPr lang="en-US" altLang="zh-TW" b="1" dirty="0">
                <a:solidFill>
                  <a:schemeClr val="bg1">
                    <a:lumMod val="65000"/>
                  </a:schemeClr>
                </a:solidFill>
                <a:latin typeface="微軟正黑體"/>
                <a:cs typeface="Times New Roman" panose="02020603050405020304" pitchFamily="18" charset="0"/>
              </a:rPr>
              <a:t>Arduino ADC (analog to digital convertor)</a:t>
            </a:r>
            <a:r>
              <a:rPr lang="zh-TW" altLang="en-US" b="1" dirty="0">
                <a:solidFill>
                  <a:schemeClr val="bg1">
                    <a:lumMod val="65000"/>
                  </a:schemeClr>
                </a:solidFill>
                <a:latin typeface="微軟正黑體"/>
                <a:cs typeface="Times New Roman" panose="02020603050405020304" pitchFamily="18" charset="0"/>
              </a:rPr>
              <a:t>的解析為</a:t>
            </a:r>
            <a:r>
              <a:rPr lang="en-US" altLang="zh-TW" b="1" dirty="0">
                <a:solidFill>
                  <a:schemeClr val="bg1">
                    <a:lumMod val="65000"/>
                  </a:schemeClr>
                </a:solidFill>
                <a:latin typeface="微軟正黑體"/>
                <a:cs typeface="Times New Roman" panose="02020603050405020304" pitchFamily="18" charset="0"/>
              </a:rPr>
              <a:t>5 V/1024=4.883 mV</a:t>
            </a:r>
            <a:r>
              <a:rPr lang="zh-TW" altLang="en-US" b="1" dirty="0">
                <a:solidFill>
                  <a:schemeClr val="bg1">
                    <a:lumMod val="65000"/>
                  </a:schemeClr>
                </a:solidFill>
                <a:latin typeface="微軟正黑體"/>
                <a:cs typeface="Times New Roman" panose="02020603050405020304" pitchFamily="18" charset="0"/>
              </a:rPr>
              <a:t>，也就是說磁場的解析為</a:t>
            </a:r>
            <a:r>
              <a:rPr lang="en-US" altLang="zh-TW" b="1" dirty="0">
                <a:solidFill>
                  <a:schemeClr val="bg1">
                    <a:lumMod val="65000"/>
                  </a:schemeClr>
                </a:solidFill>
                <a:latin typeface="微軟正黑體"/>
                <a:cs typeface="Times New Roman" panose="02020603050405020304" pitchFamily="18" charset="0"/>
              </a:rPr>
              <a:t>0.5883 Gauss</a:t>
            </a:r>
            <a:r>
              <a:rPr lang="zh-TW" altLang="en-US" b="1" dirty="0">
                <a:solidFill>
                  <a:schemeClr val="bg1">
                    <a:lumMod val="65000"/>
                  </a:schemeClr>
                </a:solidFill>
                <a:latin typeface="微軟正黑體"/>
                <a:cs typeface="Times New Roman" panose="02020603050405020304" pitchFamily="18" charset="0"/>
              </a:rPr>
              <a:t>。例如：</a:t>
            </a:r>
            <a:r>
              <a:rPr lang="en-US" altLang="zh-TW" b="1" dirty="0">
                <a:solidFill>
                  <a:schemeClr val="bg1">
                    <a:lumMod val="65000"/>
                  </a:schemeClr>
                </a:solidFill>
                <a:latin typeface="微軟正黑體"/>
                <a:cs typeface="Times New Roman" panose="02020603050405020304" pitchFamily="18" charset="0"/>
              </a:rPr>
              <a:t>Arduino</a:t>
            </a:r>
            <a:r>
              <a:rPr lang="zh-TW" altLang="en-US" b="1" dirty="0">
                <a:solidFill>
                  <a:schemeClr val="bg1">
                    <a:lumMod val="65000"/>
                  </a:schemeClr>
                </a:solidFill>
                <a:latin typeface="微軟正黑體"/>
                <a:cs typeface="Times New Roman" panose="02020603050405020304" pitchFamily="18" charset="0"/>
              </a:rPr>
              <a:t>讀值輸出為</a:t>
            </a:r>
            <a:r>
              <a:rPr lang="en-US" altLang="zh-TW" b="1" dirty="0">
                <a:solidFill>
                  <a:schemeClr val="bg1">
                    <a:lumMod val="65000"/>
                  </a:schemeClr>
                </a:solidFill>
                <a:latin typeface="微軟正黑體"/>
                <a:cs typeface="Times New Roman" panose="02020603050405020304" pitchFamily="18" charset="0"/>
              </a:rPr>
              <a:t>40</a:t>
            </a:r>
            <a:r>
              <a:rPr lang="zh-TW" altLang="en-US" b="1" dirty="0">
                <a:solidFill>
                  <a:schemeClr val="bg1">
                    <a:lumMod val="65000"/>
                  </a:schemeClr>
                </a:solidFill>
                <a:latin typeface="微軟正黑體"/>
                <a:cs typeface="Times New Roman" panose="02020603050405020304" pitchFamily="18" charset="0"/>
              </a:rPr>
              <a:t>，對應的磁場為</a:t>
            </a:r>
            <a:r>
              <a:rPr lang="en-US" altLang="zh-TW" b="1" dirty="0">
                <a:solidFill>
                  <a:schemeClr val="bg1">
                    <a:lumMod val="65000"/>
                  </a:schemeClr>
                </a:solidFill>
                <a:latin typeface="微軟正黑體"/>
                <a:cs typeface="Times New Roman" panose="02020603050405020304" pitchFamily="18" charset="0"/>
              </a:rPr>
              <a:t>23.53 Gauss</a:t>
            </a:r>
            <a:r>
              <a:rPr lang="zh-TW" altLang="en-US" b="1" dirty="0">
                <a:solidFill>
                  <a:schemeClr val="bg1">
                    <a:lumMod val="65000"/>
                  </a:schemeClr>
                </a:solidFill>
                <a:latin typeface="微軟正黑體"/>
                <a:cs typeface="Times New Roman" panose="02020603050405020304" pitchFamily="18" charset="0"/>
              </a:rPr>
              <a:t>。</a:t>
            </a:r>
          </a:p>
        </p:txBody>
      </p:sp>
    </p:spTree>
    <p:extLst>
      <p:ext uri="{BB962C8B-B14F-4D97-AF65-F5344CB8AC3E}">
        <p14:creationId xmlns:p14="http://schemas.microsoft.com/office/powerpoint/2010/main" val="137934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矩形: 圓角 5127">
            <a:extLst>
              <a:ext uri="{FF2B5EF4-FFF2-40B4-BE49-F238E27FC236}">
                <a16:creationId xmlns:a16="http://schemas.microsoft.com/office/drawing/2014/main" id="{FA3484FF-F89B-4EF5-8413-F22C0FF6944F}"/>
              </a:ext>
            </a:extLst>
          </p:cNvPr>
          <p:cNvSpPr/>
          <p:nvPr/>
        </p:nvSpPr>
        <p:spPr>
          <a:xfrm>
            <a:off x="395536" y="3284984"/>
            <a:ext cx="8352928" cy="3527288"/>
          </a:xfrm>
          <a:prstGeom prst="roundRect">
            <a:avLst>
              <a:gd name="adj" fmla="val 12915"/>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a:xfrm>
            <a:off x="3056561" y="45728"/>
            <a:ext cx="3384376" cy="733106"/>
          </a:xfrm>
          <a:solidFill>
            <a:schemeClr val="bg1"/>
          </a:solidFill>
        </p:spPr>
        <p:txBody>
          <a:bodyPr/>
          <a:lstStyle/>
          <a:p>
            <a:pPr>
              <a:lnSpc>
                <a:spcPct val="100000"/>
              </a:lnSpc>
            </a:pPr>
            <a:r>
              <a:rPr lang="zh-TW" altLang="en-US" sz="4000" dirty="0"/>
              <a:t>直流測量</a:t>
            </a:r>
            <a:endParaRPr lang="en-US" sz="4000" dirty="0"/>
          </a:p>
        </p:txBody>
      </p:sp>
      <p:pic>
        <p:nvPicPr>
          <p:cNvPr id="6" name="圖片 5"/>
          <p:cNvPicPr>
            <a:picLocks noChangeAspect="1"/>
          </p:cNvPicPr>
          <p:nvPr/>
        </p:nvPicPr>
        <p:blipFill rotWithShape="1">
          <a:blip r:embed="rId2"/>
          <a:srcRect t="25808" b="25808"/>
          <a:stretch/>
        </p:blipFill>
        <p:spPr>
          <a:xfrm>
            <a:off x="827584" y="1848680"/>
            <a:ext cx="2517493" cy="1218046"/>
          </a:xfrm>
          <a:prstGeom prst="rect">
            <a:avLst/>
          </a:prstGeom>
        </p:spPr>
      </p:pic>
      <p:sp>
        <p:nvSpPr>
          <p:cNvPr id="3" name="矩形 2">
            <a:extLst>
              <a:ext uri="{FF2B5EF4-FFF2-40B4-BE49-F238E27FC236}">
                <a16:creationId xmlns:a16="http://schemas.microsoft.com/office/drawing/2014/main" id="{CA288FBE-14A3-4186-BE16-0540D3EAF83C}"/>
              </a:ext>
            </a:extLst>
          </p:cNvPr>
          <p:cNvSpPr/>
          <p:nvPr/>
        </p:nvSpPr>
        <p:spPr>
          <a:xfrm>
            <a:off x="728447" y="1497462"/>
            <a:ext cx="3843553" cy="369332"/>
          </a:xfrm>
          <a:prstGeom prst="rect">
            <a:avLst/>
          </a:prstGeom>
          <a:solidFill>
            <a:schemeClr val="bg1"/>
          </a:solidFill>
        </p:spPr>
        <p:txBody>
          <a:bodyPr wrap="none">
            <a:spAutoFit/>
          </a:bodyPr>
          <a:lstStyle/>
          <a:p>
            <a:r>
              <a:rPr lang="en-US" altLang="zh-TW" dirty="0"/>
              <a:t>Hall Magnetic Standard Linear Module </a:t>
            </a:r>
            <a:endParaRPr lang="zh-TW" altLang="en-US" dirty="0"/>
          </a:p>
        </p:txBody>
      </p:sp>
      <p:sp>
        <p:nvSpPr>
          <p:cNvPr id="14" name="矩形 13">
            <a:extLst>
              <a:ext uri="{FF2B5EF4-FFF2-40B4-BE49-F238E27FC236}">
                <a16:creationId xmlns:a16="http://schemas.microsoft.com/office/drawing/2014/main" id="{A8DDCDD2-42F1-46DE-97B1-3CF8D93B6FA1}"/>
              </a:ext>
            </a:extLst>
          </p:cNvPr>
          <p:cNvSpPr/>
          <p:nvPr/>
        </p:nvSpPr>
        <p:spPr>
          <a:xfrm>
            <a:off x="717885" y="901447"/>
            <a:ext cx="7502639" cy="562590"/>
          </a:xfrm>
          <a:prstGeom prst="rect">
            <a:avLst/>
          </a:prstGeom>
          <a:solidFill>
            <a:schemeClr val="bg1"/>
          </a:solidFill>
        </p:spPr>
        <p:txBody>
          <a:bodyPr wrap="square">
            <a:spAutoFit/>
          </a:bodyPr>
          <a:lstStyle/>
          <a:p>
            <a:pPr lvl="0" defTabSz="685800">
              <a:lnSpc>
                <a:spcPct val="120000"/>
              </a:lnSpc>
              <a:spcBef>
                <a:spcPts val="600"/>
              </a:spcBef>
              <a:buSzPct val="100000"/>
            </a:pPr>
            <a:r>
              <a:rPr lang="zh-TW" altLang="en-US" sz="2800" b="1" dirty="0">
                <a:solidFill>
                  <a:prstClr val="black"/>
                </a:solidFill>
                <a:latin typeface="微軟正黑體"/>
                <a:cs typeface="Times New Roman" pitchFamily="18" charset="0"/>
              </a:rPr>
              <a:t>利用霍爾感測器模組測得電壓，換算磁場大小</a:t>
            </a:r>
            <a:endParaRPr lang="zh-TW" altLang="zh-TW" sz="2800" b="1" dirty="0">
              <a:solidFill>
                <a:prstClr val="black"/>
              </a:solidFill>
              <a:latin typeface="微軟正黑體"/>
              <a:cs typeface="Times New Roman" pitchFamily="18" charset="0"/>
            </a:endParaRPr>
          </a:p>
        </p:txBody>
      </p:sp>
      <p:sp>
        <p:nvSpPr>
          <p:cNvPr id="26" name="矩形 25">
            <a:extLst>
              <a:ext uri="{FF2B5EF4-FFF2-40B4-BE49-F238E27FC236}">
                <a16:creationId xmlns:a16="http://schemas.microsoft.com/office/drawing/2014/main" id="{4D0416C8-BDC3-4FD6-9519-A1744539D070}"/>
              </a:ext>
            </a:extLst>
          </p:cNvPr>
          <p:cNvSpPr/>
          <p:nvPr/>
        </p:nvSpPr>
        <p:spPr>
          <a:xfrm>
            <a:off x="531046" y="3432121"/>
            <a:ext cx="7614592" cy="1536190"/>
          </a:xfrm>
          <a:prstGeom prst="rect">
            <a:avLst/>
          </a:prstGeom>
        </p:spPr>
        <p:txBody>
          <a:bodyPr wrap="square">
            <a:spAutoFit/>
          </a:bodyPr>
          <a:lstStyle/>
          <a:p>
            <a:pPr>
              <a:lnSpc>
                <a:spcPct val="120000"/>
              </a:lnSpc>
            </a:pPr>
            <a:r>
              <a:rPr lang="zh-TW" altLang="en-US" sz="2000" b="1" dirty="0"/>
              <a:t>霍爾效應 </a:t>
            </a:r>
            <a:r>
              <a:rPr lang="en-US" altLang="zh-TW" sz="2000" b="1" dirty="0"/>
              <a:t>(Hall effect</a:t>
            </a:r>
            <a:r>
              <a:rPr lang="en-US" altLang="zh-TW" sz="2000" dirty="0"/>
              <a:t>)</a:t>
            </a:r>
            <a:r>
              <a:rPr lang="zh-TW" altLang="en-US" sz="2000" dirty="0"/>
              <a:t> </a:t>
            </a:r>
            <a:r>
              <a:rPr lang="en-US" altLang="zh-TW" sz="2000" dirty="0"/>
              <a:t>:</a:t>
            </a:r>
            <a:r>
              <a:rPr lang="zh-TW" altLang="en-US" sz="2000" dirty="0"/>
              <a:t> </a:t>
            </a:r>
            <a:r>
              <a:rPr lang="zh-TW" altLang="en-US" sz="2000" dirty="0">
                <a:latin typeface="微軟正黑體" panose="020B0604030504040204" pitchFamily="34" charset="-120"/>
                <a:ea typeface="微軟正黑體" panose="020B0604030504040204" pitchFamily="34" charset="-120"/>
              </a:rPr>
              <a:t>當固體導體在一個磁場內，通過電流時，導體內的電荷載子受到勞侖茲力而偏向一邊，繼而產生電壓（霍爾電壓）的現象。電壓所引起的電場力會平衡勞侖茲力。</a:t>
            </a:r>
            <a:r>
              <a:rPr lang="zh-TW" altLang="en-US" sz="2000" dirty="0">
                <a:solidFill>
                  <a:srgbClr val="000000"/>
                </a:solidFill>
                <a:latin typeface="Arial" panose="020B0604020202020204" pitchFamily="34" charset="0"/>
              </a:rPr>
              <a:t>使得接下來通過的載子能夠順利通過而不會偏轉</a:t>
            </a:r>
            <a:r>
              <a:rPr lang="zh-TW" altLang="en-US" sz="2000" dirty="0">
                <a:latin typeface="微軟正黑體" panose="020B0604030504040204" pitchFamily="34" charset="-120"/>
                <a:ea typeface="微軟正黑體" panose="020B0604030504040204" pitchFamily="34" charset="-120"/>
              </a:rPr>
              <a:t>。詳見普物課本。</a:t>
            </a:r>
            <a:endParaRPr lang="en-US" altLang="zh-TW" sz="2000" dirty="0">
              <a:latin typeface="微軟正黑體" panose="020B0604030504040204" pitchFamily="34" charset="-120"/>
              <a:ea typeface="微軟正黑體" panose="020B0604030504040204" pitchFamily="34" charset="-120"/>
            </a:endParaRPr>
          </a:p>
        </p:txBody>
      </p:sp>
      <p:sp>
        <p:nvSpPr>
          <p:cNvPr id="28" name="立方體 27">
            <a:extLst>
              <a:ext uri="{FF2B5EF4-FFF2-40B4-BE49-F238E27FC236}">
                <a16:creationId xmlns:a16="http://schemas.microsoft.com/office/drawing/2014/main" id="{967C6E4D-0396-4E73-A714-3173A01CC861}"/>
              </a:ext>
            </a:extLst>
          </p:cNvPr>
          <p:cNvSpPr/>
          <p:nvPr/>
        </p:nvSpPr>
        <p:spPr>
          <a:xfrm>
            <a:off x="6928716" y="4725144"/>
            <a:ext cx="1152128" cy="1695689"/>
          </a:xfrm>
          <a:prstGeom prst="cube">
            <a:avLst>
              <a:gd name="adj" fmla="val 7489"/>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3" name="群組 32">
            <a:extLst>
              <a:ext uri="{FF2B5EF4-FFF2-40B4-BE49-F238E27FC236}">
                <a16:creationId xmlns:a16="http://schemas.microsoft.com/office/drawing/2014/main" id="{2A367692-30CB-49C4-897F-67FE50CC0D4A}"/>
              </a:ext>
            </a:extLst>
          </p:cNvPr>
          <p:cNvGrpSpPr/>
          <p:nvPr/>
        </p:nvGrpSpPr>
        <p:grpSpPr>
          <a:xfrm>
            <a:off x="9343261" y="4996327"/>
            <a:ext cx="159516" cy="1630037"/>
            <a:chOff x="6444208" y="3455889"/>
            <a:chExt cx="159516" cy="1630037"/>
          </a:xfrm>
        </p:grpSpPr>
        <p:grpSp>
          <p:nvGrpSpPr>
            <p:cNvPr id="31" name="群組 30">
              <a:extLst>
                <a:ext uri="{FF2B5EF4-FFF2-40B4-BE49-F238E27FC236}">
                  <a16:creationId xmlns:a16="http://schemas.microsoft.com/office/drawing/2014/main" id="{19C006BB-4CA2-49F8-B44C-6322941546E7}"/>
                </a:ext>
              </a:extLst>
            </p:cNvPr>
            <p:cNvGrpSpPr>
              <a:grpSpLocks noChangeAspect="1"/>
            </p:cNvGrpSpPr>
            <p:nvPr/>
          </p:nvGrpSpPr>
          <p:grpSpPr>
            <a:xfrm>
              <a:off x="6444208" y="3455889"/>
              <a:ext cx="144000" cy="144000"/>
              <a:chOff x="5804536" y="3376618"/>
              <a:chExt cx="288032" cy="288032"/>
            </a:xfrm>
          </p:grpSpPr>
          <p:cxnSp>
            <p:nvCxnSpPr>
              <p:cNvPr id="30" name="直線接點 29">
                <a:extLst>
                  <a:ext uri="{FF2B5EF4-FFF2-40B4-BE49-F238E27FC236}">
                    <a16:creationId xmlns:a16="http://schemas.microsoft.com/office/drawing/2014/main" id="{658DF646-DE7C-4764-AE40-F4A5CBDC3CD6}"/>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4554AD63-6F91-4281-98B9-30926AF366E7}"/>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34" name="群組 33">
              <a:extLst>
                <a:ext uri="{FF2B5EF4-FFF2-40B4-BE49-F238E27FC236}">
                  <a16:creationId xmlns:a16="http://schemas.microsoft.com/office/drawing/2014/main" id="{16E792DE-9896-40A6-A478-536394F08769}"/>
                </a:ext>
              </a:extLst>
            </p:cNvPr>
            <p:cNvGrpSpPr>
              <a:grpSpLocks noChangeAspect="1"/>
            </p:cNvGrpSpPr>
            <p:nvPr/>
          </p:nvGrpSpPr>
          <p:grpSpPr>
            <a:xfrm>
              <a:off x="6444208" y="3819978"/>
              <a:ext cx="144000" cy="144000"/>
              <a:chOff x="5804536" y="3376618"/>
              <a:chExt cx="288032" cy="288032"/>
            </a:xfrm>
          </p:grpSpPr>
          <p:cxnSp>
            <p:nvCxnSpPr>
              <p:cNvPr id="35" name="直線接點 34">
                <a:extLst>
                  <a:ext uri="{FF2B5EF4-FFF2-40B4-BE49-F238E27FC236}">
                    <a16:creationId xmlns:a16="http://schemas.microsoft.com/office/drawing/2014/main" id="{5D137D2D-AA65-4FD1-B865-A8D7B75E8FC7}"/>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B40FA9DB-34D2-4ADA-86A2-F1D9137C7199}"/>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37" name="群組 36">
              <a:extLst>
                <a:ext uri="{FF2B5EF4-FFF2-40B4-BE49-F238E27FC236}">
                  <a16:creationId xmlns:a16="http://schemas.microsoft.com/office/drawing/2014/main" id="{96973EA5-67DC-405A-8ABE-6A950E42C911}"/>
                </a:ext>
              </a:extLst>
            </p:cNvPr>
            <p:cNvGrpSpPr>
              <a:grpSpLocks noChangeAspect="1"/>
            </p:cNvGrpSpPr>
            <p:nvPr/>
          </p:nvGrpSpPr>
          <p:grpSpPr>
            <a:xfrm>
              <a:off x="6444208" y="4180760"/>
              <a:ext cx="144000" cy="144000"/>
              <a:chOff x="5804536" y="3376618"/>
              <a:chExt cx="288032" cy="288032"/>
            </a:xfrm>
          </p:grpSpPr>
          <p:cxnSp>
            <p:nvCxnSpPr>
              <p:cNvPr id="38" name="直線接點 37">
                <a:extLst>
                  <a:ext uri="{FF2B5EF4-FFF2-40B4-BE49-F238E27FC236}">
                    <a16:creationId xmlns:a16="http://schemas.microsoft.com/office/drawing/2014/main" id="{78CD8A21-5C51-45D4-B6D7-7DD29A478FDB}"/>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215E4034-CFB0-47CB-BA66-1F85BDF1D54C}"/>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40" name="群組 39">
              <a:extLst>
                <a:ext uri="{FF2B5EF4-FFF2-40B4-BE49-F238E27FC236}">
                  <a16:creationId xmlns:a16="http://schemas.microsoft.com/office/drawing/2014/main" id="{4F910514-693C-4004-910C-4C168BF4B526}"/>
                </a:ext>
              </a:extLst>
            </p:cNvPr>
            <p:cNvGrpSpPr>
              <a:grpSpLocks noChangeAspect="1"/>
            </p:cNvGrpSpPr>
            <p:nvPr/>
          </p:nvGrpSpPr>
          <p:grpSpPr>
            <a:xfrm>
              <a:off x="6444208" y="4541542"/>
              <a:ext cx="144000" cy="144000"/>
              <a:chOff x="5804536" y="3376618"/>
              <a:chExt cx="288032" cy="288032"/>
            </a:xfrm>
          </p:grpSpPr>
          <p:cxnSp>
            <p:nvCxnSpPr>
              <p:cNvPr id="41" name="直線接點 40">
                <a:extLst>
                  <a:ext uri="{FF2B5EF4-FFF2-40B4-BE49-F238E27FC236}">
                    <a16:creationId xmlns:a16="http://schemas.microsoft.com/office/drawing/2014/main" id="{E87D1987-899C-4A4A-8B7C-2B4E92195C3E}"/>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714BB737-7CFB-487A-B7AA-25A102D11D17}"/>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43" name="群組 42">
              <a:extLst>
                <a:ext uri="{FF2B5EF4-FFF2-40B4-BE49-F238E27FC236}">
                  <a16:creationId xmlns:a16="http://schemas.microsoft.com/office/drawing/2014/main" id="{82188846-3709-4405-8F5B-61946E5EB3FA}"/>
                </a:ext>
              </a:extLst>
            </p:cNvPr>
            <p:cNvGrpSpPr>
              <a:grpSpLocks noChangeAspect="1"/>
            </p:cNvGrpSpPr>
            <p:nvPr/>
          </p:nvGrpSpPr>
          <p:grpSpPr>
            <a:xfrm>
              <a:off x="6459724" y="4941926"/>
              <a:ext cx="144000" cy="144000"/>
              <a:chOff x="5804536" y="3376618"/>
              <a:chExt cx="288032" cy="288032"/>
            </a:xfrm>
          </p:grpSpPr>
          <p:cxnSp>
            <p:nvCxnSpPr>
              <p:cNvPr id="44" name="直線接點 43">
                <a:extLst>
                  <a:ext uri="{FF2B5EF4-FFF2-40B4-BE49-F238E27FC236}">
                    <a16:creationId xmlns:a16="http://schemas.microsoft.com/office/drawing/2014/main" id="{DD105895-F336-464C-96B8-6E36BAFE2307}"/>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A8C181A8-5F84-41BC-B785-18E1CF11BDCB}"/>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grpSp>
        <p:nvGrpSpPr>
          <p:cNvPr id="47" name="群組 46">
            <a:extLst>
              <a:ext uri="{FF2B5EF4-FFF2-40B4-BE49-F238E27FC236}">
                <a16:creationId xmlns:a16="http://schemas.microsoft.com/office/drawing/2014/main" id="{CDC231D1-3ABA-4C94-94A1-98D5F2735530}"/>
              </a:ext>
            </a:extLst>
          </p:cNvPr>
          <p:cNvGrpSpPr/>
          <p:nvPr/>
        </p:nvGrpSpPr>
        <p:grpSpPr>
          <a:xfrm>
            <a:off x="9828584" y="3590499"/>
            <a:ext cx="159516" cy="1630037"/>
            <a:chOff x="6444208" y="3455889"/>
            <a:chExt cx="159516" cy="1630037"/>
          </a:xfrm>
        </p:grpSpPr>
        <p:grpSp>
          <p:nvGrpSpPr>
            <p:cNvPr id="48" name="群組 47">
              <a:extLst>
                <a:ext uri="{FF2B5EF4-FFF2-40B4-BE49-F238E27FC236}">
                  <a16:creationId xmlns:a16="http://schemas.microsoft.com/office/drawing/2014/main" id="{A2F598DF-B3E2-4F85-B189-09DEEFF2F86C}"/>
                </a:ext>
              </a:extLst>
            </p:cNvPr>
            <p:cNvGrpSpPr>
              <a:grpSpLocks noChangeAspect="1"/>
            </p:cNvGrpSpPr>
            <p:nvPr/>
          </p:nvGrpSpPr>
          <p:grpSpPr>
            <a:xfrm>
              <a:off x="6444208" y="3455889"/>
              <a:ext cx="144000" cy="144000"/>
              <a:chOff x="5804536" y="3376618"/>
              <a:chExt cx="288032" cy="288032"/>
            </a:xfrm>
          </p:grpSpPr>
          <p:cxnSp>
            <p:nvCxnSpPr>
              <p:cNvPr id="61" name="直線接點 60">
                <a:extLst>
                  <a:ext uri="{FF2B5EF4-FFF2-40B4-BE49-F238E27FC236}">
                    <a16:creationId xmlns:a16="http://schemas.microsoft.com/office/drawing/2014/main" id="{3A4185B1-39B5-4EA7-AD33-4B9B9969F3CE}"/>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35046EF7-6CC1-475A-81EC-192D9109EF39}"/>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49" name="群組 48">
              <a:extLst>
                <a:ext uri="{FF2B5EF4-FFF2-40B4-BE49-F238E27FC236}">
                  <a16:creationId xmlns:a16="http://schemas.microsoft.com/office/drawing/2014/main" id="{CBD7AFA5-0600-4887-B3B3-7A9F6EC21D47}"/>
                </a:ext>
              </a:extLst>
            </p:cNvPr>
            <p:cNvGrpSpPr>
              <a:grpSpLocks noChangeAspect="1"/>
            </p:cNvGrpSpPr>
            <p:nvPr/>
          </p:nvGrpSpPr>
          <p:grpSpPr>
            <a:xfrm>
              <a:off x="6444208" y="3819978"/>
              <a:ext cx="144000" cy="144000"/>
              <a:chOff x="5804536" y="3376618"/>
              <a:chExt cx="288032" cy="288032"/>
            </a:xfrm>
          </p:grpSpPr>
          <p:cxnSp>
            <p:nvCxnSpPr>
              <p:cNvPr id="59" name="直線接點 58">
                <a:extLst>
                  <a:ext uri="{FF2B5EF4-FFF2-40B4-BE49-F238E27FC236}">
                    <a16:creationId xmlns:a16="http://schemas.microsoft.com/office/drawing/2014/main" id="{C9F6D844-F8A5-4264-B6CE-4576C4F914D6}"/>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D5727087-70C7-42EE-B534-A944E642A4F1}"/>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50" name="群組 49">
              <a:extLst>
                <a:ext uri="{FF2B5EF4-FFF2-40B4-BE49-F238E27FC236}">
                  <a16:creationId xmlns:a16="http://schemas.microsoft.com/office/drawing/2014/main" id="{A4E0BC07-A811-48AB-98F8-2C8C9A12FE46}"/>
                </a:ext>
              </a:extLst>
            </p:cNvPr>
            <p:cNvGrpSpPr>
              <a:grpSpLocks noChangeAspect="1"/>
            </p:cNvGrpSpPr>
            <p:nvPr/>
          </p:nvGrpSpPr>
          <p:grpSpPr>
            <a:xfrm>
              <a:off x="6444208" y="4180760"/>
              <a:ext cx="144000" cy="144000"/>
              <a:chOff x="5804536" y="3376618"/>
              <a:chExt cx="288032" cy="288032"/>
            </a:xfrm>
          </p:grpSpPr>
          <p:cxnSp>
            <p:nvCxnSpPr>
              <p:cNvPr id="57" name="直線接點 56">
                <a:extLst>
                  <a:ext uri="{FF2B5EF4-FFF2-40B4-BE49-F238E27FC236}">
                    <a16:creationId xmlns:a16="http://schemas.microsoft.com/office/drawing/2014/main" id="{C04E041A-465E-4D49-9ED5-362FB0ADF024}"/>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4A1AF9B0-287C-4EF9-8CAE-D96B1E12642C}"/>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51" name="群組 50">
              <a:extLst>
                <a:ext uri="{FF2B5EF4-FFF2-40B4-BE49-F238E27FC236}">
                  <a16:creationId xmlns:a16="http://schemas.microsoft.com/office/drawing/2014/main" id="{D1091ECB-B113-4E13-98A9-0378D797A2F6}"/>
                </a:ext>
              </a:extLst>
            </p:cNvPr>
            <p:cNvGrpSpPr>
              <a:grpSpLocks noChangeAspect="1"/>
            </p:cNvGrpSpPr>
            <p:nvPr/>
          </p:nvGrpSpPr>
          <p:grpSpPr>
            <a:xfrm>
              <a:off x="6444208" y="4541542"/>
              <a:ext cx="144000" cy="144000"/>
              <a:chOff x="5804536" y="3376618"/>
              <a:chExt cx="288032" cy="288032"/>
            </a:xfrm>
          </p:grpSpPr>
          <p:cxnSp>
            <p:nvCxnSpPr>
              <p:cNvPr id="55" name="直線接點 54">
                <a:extLst>
                  <a:ext uri="{FF2B5EF4-FFF2-40B4-BE49-F238E27FC236}">
                    <a16:creationId xmlns:a16="http://schemas.microsoft.com/office/drawing/2014/main" id="{C81D7C1B-38F9-49EF-9EF8-5DBBB423AE04}"/>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8CBD1D02-9302-4ECD-910E-E0A1F5222FBF}"/>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52" name="群組 51">
              <a:extLst>
                <a:ext uri="{FF2B5EF4-FFF2-40B4-BE49-F238E27FC236}">
                  <a16:creationId xmlns:a16="http://schemas.microsoft.com/office/drawing/2014/main" id="{67156083-F6DF-4C4A-BC79-9E0CF1977B6C}"/>
                </a:ext>
              </a:extLst>
            </p:cNvPr>
            <p:cNvGrpSpPr>
              <a:grpSpLocks noChangeAspect="1"/>
            </p:cNvGrpSpPr>
            <p:nvPr/>
          </p:nvGrpSpPr>
          <p:grpSpPr>
            <a:xfrm>
              <a:off x="6459724" y="4941926"/>
              <a:ext cx="144000" cy="144000"/>
              <a:chOff x="5804536" y="3376618"/>
              <a:chExt cx="288032" cy="288032"/>
            </a:xfrm>
          </p:grpSpPr>
          <p:cxnSp>
            <p:nvCxnSpPr>
              <p:cNvPr id="53" name="直線接點 52">
                <a:extLst>
                  <a:ext uri="{FF2B5EF4-FFF2-40B4-BE49-F238E27FC236}">
                    <a16:creationId xmlns:a16="http://schemas.microsoft.com/office/drawing/2014/main" id="{610B60C5-AA49-4189-BDA2-06D2030D51CA}"/>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B3C31A1F-AD87-4870-ADA4-77328432C341}"/>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grpSp>
        <p:nvGrpSpPr>
          <p:cNvPr id="63" name="群組 62">
            <a:extLst>
              <a:ext uri="{FF2B5EF4-FFF2-40B4-BE49-F238E27FC236}">
                <a16:creationId xmlns:a16="http://schemas.microsoft.com/office/drawing/2014/main" id="{DCFC0C08-EDF5-486C-B51C-7F5BDA95E06E}"/>
              </a:ext>
            </a:extLst>
          </p:cNvPr>
          <p:cNvGrpSpPr/>
          <p:nvPr/>
        </p:nvGrpSpPr>
        <p:grpSpPr>
          <a:xfrm>
            <a:off x="10245132" y="3590499"/>
            <a:ext cx="159516" cy="1630037"/>
            <a:chOff x="6444208" y="3455889"/>
            <a:chExt cx="159516" cy="1630037"/>
          </a:xfrm>
        </p:grpSpPr>
        <p:grpSp>
          <p:nvGrpSpPr>
            <p:cNvPr id="64" name="群組 63">
              <a:extLst>
                <a:ext uri="{FF2B5EF4-FFF2-40B4-BE49-F238E27FC236}">
                  <a16:creationId xmlns:a16="http://schemas.microsoft.com/office/drawing/2014/main" id="{43C86849-AC76-4AEE-9928-A35AF7B50476}"/>
                </a:ext>
              </a:extLst>
            </p:cNvPr>
            <p:cNvGrpSpPr>
              <a:grpSpLocks noChangeAspect="1"/>
            </p:cNvGrpSpPr>
            <p:nvPr/>
          </p:nvGrpSpPr>
          <p:grpSpPr>
            <a:xfrm>
              <a:off x="6444208" y="3455889"/>
              <a:ext cx="144000" cy="144000"/>
              <a:chOff x="5804536" y="3376618"/>
              <a:chExt cx="288032" cy="288032"/>
            </a:xfrm>
          </p:grpSpPr>
          <p:cxnSp>
            <p:nvCxnSpPr>
              <p:cNvPr id="77" name="直線接點 76">
                <a:extLst>
                  <a:ext uri="{FF2B5EF4-FFF2-40B4-BE49-F238E27FC236}">
                    <a16:creationId xmlns:a16="http://schemas.microsoft.com/office/drawing/2014/main" id="{5D223A1D-E9C1-422E-98D8-C1438CDEE24A}"/>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8F817AE8-04F6-4137-AF47-E9FDE38DE51C}"/>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65" name="群組 64">
              <a:extLst>
                <a:ext uri="{FF2B5EF4-FFF2-40B4-BE49-F238E27FC236}">
                  <a16:creationId xmlns:a16="http://schemas.microsoft.com/office/drawing/2014/main" id="{87EAE1EA-3D71-4183-B48A-97756F870DA0}"/>
                </a:ext>
              </a:extLst>
            </p:cNvPr>
            <p:cNvGrpSpPr>
              <a:grpSpLocks noChangeAspect="1"/>
            </p:cNvGrpSpPr>
            <p:nvPr/>
          </p:nvGrpSpPr>
          <p:grpSpPr>
            <a:xfrm>
              <a:off x="6444208" y="3819978"/>
              <a:ext cx="144000" cy="144000"/>
              <a:chOff x="5804536" y="3376618"/>
              <a:chExt cx="288032" cy="288032"/>
            </a:xfrm>
          </p:grpSpPr>
          <p:cxnSp>
            <p:nvCxnSpPr>
              <p:cNvPr id="75" name="直線接點 74">
                <a:extLst>
                  <a:ext uri="{FF2B5EF4-FFF2-40B4-BE49-F238E27FC236}">
                    <a16:creationId xmlns:a16="http://schemas.microsoft.com/office/drawing/2014/main" id="{A3A44130-FEE4-40E3-AAF2-6CB6A77B1AFE}"/>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8132369B-1FA0-4A7F-B80D-B694D2A23D54}"/>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66" name="群組 65">
              <a:extLst>
                <a:ext uri="{FF2B5EF4-FFF2-40B4-BE49-F238E27FC236}">
                  <a16:creationId xmlns:a16="http://schemas.microsoft.com/office/drawing/2014/main" id="{2989EE30-EC0E-4668-B92B-B422F8818814}"/>
                </a:ext>
              </a:extLst>
            </p:cNvPr>
            <p:cNvGrpSpPr>
              <a:grpSpLocks noChangeAspect="1"/>
            </p:cNvGrpSpPr>
            <p:nvPr/>
          </p:nvGrpSpPr>
          <p:grpSpPr>
            <a:xfrm>
              <a:off x="6444208" y="4180760"/>
              <a:ext cx="144000" cy="144000"/>
              <a:chOff x="5804536" y="3376618"/>
              <a:chExt cx="288032" cy="288032"/>
            </a:xfrm>
          </p:grpSpPr>
          <p:cxnSp>
            <p:nvCxnSpPr>
              <p:cNvPr id="73" name="直線接點 72">
                <a:extLst>
                  <a:ext uri="{FF2B5EF4-FFF2-40B4-BE49-F238E27FC236}">
                    <a16:creationId xmlns:a16="http://schemas.microsoft.com/office/drawing/2014/main" id="{B86F712D-EFC4-40FE-AB3B-971428D0BB49}"/>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79BBB52D-C101-413E-822B-9036B89B789A}"/>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67" name="群組 66">
              <a:extLst>
                <a:ext uri="{FF2B5EF4-FFF2-40B4-BE49-F238E27FC236}">
                  <a16:creationId xmlns:a16="http://schemas.microsoft.com/office/drawing/2014/main" id="{88411F73-6A17-4CE4-8A48-20F71228980A}"/>
                </a:ext>
              </a:extLst>
            </p:cNvPr>
            <p:cNvGrpSpPr>
              <a:grpSpLocks noChangeAspect="1"/>
            </p:cNvGrpSpPr>
            <p:nvPr/>
          </p:nvGrpSpPr>
          <p:grpSpPr>
            <a:xfrm>
              <a:off x="6444208" y="4541542"/>
              <a:ext cx="144000" cy="144000"/>
              <a:chOff x="5804536" y="3376618"/>
              <a:chExt cx="288032" cy="288032"/>
            </a:xfrm>
          </p:grpSpPr>
          <p:cxnSp>
            <p:nvCxnSpPr>
              <p:cNvPr id="71" name="直線接點 70">
                <a:extLst>
                  <a:ext uri="{FF2B5EF4-FFF2-40B4-BE49-F238E27FC236}">
                    <a16:creationId xmlns:a16="http://schemas.microsoft.com/office/drawing/2014/main" id="{154D6FF1-353B-4107-A4D3-D8C01CD6DA26}"/>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DCC5FB19-667D-48C8-83F9-EF2DCB41A248}"/>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68" name="群組 67">
              <a:extLst>
                <a:ext uri="{FF2B5EF4-FFF2-40B4-BE49-F238E27FC236}">
                  <a16:creationId xmlns:a16="http://schemas.microsoft.com/office/drawing/2014/main" id="{ABA05CB3-1EFA-47F5-9E89-FD3F169C59BF}"/>
                </a:ext>
              </a:extLst>
            </p:cNvPr>
            <p:cNvGrpSpPr>
              <a:grpSpLocks noChangeAspect="1"/>
            </p:cNvGrpSpPr>
            <p:nvPr/>
          </p:nvGrpSpPr>
          <p:grpSpPr>
            <a:xfrm>
              <a:off x="6459724" y="4941926"/>
              <a:ext cx="144000" cy="144000"/>
              <a:chOff x="5804536" y="3376618"/>
              <a:chExt cx="288032" cy="288032"/>
            </a:xfrm>
          </p:grpSpPr>
          <p:cxnSp>
            <p:nvCxnSpPr>
              <p:cNvPr id="69" name="直線接點 68">
                <a:extLst>
                  <a:ext uri="{FF2B5EF4-FFF2-40B4-BE49-F238E27FC236}">
                    <a16:creationId xmlns:a16="http://schemas.microsoft.com/office/drawing/2014/main" id="{739C47B7-139B-4953-B4BE-8F20B54A326B}"/>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AA47EE5D-D3CB-4D29-AA50-6E08790C849B}"/>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grpSp>
        <p:nvGrpSpPr>
          <p:cNvPr id="79" name="群組 78">
            <a:extLst>
              <a:ext uri="{FF2B5EF4-FFF2-40B4-BE49-F238E27FC236}">
                <a16:creationId xmlns:a16="http://schemas.microsoft.com/office/drawing/2014/main" id="{F38BCA2B-4361-4AB0-BB7F-B87051523CD8}"/>
              </a:ext>
            </a:extLst>
          </p:cNvPr>
          <p:cNvGrpSpPr/>
          <p:nvPr/>
        </p:nvGrpSpPr>
        <p:grpSpPr>
          <a:xfrm>
            <a:off x="10677180" y="3590499"/>
            <a:ext cx="159516" cy="1630037"/>
            <a:chOff x="6444208" y="3455889"/>
            <a:chExt cx="159516" cy="1630037"/>
          </a:xfrm>
        </p:grpSpPr>
        <p:grpSp>
          <p:nvGrpSpPr>
            <p:cNvPr id="80" name="群組 79">
              <a:extLst>
                <a:ext uri="{FF2B5EF4-FFF2-40B4-BE49-F238E27FC236}">
                  <a16:creationId xmlns:a16="http://schemas.microsoft.com/office/drawing/2014/main" id="{5DCDB092-DD10-4148-BA02-4F366548924D}"/>
                </a:ext>
              </a:extLst>
            </p:cNvPr>
            <p:cNvGrpSpPr>
              <a:grpSpLocks noChangeAspect="1"/>
            </p:cNvGrpSpPr>
            <p:nvPr/>
          </p:nvGrpSpPr>
          <p:grpSpPr>
            <a:xfrm>
              <a:off x="6444208" y="3455889"/>
              <a:ext cx="144000" cy="144000"/>
              <a:chOff x="5804536" y="3376618"/>
              <a:chExt cx="288032" cy="288032"/>
            </a:xfrm>
          </p:grpSpPr>
          <p:cxnSp>
            <p:nvCxnSpPr>
              <p:cNvPr id="93" name="直線接點 92">
                <a:extLst>
                  <a:ext uri="{FF2B5EF4-FFF2-40B4-BE49-F238E27FC236}">
                    <a16:creationId xmlns:a16="http://schemas.microsoft.com/office/drawing/2014/main" id="{197D4148-B461-44C6-8D48-3E40E29EDC16}"/>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4" name="直線接點 93">
                <a:extLst>
                  <a:ext uri="{FF2B5EF4-FFF2-40B4-BE49-F238E27FC236}">
                    <a16:creationId xmlns:a16="http://schemas.microsoft.com/office/drawing/2014/main" id="{93C8B99E-3E0A-4261-A1A7-BBCDFC4DCD45}"/>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81" name="群組 80">
              <a:extLst>
                <a:ext uri="{FF2B5EF4-FFF2-40B4-BE49-F238E27FC236}">
                  <a16:creationId xmlns:a16="http://schemas.microsoft.com/office/drawing/2014/main" id="{E7AC0ACA-CF53-4979-B59B-20C2778BAE13}"/>
                </a:ext>
              </a:extLst>
            </p:cNvPr>
            <p:cNvGrpSpPr>
              <a:grpSpLocks noChangeAspect="1"/>
            </p:cNvGrpSpPr>
            <p:nvPr/>
          </p:nvGrpSpPr>
          <p:grpSpPr>
            <a:xfrm>
              <a:off x="6444208" y="3819978"/>
              <a:ext cx="144000" cy="144000"/>
              <a:chOff x="5804536" y="3376618"/>
              <a:chExt cx="288032" cy="288032"/>
            </a:xfrm>
          </p:grpSpPr>
          <p:cxnSp>
            <p:nvCxnSpPr>
              <p:cNvPr id="91" name="直線接點 90">
                <a:extLst>
                  <a:ext uri="{FF2B5EF4-FFF2-40B4-BE49-F238E27FC236}">
                    <a16:creationId xmlns:a16="http://schemas.microsoft.com/office/drawing/2014/main" id="{BAC13A49-E098-4423-AB1C-8EBA3693E4DD}"/>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036FBE25-8E1E-4F14-AE44-14E0A6E3F3B4}"/>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82" name="群組 81">
              <a:extLst>
                <a:ext uri="{FF2B5EF4-FFF2-40B4-BE49-F238E27FC236}">
                  <a16:creationId xmlns:a16="http://schemas.microsoft.com/office/drawing/2014/main" id="{326B16DF-697D-4C8B-96E2-B700F660A7EC}"/>
                </a:ext>
              </a:extLst>
            </p:cNvPr>
            <p:cNvGrpSpPr>
              <a:grpSpLocks noChangeAspect="1"/>
            </p:cNvGrpSpPr>
            <p:nvPr/>
          </p:nvGrpSpPr>
          <p:grpSpPr>
            <a:xfrm>
              <a:off x="6444208" y="4180760"/>
              <a:ext cx="144000" cy="144000"/>
              <a:chOff x="5804536" y="3376618"/>
              <a:chExt cx="288032" cy="288032"/>
            </a:xfrm>
          </p:grpSpPr>
          <p:cxnSp>
            <p:nvCxnSpPr>
              <p:cNvPr id="89" name="直線接點 88">
                <a:extLst>
                  <a:ext uri="{FF2B5EF4-FFF2-40B4-BE49-F238E27FC236}">
                    <a16:creationId xmlns:a16="http://schemas.microsoft.com/office/drawing/2014/main" id="{38BFA085-5141-402F-9099-C6CAAC82DCB9}"/>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8F534FD4-BB2F-4F15-9B3C-CA2275B987D2}"/>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83" name="群組 82">
              <a:extLst>
                <a:ext uri="{FF2B5EF4-FFF2-40B4-BE49-F238E27FC236}">
                  <a16:creationId xmlns:a16="http://schemas.microsoft.com/office/drawing/2014/main" id="{5431AC24-5A27-4FE4-B49F-BF7B116BEEA4}"/>
                </a:ext>
              </a:extLst>
            </p:cNvPr>
            <p:cNvGrpSpPr>
              <a:grpSpLocks noChangeAspect="1"/>
            </p:cNvGrpSpPr>
            <p:nvPr/>
          </p:nvGrpSpPr>
          <p:grpSpPr>
            <a:xfrm>
              <a:off x="6444208" y="4541542"/>
              <a:ext cx="144000" cy="144000"/>
              <a:chOff x="5804536" y="3376618"/>
              <a:chExt cx="288032" cy="288032"/>
            </a:xfrm>
          </p:grpSpPr>
          <p:cxnSp>
            <p:nvCxnSpPr>
              <p:cNvPr id="87" name="直線接點 86">
                <a:extLst>
                  <a:ext uri="{FF2B5EF4-FFF2-40B4-BE49-F238E27FC236}">
                    <a16:creationId xmlns:a16="http://schemas.microsoft.com/office/drawing/2014/main" id="{8C7D17B2-B303-4FA1-AA41-2B052AFA6E95}"/>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DEBC19D1-04FF-49FB-9DA5-8AA40A125546}"/>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A341AA1C-2945-4E9E-86F8-9992185681C3}"/>
                </a:ext>
              </a:extLst>
            </p:cNvPr>
            <p:cNvGrpSpPr>
              <a:grpSpLocks noChangeAspect="1"/>
            </p:cNvGrpSpPr>
            <p:nvPr/>
          </p:nvGrpSpPr>
          <p:grpSpPr>
            <a:xfrm>
              <a:off x="6459724" y="4941926"/>
              <a:ext cx="144000" cy="144000"/>
              <a:chOff x="5804536" y="3376618"/>
              <a:chExt cx="288032" cy="288032"/>
            </a:xfrm>
          </p:grpSpPr>
          <p:cxnSp>
            <p:nvCxnSpPr>
              <p:cNvPr id="85" name="直線接點 84">
                <a:extLst>
                  <a:ext uri="{FF2B5EF4-FFF2-40B4-BE49-F238E27FC236}">
                    <a16:creationId xmlns:a16="http://schemas.microsoft.com/office/drawing/2014/main" id="{C8D12590-39E7-40CD-A44C-6140E2DF2A22}"/>
                  </a:ext>
                </a:extLst>
              </p:cNvPr>
              <p:cNvCxnSpPr/>
              <p:nvPr/>
            </p:nvCxnSpPr>
            <p:spPr>
              <a:xfrm>
                <a:off x="5804536" y="3376650"/>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0DA29CA8-6424-46E1-98C6-C5F6B194E5A1}"/>
                  </a:ext>
                </a:extLst>
              </p:cNvPr>
              <p:cNvCxnSpPr>
                <a:cxnSpLocks/>
              </p:cNvCxnSpPr>
              <p:nvPr/>
            </p:nvCxnSpPr>
            <p:spPr>
              <a:xfrm rot="5400000">
                <a:off x="5804552" y="3376634"/>
                <a:ext cx="288032" cy="288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grpSp>
      <p:cxnSp>
        <p:nvCxnSpPr>
          <p:cNvPr id="95" name="直線單箭頭接點 94">
            <a:extLst>
              <a:ext uri="{FF2B5EF4-FFF2-40B4-BE49-F238E27FC236}">
                <a16:creationId xmlns:a16="http://schemas.microsoft.com/office/drawing/2014/main" id="{A1C83BAF-CEB7-4140-B4FF-A9BFA94385D5}"/>
              </a:ext>
            </a:extLst>
          </p:cNvPr>
          <p:cNvCxnSpPr>
            <a:cxnSpLocks noChangeAspect="1"/>
          </p:cNvCxnSpPr>
          <p:nvPr/>
        </p:nvCxnSpPr>
        <p:spPr>
          <a:xfrm flipV="1">
            <a:off x="8080711" y="4920095"/>
            <a:ext cx="360000" cy="234785"/>
          </a:xfrm>
          <a:prstGeom prst="straightConnector1">
            <a:avLst/>
          </a:prstGeom>
          <a:ln>
            <a:solidFill>
              <a:srgbClr val="FF3300"/>
            </a:solidFill>
            <a:tailEnd type="triangle"/>
          </a:ln>
        </p:spPr>
        <p:style>
          <a:lnRef idx="1">
            <a:schemeClr val="dk1"/>
          </a:lnRef>
          <a:fillRef idx="0">
            <a:schemeClr val="dk1"/>
          </a:fillRef>
          <a:effectRef idx="0">
            <a:schemeClr val="dk1"/>
          </a:effectRef>
          <a:fontRef idx="minor">
            <a:schemeClr val="tx1"/>
          </a:fontRef>
        </p:style>
      </p:cxnSp>
      <p:cxnSp>
        <p:nvCxnSpPr>
          <p:cNvPr id="98" name="直線單箭頭接點 97">
            <a:extLst>
              <a:ext uri="{FF2B5EF4-FFF2-40B4-BE49-F238E27FC236}">
                <a16:creationId xmlns:a16="http://schemas.microsoft.com/office/drawing/2014/main" id="{FAF35418-46BB-4C8E-8D5D-A040478287D1}"/>
              </a:ext>
            </a:extLst>
          </p:cNvPr>
          <p:cNvCxnSpPr>
            <a:cxnSpLocks/>
          </p:cNvCxnSpPr>
          <p:nvPr/>
        </p:nvCxnSpPr>
        <p:spPr>
          <a:xfrm>
            <a:off x="7461639" y="4561942"/>
            <a:ext cx="0" cy="2160000"/>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A29EED6D-75D9-4146-B377-9E090A761E45}"/>
              </a:ext>
            </a:extLst>
          </p:cNvPr>
          <p:cNvCxnSpPr>
            <a:cxnSpLocks/>
          </p:cNvCxnSpPr>
          <p:nvPr/>
        </p:nvCxnSpPr>
        <p:spPr>
          <a:xfrm flipH="1">
            <a:off x="6822981" y="5560359"/>
            <a:ext cx="1296000" cy="0"/>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文字方塊 102">
                <a:extLst>
                  <a:ext uri="{FF2B5EF4-FFF2-40B4-BE49-F238E27FC236}">
                    <a16:creationId xmlns:a16="http://schemas.microsoft.com/office/drawing/2014/main" id="{24578EEF-427B-48F9-A578-B9B5C8FBB2A1}"/>
                  </a:ext>
                </a:extLst>
              </p:cNvPr>
              <p:cNvSpPr txBox="1"/>
              <p:nvPr/>
            </p:nvSpPr>
            <p:spPr>
              <a:xfrm>
                <a:off x="8296993" y="4509120"/>
                <a:ext cx="396069"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solidFill>
                                <a:srgbClr val="FF3300"/>
                              </a:solidFill>
                              <a:latin typeface="Cambria Math" panose="02040503050406030204" pitchFamily="18" charset="0"/>
                            </a:rPr>
                          </m:ctrlPr>
                        </m:accPr>
                        <m:e>
                          <m:r>
                            <a:rPr lang="en-US" altLang="zh-TW" b="0" i="1" smtClean="0">
                              <a:solidFill>
                                <a:srgbClr val="FF3300"/>
                              </a:solidFill>
                              <a:latin typeface="Cambria Math" panose="02040503050406030204" pitchFamily="18" charset="0"/>
                            </a:rPr>
                            <m:t>𝐵</m:t>
                          </m:r>
                        </m:e>
                      </m:acc>
                    </m:oMath>
                  </m:oMathPara>
                </a14:m>
                <a:endParaRPr lang="zh-TW" altLang="en-US" dirty="0">
                  <a:solidFill>
                    <a:srgbClr val="FF3300"/>
                  </a:solidFill>
                </a:endParaRPr>
              </a:p>
            </p:txBody>
          </p:sp>
        </mc:Choice>
        <mc:Fallback xmlns="">
          <p:sp>
            <p:nvSpPr>
              <p:cNvPr id="103" name="文字方塊 102">
                <a:extLst>
                  <a:ext uri="{FF2B5EF4-FFF2-40B4-BE49-F238E27FC236}">
                    <a16:creationId xmlns:a16="http://schemas.microsoft.com/office/drawing/2014/main" id="{24578EEF-427B-48F9-A578-B9B5C8FBB2A1}"/>
                  </a:ext>
                </a:extLst>
              </p:cNvPr>
              <p:cNvSpPr txBox="1">
                <a:spLocks noRot="1" noChangeAspect="1" noMove="1" noResize="1" noEditPoints="1" noAdjustHandles="1" noChangeArrowheads="1" noChangeShapeType="1" noTextEdit="1"/>
              </p:cNvSpPr>
              <p:nvPr/>
            </p:nvSpPr>
            <p:spPr>
              <a:xfrm>
                <a:off x="8296993" y="4509120"/>
                <a:ext cx="396069" cy="402931"/>
              </a:xfrm>
              <a:prstGeom prst="rect">
                <a:avLst/>
              </a:prstGeom>
              <a:blipFill>
                <a:blip r:embed="rId3"/>
                <a:stretch>
                  <a:fillRect/>
                </a:stretch>
              </a:blipFill>
            </p:spPr>
            <p:txBody>
              <a:bodyPr/>
              <a:lstStyle/>
              <a:p>
                <a:r>
                  <a:rPr lang="zh-TW" altLang="en-US">
                    <a:noFill/>
                  </a:rPr>
                  <a:t> </a:t>
                </a:r>
              </a:p>
            </p:txBody>
          </p:sp>
        </mc:Fallback>
      </mc:AlternateContent>
      <p:cxnSp>
        <p:nvCxnSpPr>
          <p:cNvPr id="105" name="直線單箭頭接點 104">
            <a:extLst>
              <a:ext uri="{FF2B5EF4-FFF2-40B4-BE49-F238E27FC236}">
                <a16:creationId xmlns:a16="http://schemas.microsoft.com/office/drawing/2014/main" id="{D05F007E-A7E9-499B-B7A3-F3A8C2640EEC}"/>
              </a:ext>
            </a:extLst>
          </p:cNvPr>
          <p:cNvCxnSpPr>
            <a:cxnSpLocks noChangeAspect="1"/>
          </p:cNvCxnSpPr>
          <p:nvPr/>
        </p:nvCxnSpPr>
        <p:spPr>
          <a:xfrm flipV="1">
            <a:off x="6640652" y="5560359"/>
            <a:ext cx="820986" cy="524251"/>
          </a:xfrm>
          <a:prstGeom prst="straightConnector1">
            <a:avLst/>
          </a:prstGeom>
          <a:ln>
            <a:solidFill>
              <a:srgbClr val="FF33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直線單箭頭接點 108">
            <a:extLst>
              <a:ext uri="{FF2B5EF4-FFF2-40B4-BE49-F238E27FC236}">
                <a16:creationId xmlns:a16="http://schemas.microsoft.com/office/drawing/2014/main" id="{CFD32E42-B0E7-46E9-B7FD-6D8F43784F03}"/>
              </a:ext>
            </a:extLst>
          </p:cNvPr>
          <p:cNvCxnSpPr>
            <a:cxnSpLocks noChangeAspect="1"/>
          </p:cNvCxnSpPr>
          <p:nvPr/>
        </p:nvCxnSpPr>
        <p:spPr>
          <a:xfrm flipV="1">
            <a:off x="7461638" y="5123581"/>
            <a:ext cx="684000" cy="436778"/>
          </a:xfrm>
          <a:prstGeom prst="straightConnector1">
            <a:avLst/>
          </a:prstGeom>
          <a:ln>
            <a:solidFill>
              <a:srgbClr val="FF3300"/>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0" name="文字方塊 109">
                <a:extLst>
                  <a:ext uri="{FF2B5EF4-FFF2-40B4-BE49-F238E27FC236}">
                    <a16:creationId xmlns:a16="http://schemas.microsoft.com/office/drawing/2014/main" id="{57573CE0-1889-40C4-B702-B45EE04CEE86}"/>
                  </a:ext>
                </a:extLst>
              </p:cNvPr>
              <p:cNvSpPr txBox="1"/>
              <p:nvPr/>
            </p:nvSpPr>
            <p:spPr>
              <a:xfrm>
                <a:off x="7509898" y="6365770"/>
                <a:ext cx="333040"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solidFill>
                                <a:srgbClr val="FF3300"/>
                              </a:solidFill>
                              <a:latin typeface="Cambria Math" panose="02040503050406030204" pitchFamily="18" charset="0"/>
                            </a:rPr>
                          </m:ctrlPr>
                        </m:accPr>
                        <m:e>
                          <m:r>
                            <a:rPr lang="en-US" altLang="zh-TW" b="0" i="1" smtClean="0">
                              <a:solidFill>
                                <a:srgbClr val="FF3300"/>
                              </a:solidFill>
                              <a:latin typeface="Cambria Math" panose="02040503050406030204" pitchFamily="18" charset="0"/>
                            </a:rPr>
                            <m:t>𝐼</m:t>
                          </m:r>
                        </m:e>
                      </m:acc>
                    </m:oMath>
                  </m:oMathPara>
                </a14:m>
                <a:endParaRPr lang="zh-TW" altLang="en-US" dirty="0">
                  <a:solidFill>
                    <a:srgbClr val="FF3300"/>
                  </a:solidFill>
                </a:endParaRPr>
              </a:p>
            </p:txBody>
          </p:sp>
        </mc:Choice>
        <mc:Fallback xmlns="">
          <p:sp>
            <p:nvSpPr>
              <p:cNvPr id="110" name="文字方塊 109">
                <a:extLst>
                  <a:ext uri="{FF2B5EF4-FFF2-40B4-BE49-F238E27FC236}">
                    <a16:creationId xmlns:a16="http://schemas.microsoft.com/office/drawing/2014/main" id="{57573CE0-1889-40C4-B702-B45EE04CEE86}"/>
                  </a:ext>
                </a:extLst>
              </p:cNvPr>
              <p:cNvSpPr txBox="1">
                <a:spLocks noRot="1" noChangeAspect="1" noMove="1" noResize="1" noEditPoints="1" noAdjustHandles="1" noChangeArrowheads="1" noChangeShapeType="1" noTextEdit="1"/>
              </p:cNvSpPr>
              <p:nvPr/>
            </p:nvSpPr>
            <p:spPr>
              <a:xfrm>
                <a:off x="7509898" y="6365770"/>
                <a:ext cx="333040" cy="402931"/>
              </a:xfrm>
              <a:prstGeom prst="rect">
                <a:avLst/>
              </a:prstGeom>
              <a:blipFill>
                <a:blip r:embed="rId4"/>
                <a:stretch>
                  <a:fillRect t="-7576" r="-909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2" name="文字方塊 111">
                <a:extLst>
                  <a:ext uri="{FF2B5EF4-FFF2-40B4-BE49-F238E27FC236}">
                    <a16:creationId xmlns:a16="http://schemas.microsoft.com/office/drawing/2014/main" id="{9684530A-CAB7-4C4C-A9EA-5C76925293F1}"/>
                  </a:ext>
                </a:extLst>
              </p:cNvPr>
              <p:cNvSpPr txBox="1"/>
              <p:nvPr/>
            </p:nvSpPr>
            <p:spPr>
              <a:xfrm>
                <a:off x="667304" y="5559220"/>
                <a:ext cx="1163780" cy="5185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𝐻</m:t>
                          </m:r>
                        </m:sub>
                      </m:sSub>
                      <m:r>
                        <a:rPr lang="en-US" altLang="zh-TW" b="0" i="1" smtClean="0">
                          <a:latin typeface="Cambria Math" panose="02040503050406030204" pitchFamily="18" charset="0"/>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𝐼𝐵</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𝑅</m:t>
                              </m:r>
                            </m:e>
                            <m:sub>
                              <m:r>
                                <a:rPr lang="en-US" altLang="zh-TW" b="0" i="1" smtClean="0">
                                  <a:latin typeface="Cambria Math" panose="02040503050406030204" pitchFamily="18" charset="0"/>
                                </a:rPr>
                                <m:t>𝐻</m:t>
                              </m:r>
                            </m:sub>
                          </m:sSub>
                        </m:num>
                        <m:den>
                          <m:r>
                            <a:rPr lang="en-US" altLang="zh-TW" b="0" i="1" smtClean="0">
                              <a:latin typeface="Cambria Math" panose="02040503050406030204" pitchFamily="18" charset="0"/>
                            </a:rPr>
                            <m:t>𝑑</m:t>
                          </m:r>
                        </m:den>
                      </m:f>
                    </m:oMath>
                  </m:oMathPara>
                </a14:m>
                <a:endParaRPr lang="zh-TW" altLang="en-US" dirty="0"/>
              </a:p>
            </p:txBody>
          </p:sp>
        </mc:Choice>
        <mc:Fallback xmlns="">
          <p:sp>
            <p:nvSpPr>
              <p:cNvPr id="112" name="文字方塊 111">
                <a:extLst>
                  <a:ext uri="{FF2B5EF4-FFF2-40B4-BE49-F238E27FC236}">
                    <a16:creationId xmlns:a16="http://schemas.microsoft.com/office/drawing/2014/main" id="{9684530A-CAB7-4C4C-A9EA-5C76925293F1}"/>
                  </a:ext>
                </a:extLst>
              </p:cNvPr>
              <p:cNvSpPr txBox="1">
                <a:spLocks noRot="1" noChangeAspect="1" noMove="1" noResize="1" noEditPoints="1" noAdjustHandles="1" noChangeArrowheads="1" noChangeShapeType="1" noTextEdit="1"/>
              </p:cNvSpPr>
              <p:nvPr/>
            </p:nvSpPr>
            <p:spPr>
              <a:xfrm>
                <a:off x="667304" y="5559220"/>
                <a:ext cx="1163780" cy="518540"/>
              </a:xfrm>
              <a:prstGeom prst="rect">
                <a:avLst/>
              </a:prstGeom>
              <a:blipFill>
                <a:blip r:embed="rId5"/>
                <a:stretch>
                  <a:fillRect/>
                </a:stretch>
              </a:blipFill>
            </p:spPr>
            <p:txBody>
              <a:bodyPr/>
              <a:lstStyle/>
              <a:p>
                <a:r>
                  <a:rPr lang="zh-TW" altLang="en-US">
                    <a:noFill/>
                  </a:rPr>
                  <a:t> </a:t>
                </a:r>
              </a:p>
            </p:txBody>
          </p:sp>
        </mc:Fallback>
      </mc:AlternateContent>
      <p:sp>
        <p:nvSpPr>
          <p:cNvPr id="123" name="矩形 122">
            <a:extLst>
              <a:ext uri="{FF2B5EF4-FFF2-40B4-BE49-F238E27FC236}">
                <a16:creationId xmlns:a16="http://schemas.microsoft.com/office/drawing/2014/main" id="{F310B32D-25E7-4397-AD1C-B99C9E521533}"/>
              </a:ext>
            </a:extLst>
          </p:cNvPr>
          <p:cNvSpPr/>
          <p:nvPr/>
        </p:nvSpPr>
        <p:spPr>
          <a:xfrm>
            <a:off x="2246500" y="5015430"/>
            <a:ext cx="4445410" cy="1624932"/>
          </a:xfrm>
          <a:prstGeom prst="rect">
            <a:avLst/>
          </a:prstGeom>
        </p:spPr>
        <p:txBody>
          <a:bodyPr wrap="square">
            <a:spAutoFit/>
          </a:bodyPr>
          <a:lstStyle/>
          <a:p>
            <a:pPr>
              <a:lnSpc>
                <a:spcPct val="120000"/>
              </a:lnSpc>
            </a:pPr>
            <a:r>
              <a:rPr lang="zh-TW" altLang="en-US" sz="1400" dirty="0"/>
              <a:t>其中，</a:t>
            </a:r>
          </a:p>
          <a:p>
            <a:pPr>
              <a:lnSpc>
                <a:spcPct val="120000"/>
              </a:lnSpc>
            </a:pPr>
            <a:r>
              <a:rPr lang="en-US" altLang="zh-TW" sz="1400" dirty="0"/>
              <a:t>I </a:t>
            </a:r>
            <a:r>
              <a:rPr lang="zh-TW" altLang="en-US" sz="1400" dirty="0"/>
              <a:t>為流經導體的電流，</a:t>
            </a:r>
          </a:p>
          <a:p>
            <a:pPr>
              <a:lnSpc>
                <a:spcPct val="120000"/>
              </a:lnSpc>
            </a:pPr>
            <a:r>
              <a:rPr lang="en-US" altLang="zh-TW" sz="1400" dirty="0"/>
              <a:t>B </a:t>
            </a:r>
            <a:r>
              <a:rPr lang="zh-TW" altLang="en-US" sz="1400" dirty="0"/>
              <a:t>為施加於導體的磁場，</a:t>
            </a:r>
          </a:p>
          <a:p>
            <a:pPr>
              <a:lnSpc>
                <a:spcPct val="120000"/>
              </a:lnSpc>
            </a:pPr>
            <a:r>
              <a:rPr lang="en-US" altLang="zh-TW" sz="1400" dirty="0"/>
              <a:t>R</a:t>
            </a:r>
            <a:r>
              <a:rPr lang="en-US" altLang="zh-TW" sz="1400" baseline="-25000" dirty="0"/>
              <a:t>H</a:t>
            </a:r>
            <a:r>
              <a:rPr lang="en-US" altLang="zh-TW" sz="1400" dirty="0"/>
              <a:t> </a:t>
            </a:r>
            <a:r>
              <a:rPr lang="zh-TW" altLang="en-US" sz="1400" dirty="0"/>
              <a:t>為該導體材料的霍爾係數，</a:t>
            </a:r>
          </a:p>
          <a:p>
            <a:pPr>
              <a:lnSpc>
                <a:spcPct val="120000"/>
              </a:lnSpc>
            </a:pPr>
            <a:r>
              <a:rPr lang="en-US" altLang="zh-TW" sz="1400" dirty="0"/>
              <a:t>d </a:t>
            </a:r>
            <a:r>
              <a:rPr lang="zh-TW" altLang="en-US" sz="1400" dirty="0"/>
              <a:t>為導體在磁場方向上的厚度。除導體外，半導體也能產生霍爾效應，而且半導體的霍爾效應要強於導體。</a:t>
            </a:r>
          </a:p>
        </p:txBody>
      </p:sp>
      <p:sp>
        <p:nvSpPr>
          <p:cNvPr id="124" name="矩形 123">
            <a:extLst>
              <a:ext uri="{FF2B5EF4-FFF2-40B4-BE49-F238E27FC236}">
                <a16:creationId xmlns:a16="http://schemas.microsoft.com/office/drawing/2014/main" id="{0BBA031A-A0E8-4ED3-AA68-240F5B5B03A3}"/>
              </a:ext>
            </a:extLst>
          </p:cNvPr>
          <p:cNvSpPr/>
          <p:nvPr/>
        </p:nvSpPr>
        <p:spPr>
          <a:xfrm>
            <a:off x="7946378" y="6502706"/>
            <a:ext cx="306494" cy="369332"/>
          </a:xfrm>
          <a:prstGeom prst="rect">
            <a:avLst/>
          </a:prstGeom>
        </p:spPr>
        <p:txBody>
          <a:bodyPr wrap="none">
            <a:spAutoFit/>
          </a:bodyPr>
          <a:lstStyle/>
          <a:p>
            <a:r>
              <a:rPr lang="en-US" altLang="zh-TW" dirty="0"/>
              <a:t>d</a:t>
            </a:r>
            <a:endParaRPr lang="zh-TW" altLang="en-US" dirty="0"/>
          </a:p>
        </p:txBody>
      </p:sp>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503E3D1F-04CF-4DE3-A873-B4E39817A267}"/>
                  </a:ext>
                </a:extLst>
              </p:cNvPr>
              <p:cNvSpPr txBox="1"/>
              <p:nvPr/>
            </p:nvSpPr>
            <p:spPr>
              <a:xfrm>
                <a:off x="6312972" y="5358892"/>
                <a:ext cx="510140"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solidFill>
                                <a:srgbClr val="0000CC"/>
                              </a:solidFill>
                              <a:latin typeface="Cambria Math" panose="02040503050406030204" pitchFamily="18" charset="0"/>
                            </a:rPr>
                          </m:ctrlPr>
                        </m:accPr>
                        <m:e>
                          <m:sSub>
                            <m:sSubPr>
                              <m:ctrlPr>
                                <a:rPr lang="en-US" altLang="zh-TW" b="0" i="1" smtClean="0">
                                  <a:solidFill>
                                    <a:srgbClr val="0000CC"/>
                                  </a:solidFill>
                                  <a:latin typeface="Cambria Math" panose="02040503050406030204" pitchFamily="18" charset="0"/>
                                </a:rPr>
                              </m:ctrlPr>
                            </m:sSubPr>
                            <m:e>
                              <m:r>
                                <a:rPr lang="en-US" altLang="zh-TW" b="0" i="1" smtClean="0">
                                  <a:solidFill>
                                    <a:srgbClr val="0000CC"/>
                                  </a:solidFill>
                                  <a:latin typeface="Cambria Math" panose="02040503050406030204" pitchFamily="18" charset="0"/>
                                </a:rPr>
                                <m:t>𝑉</m:t>
                              </m:r>
                            </m:e>
                            <m:sub>
                              <m:r>
                                <a:rPr lang="en-US" altLang="zh-TW" b="0" i="1" smtClean="0">
                                  <a:solidFill>
                                    <a:srgbClr val="0000CC"/>
                                  </a:solidFill>
                                  <a:latin typeface="Cambria Math" panose="02040503050406030204" pitchFamily="18" charset="0"/>
                                </a:rPr>
                                <m:t>𝐻</m:t>
                              </m:r>
                            </m:sub>
                          </m:sSub>
                        </m:e>
                      </m:acc>
                    </m:oMath>
                  </m:oMathPara>
                </a14:m>
                <a:endParaRPr lang="zh-TW" altLang="en-US" dirty="0">
                  <a:solidFill>
                    <a:srgbClr val="0000CC"/>
                  </a:solidFill>
                </a:endParaRPr>
              </a:p>
            </p:txBody>
          </p:sp>
        </mc:Choice>
        <mc:Fallback xmlns="">
          <p:sp>
            <p:nvSpPr>
              <p:cNvPr id="126" name="文字方塊 125">
                <a:extLst>
                  <a:ext uri="{FF2B5EF4-FFF2-40B4-BE49-F238E27FC236}">
                    <a16:creationId xmlns:a16="http://schemas.microsoft.com/office/drawing/2014/main" id="{503E3D1F-04CF-4DE3-A873-B4E39817A267}"/>
                  </a:ext>
                </a:extLst>
              </p:cNvPr>
              <p:cNvSpPr txBox="1">
                <a:spLocks noRot="1" noChangeAspect="1" noMove="1" noResize="1" noEditPoints="1" noAdjustHandles="1" noChangeArrowheads="1" noChangeShapeType="1" noTextEdit="1"/>
              </p:cNvSpPr>
              <p:nvPr/>
            </p:nvSpPr>
            <p:spPr>
              <a:xfrm>
                <a:off x="6312972" y="5358892"/>
                <a:ext cx="510140" cy="402931"/>
              </a:xfrm>
              <a:prstGeom prst="rect">
                <a:avLst/>
              </a:prstGeom>
              <a:blipFill>
                <a:blip r:embed="rId6"/>
                <a:stretch>
                  <a:fillRect/>
                </a:stretch>
              </a:blipFill>
            </p:spPr>
            <p:txBody>
              <a:bodyPr/>
              <a:lstStyle/>
              <a:p>
                <a:r>
                  <a:rPr lang="zh-TW" altLang="en-US">
                    <a:noFill/>
                  </a:rPr>
                  <a:t> </a:t>
                </a:r>
              </a:p>
            </p:txBody>
          </p:sp>
        </mc:Fallback>
      </mc:AlternateContent>
      <p:sp>
        <p:nvSpPr>
          <p:cNvPr id="127" name="橢圓 126">
            <a:extLst>
              <a:ext uri="{FF2B5EF4-FFF2-40B4-BE49-F238E27FC236}">
                <a16:creationId xmlns:a16="http://schemas.microsoft.com/office/drawing/2014/main" id="{8C0226F4-337D-4A19-B802-9B0361829F83}"/>
              </a:ext>
            </a:extLst>
          </p:cNvPr>
          <p:cNvSpPr/>
          <p:nvPr/>
        </p:nvSpPr>
        <p:spPr>
          <a:xfrm>
            <a:off x="7360266" y="547052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dirty="0">
                <a:solidFill>
                  <a:schemeClr val="tx1"/>
                </a:solidFill>
              </a:rPr>
              <a:t>+</a:t>
            </a:r>
            <a:endParaRPr lang="zh-TW" altLang="en-US" dirty="0">
              <a:solidFill>
                <a:schemeClr val="tx1"/>
              </a:solidFill>
            </a:endParaRPr>
          </a:p>
        </p:txBody>
      </p:sp>
      <p:grpSp>
        <p:nvGrpSpPr>
          <p:cNvPr id="5123" name="群組 5122">
            <a:extLst>
              <a:ext uri="{FF2B5EF4-FFF2-40B4-BE49-F238E27FC236}">
                <a16:creationId xmlns:a16="http://schemas.microsoft.com/office/drawing/2014/main" id="{1CDC05BF-FD17-458E-8552-6152E618E2F9}"/>
              </a:ext>
            </a:extLst>
          </p:cNvPr>
          <p:cNvGrpSpPr/>
          <p:nvPr/>
        </p:nvGrpSpPr>
        <p:grpSpPr>
          <a:xfrm>
            <a:off x="7593322" y="5622051"/>
            <a:ext cx="360040" cy="276999"/>
            <a:chOff x="6804248" y="5963538"/>
            <a:chExt cx="360040" cy="276999"/>
          </a:xfrm>
        </p:grpSpPr>
        <p:cxnSp>
          <p:nvCxnSpPr>
            <p:cNvPr id="5121" name="直線單箭頭接點 5120">
              <a:extLst>
                <a:ext uri="{FF2B5EF4-FFF2-40B4-BE49-F238E27FC236}">
                  <a16:creationId xmlns:a16="http://schemas.microsoft.com/office/drawing/2014/main" id="{D361A222-3B88-404C-9CE2-5AFF2E9C309E}"/>
                </a:ext>
              </a:extLst>
            </p:cNvPr>
            <p:cNvCxnSpPr/>
            <p:nvPr/>
          </p:nvCxnSpPr>
          <p:spPr>
            <a:xfrm>
              <a:off x="6804248" y="5965231"/>
              <a:ext cx="3600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22" name="文字方塊 5121">
              <a:extLst>
                <a:ext uri="{FF2B5EF4-FFF2-40B4-BE49-F238E27FC236}">
                  <a16:creationId xmlns:a16="http://schemas.microsoft.com/office/drawing/2014/main" id="{683E2DA9-A1EB-431F-8FE6-1077EB3829E4}"/>
                </a:ext>
              </a:extLst>
            </p:cNvPr>
            <p:cNvSpPr txBox="1"/>
            <p:nvPr/>
          </p:nvSpPr>
          <p:spPr>
            <a:xfrm>
              <a:off x="6889721" y="5963538"/>
              <a:ext cx="216000" cy="276999"/>
            </a:xfrm>
            <a:prstGeom prst="rect">
              <a:avLst/>
            </a:prstGeom>
            <a:noFill/>
            <a:ln>
              <a:noFill/>
            </a:ln>
          </p:spPr>
          <p:txBody>
            <a:bodyPr wrap="square" lIns="0" tIns="0" rIns="0" bIns="0" rtlCol="0">
              <a:spAutoFit/>
            </a:bodyPr>
            <a:lstStyle/>
            <a:p>
              <a:r>
                <a:rPr lang="en-US" altLang="zh-TW" dirty="0"/>
                <a:t>F</a:t>
              </a:r>
              <a:r>
                <a:rPr lang="en-US" altLang="zh-TW" baseline="-25000" dirty="0"/>
                <a:t>B</a:t>
              </a:r>
              <a:endParaRPr lang="zh-TW" altLang="en-US" baseline="-25000" dirty="0"/>
            </a:p>
          </p:txBody>
        </p:sp>
      </p:grpSp>
      <p:grpSp>
        <p:nvGrpSpPr>
          <p:cNvPr id="133" name="群組 132">
            <a:extLst>
              <a:ext uri="{FF2B5EF4-FFF2-40B4-BE49-F238E27FC236}">
                <a16:creationId xmlns:a16="http://schemas.microsoft.com/office/drawing/2014/main" id="{F2C87D0C-3A06-4A6A-81F6-FF828FCB010D}"/>
              </a:ext>
            </a:extLst>
          </p:cNvPr>
          <p:cNvGrpSpPr/>
          <p:nvPr/>
        </p:nvGrpSpPr>
        <p:grpSpPr>
          <a:xfrm>
            <a:off x="6965317" y="5622052"/>
            <a:ext cx="360040" cy="276999"/>
            <a:chOff x="6804248" y="5963538"/>
            <a:chExt cx="360040" cy="276999"/>
          </a:xfrm>
        </p:grpSpPr>
        <p:cxnSp>
          <p:nvCxnSpPr>
            <p:cNvPr id="134" name="直線單箭頭接點 133">
              <a:extLst>
                <a:ext uri="{FF2B5EF4-FFF2-40B4-BE49-F238E27FC236}">
                  <a16:creationId xmlns:a16="http://schemas.microsoft.com/office/drawing/2014/main" id="{2AA66F37-8BA4-408E-8108-AFAAE348BEEE}"/>
                </a:ext>
              </a:extLst>
            </p:cNvPr>
            <p:cNvCxnSpPr>
              <a:cxnSpLocks/>
            </p:cNvCxnSpPr>
            <p:nvPr/>
          </p:nvCxnSpPr>
          <p:spPr>
            <a:xfrm flipH="1">
              <a:off x="6804248" y="5965231"/>
              <a:ext cx="3600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文字方塊 134">
              <a:extLst>
                <a:ext uri="{FF2B5EF4-FFF2-40B4-BE49-F238E27FC236}">
                  <a16:creationId xmlns:a16="http://schemas.microsoft.com/office/drawing/2014/main" id="{7AEDA5C5-89DB-4F1A-B2BE-E357FEB38084}"/>
                </a:ext>
              </a:extLst>
            </p:cNvPr>
            <p:cNvSpPr txBox="1"/>
            <p:nvPr/>
          </p:nvSpPr>
          <p:spPr>
            <a:xfrm>
              <a:off x="6889721" y="5963538"/>
              <a:ext cx="216000" cy="276999"/>
            </a:xfrm>
            <a:prstGeom prst="rect">
              <a:avLst/>
            </a:prstGeom>
            <a:noFill/>
            <a:ln>
              <a:noFill/>
            </a:ln>
          </p:spPr>
          <p:txBody>
            <a:bodyPr wrap="square" lIns="0" tIns="0" rIns="0" bIns="0" rtlCol="0">
              <a:spAutoFit/>
            </a:bodyPr>
            <a:lstStyle/>
            <a:p>
              <a:r>
                <a:rPr lang="en-US" altLang="zh-TW" dirty="0"/>
                <a:t>F</a:t>
              </a:r>
              <a:r>
                <a:rPr lang="en-US" altLang="zh-TW" baseline="-25000" dirty="0"/>
                <a:t>E</a:t>
              </a:r>
              <a:endParaRPr lang="zh-TW" altLang="en-US" baseline="-25000" dirty="0"/>
            </a:p>
          </p:txBody>
        </p:sp>
      </p:grpSp>
      <p:grpSp>
        <p:nvGrpSpPr>
          <p:cNvPr id="136" name="群組 135">
            <a:extLst>
              <a:ext uri="{FF2B5EF4-FFF2-40B4-BE49-F238E27FC236}">
                <a16:creationId xmlns:a16="http://schemas.microsoft.com/office/drawing/2014/main" id="{0B687F99-0C76-4E11-8FD5-BB13CA18C7A0}"/>
              </a:ext>
            </a:extLst>
          </p:cNvPr>
          <p:cNvGrpSpPr/>
          <p:nvPr/>
        </p:nvGrpSpPr>
        <p:grpSpPr>
          <a:xfrm>
            <a:off x="7500256" y="5714262"/>
            <a:ext cx="288000" cy="362808"/>
            <a:chOff x="6984268" y="5782443"/>
            <a:chExt cx="288000" cy="362808"/>
          </a:xfrm>
        </p:grpSpPr>
        <p:cxnSp>
          <p:nvCxnSpPr>
            <p:cNvPr id="137" name="直線單箭頭接點 136">
              <a:extLst>
                <a:ext uri="{FF2B5EF4-FFF2-40B4-BE49-F238E27FC236}">
                  <a16:creationId xmlns:a16="http://schemas.microsoft.com/office/drawing/2014/main" id="{A3033C6F-769C-4F47-BEFC-DB1EB9AC141C}"/>
                </a:ext>
              </a:extLst>
            </p:cNvPr>
            <p:cNvCxnSpPr>
              <a:cxnSpLocks/>
            </p:cNvCxnSpPr>
            <p:nvPr/>
          </p:nvCxnSpPr>
          <p:spPr>
            <a:xfrm rot="5400000">
              <a:off x="6804248" y="5965231"/>
              <a:ext cx="3600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 name="文字方塊 137">
              <a:extLst>
                <a:ext uri="{FF2B5EF4-FFF2-40B4-BE49-F238E27FC236}">
                  <a16:creationId xmlns:a16="http://schemas.microsoft.com/office/drawing/2014/main" id="{935E3691-4AF4-4FA0-B092-5219DEA14DD9}"/>
                </a:ext>
              </a:extLst>
            </p:cNvPr>
            <p:cNvSpPr txBox="1"/>
            <p:nvPr/>
          </p:nvSpPr>
          <p:spPr>
            <a:xfrm>
              <a:off x="7056268" y="5782443"/>
              <a:ext cx="216000" cy="276999"/>
            </a:xfrm>
            <a:prstGeom prst="rect">
              <a:avLst/>
            </a:prstGeom>
            <a:noFill/>
            <a:ln>
              <a:noFill/>
            </a:ln>
          </p:spPr>
          <p:txBody>
            <a:bodyPr wrap="square" lIns="0" tIns="0" rIns="0" bIns="0" rtlCol="0">
              <a:spAutoFit/>
            </a:bodyPr>
            <a:lstStyle/>
            <a:p>
              <a:r>
                <a:rPr lang="en-US" altLang="zh-TW" dirty="0" err="1"/>
                <a:t>V</a:t>
              </a:r>
              <a:r>
                <a:rPr lang="en-US" altLang="zh-TW" baseline="-25000" dirty="0" err="1"/>
                <a:t>d</a:t>
              </a:r>
              <a:endParaRPr lang="zh-TW" altLang="en-US" baseline="-25000" dirty="0"/>
            </a:p>
          </p:txBody>
        </p:sp>
      </p:grpSp>
      <p:sp>
        <p:nvSpPr>
          <p:cNvPr id="5125" name="矩形 5124">
            <a:extLst>
              <a:ext uri="{FF2B5EF4-FFF2-40B4-BE49-F238E27FC236}">
                <a16:creationId xmlns:a16="http://schemas.microsoft.com/office/drawing/2014/main" id="{985D22A6-036E-48D2-B80B-1E6A59335CCB}"/>
              </a:ext>
            </a:extLst>
          </p:cNvPr>
          <p:cNvSpPr/>
          <p:nvPr/>
        </p:nvSpPr>
        <p:spPr>
          <a:xfrm>
            <a:off x="3151171" y="1848680"/>
            <a:ext cx="1338828" cy="369332"/>
          </a:xfrm>
          <a:prstGeom prst="rect">
            <a:avLst/>
          </a:prstGeom>
        </p:spPr>
        <p:txBody>
          <a:bodyPr wrap="none">
            <a:spAutoFit/>
          </a:bodyPr>
          <a:lstStyle/>
          <a:p>
            <a:r>
              <a:rPr lang="zh-TW" altLang="en-US" b="1" dirty="0">
                <a:solidFill>
                  <a:prstClr val="black"/>
                </a:solidFill>
                <a:latin typeface="微軟正黑體"/>
                <a:cs typeface="Times New Roman" pitchFamily="18" charset="0"/>
              </a:rPr>
              <a:t>霍爾感測器</a:t>
            </a:r>
            <a:endParaRPr lang="zh-TW" altLang="en-US" dirty="0"/>
          </a:p>
        </p:txBody>
      </p:sp>
      <p:cxnSp>
        <p:nvCxnSpPr>
          <p:cNvPr id="5127" name="直線單箭頭接點 5126">
            <a:extLst>
              <a:ext uri="{FF2B5EF4-FFF2-40B4-BE49-F238E27FC236}">
                <a16:creationId xmlns:a16="http://schemas.microsoft.com/office/drawing/2014/main" id="{F32B2B0F-77BD-4013-9881-8E5F8A27865B}"/>
              </a:ext>
            </a:extLst>
          </p:cNvPr>
          <p:cNvCxnSpPr/>
          <p:nvPr/>
        </p:nvCxnSpPr>
        <p:spPr>
          <a:xfrm flipV="1">
            <a:off x="3151171" y="2197569"/>
            <a:ext cx="322166" cy="258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29" name="矩形 5128">
            <a:extLst>
              <a:ext uri="{FF2B5EF4-FFF2-40B4-BE49-F238E27FC236}">
                <a16:creationId xmlns:a16="http://schemas.microsoft.com/office/drawing/2014/main" id="{34369578-B892-4F96-A29B-F905951F401F}"/>
              </a:ext>
            </a:extLst>
          </p:cNvPr>
          <p:cNvSpPr/>
          <p:nvPr/>
        </p:nvSpPr>
        <p:spPr>
          <a:xfrm>
            <a:off x="4572000" y="2441869"/>
            <a:ext cx="4572000" cy="646331"/>
          </a:xfrm>
          <a:prstGeom prst="rect">
            <a:avLst/>
          </a:prstGeom>
        </p:spPr>
        <p:txBody>
          <a:bodyPr>
            <a:spAutoFit/>
          </a:bodyPr>
          <a:lstStyle/>
          <a:p>
            <a:r>
              <a:rPr lang="en-US" altLang="zh-TW" dirty="0">
                <a:hlinkClick r:id="rId7"/>
              </a:rPr>
              <a:t>KY-024 Linear Magnetic Hall module - </a:t>
            </a:r>
            <a:r>
              <a:rPr lang="en-US" altLang="zh-TW" dirty="0" err="1">
                <a:hlinkClick r:id="rId7"/>
              </a:rPr>
              <a:t>ArduinoModulesInfo</a:t>
            </a:r>
            <a:endParaRPr lang="zh-TW" altLang="en-US" dirty="0"/>
          </a:p>
        </p:txBody>
      </p:sp>
      <p:sp>
        <p:nvSpPr>
          <p:cNvPr id="99" name="矩形: 圓角 98">
            <a:extLst>
              <a:ext uri="{FF2B5EF4-FFF2-40B4-BE49-F238E27FC236}">
                <a16:creationId xmlns:a16="http://schemas.microsoft.com/office/drawing/2014/main" id="{0EF94F5D-B644-4581-AA7E-0DD7E67986E3}"/>
              </a:ext>
            </a:extLst>
          </p:cNvPr>
          <p:cNvSpPr/>
          <p:nvPr/>
        </p:nvSpPr>
        <p:spPr>
          <a:xfrm>
            <a:off x="5364088" y="1531083"/>
            <a:ext cx="3362955" cy="473747"/>
          </a:xfrm>
          <a:prstGeom prst="roundRect">
            <a:avLst/>
          </a:prstGeom>
          <a:solidFill>
            <a:schemeClr val="bg1"/>
          </a:solidFill>
          <a:ln>
            <a:solidFill>
              <a:srgbClr val="0000CC"/>
            </a:solidFill>
          </a:ln>
        </p:spPr>
        <p:txBody>
          <a:bodyPr wrap="square">
            <a:spAutoFit/>
          </a:bodyPr>
          <a:lstStyle/>
          <a:p>
            <a:pPr lvl="0" defTabSz="685800">
              <a:lnSpc>
                <a:spcPct val="120000"/>
              </a:lnSpc>
              <a:spcBef>
                <a:spcPts val="600"/>
              </a:spcBef>
              <a:buSzPct val="100000"/>
            </a:pPr>
            <a:r>
              <a:rPr lang="zh-TW" altLang="en-US" sz="2000" dirty="0">
                <a:solidFill>
                  <a:prstClr val="black"/>
                </a:solidFill>
                <a:latin typeface="微軟正黑體"/>
                <a:cs typeface="Times New Roman" pitchFamily="18" charset="0"/>
              </a:rPr>
              <a:t>注意磁場方向須垂直感測器</a:t>
            </a:r>
            <a:endParaRPr lang="zh-TW" altLang="zh-TW" sz="2000" dirty="0">
              <a:solidFill>
                <a:prstClr val="black"/>
              </a:solidFill>
              <a:latin typeface="微軟正黑體"/>
              <a:cs typeface="Times New Roman" pitchFamily="18" charset="0"/>
            </a:endParaRPr>
          </a:p>
        </p:txBody>
      </p:sp>
    </p:spTree>
    <p:extLst>
      <p:ext uri="{BB962C8B-B14F-4D97-AF65-F5344CB8AC3E}">
        <p14:creationId xmlns:p14="http://schemas.microsoft.com/office/powerpoint/2010/main" val="1271757626"/>
      </p:ext>
    </p:extLst>
  </p:cSld>
  <p:clrMapOvr>
    <a:masterClrMapping/>
  </p:clrMapOvr>
</p:sld>
</file>

<file path=ppt/theme/theme1.xml><?xml version="1.0" encoding="utf-8"?>
<a:theme xmlns:a="http://schemas.openxmlformats.org/drawingml/2006/main" name="110普物實驗室-3">
  <a:themeElements>
    <a:clrScheme name="自訂 2">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0000CC"/>
      </a:hlink>
      <a:folHlink>
        <a:srgbClr val="AD84C6"/>
      </a:folHlink>
    </a:clrScheme>
    <a:fontScheme name="清大">
      <a:majorFont>
        <a:latin typeface="Calibri Light"/>
        <a:ea typeface="微軟正黑體"/>
        <a:cs typeface=""/>
      </a:majorFont>
      <a:minorFont>
        <a:latin typeface="Calibri"/>
        <a:ea typeface="微軟正黑體"/>
        <a:cs typeface=""/>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110普物實驗室-3" id="{297EEFFE-9612-4EB5-A87B-96F3E5B9DDE2}" vid="{23924432-211A-470D-9D7D-AA63FC17AC2E}"/>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110普物實驗室-3</Template>
  <TotalTime>18163</TotalTime>
  <Words>4901</Words>
  <Application>Microsoft Office PowerPoint</Application>
  <PresentationFormat>如螢幕大小 (4:3)</PresentationFormat>
  <Paragraphs>500</Paragraphs>
  <Slides>50</Slides>
  <Notes>10</Notes>
  <HiddenSlides>0</HiddenSlides>
  <MMClips>0</MMClips>
  <ScaleCrop>false</ScaleCrop>
  <HeadingPairs>
    <vt:vector size="8" baseType="variant">
      <vt:variant>
        <vt:lpstr>使用字型</vt:lpstr>
      </vt:variant>
      <vt:variant>
        <vt:i4>15</vt:i4>
      </vt:variant>
      <vt:variant>
        <vt:lpstr>佈景主題</vt:lpstr>
      </vt:variant>
      <vt:variant>
        <vt:i4>1</vt:i4>
      </vt:variant>
      <vt:variant>
        <vt:lpstr>內嵌 OLE 伺服程式</vt:lpstr>
      </vt:variant>
      <vt:variant>
        <vt:i4>2</vt:i4>
      </vt:variant>
      <vt:variant>
        <vt:lpstr>投影片標題</vt:lpstr>
      </vt:variant>
      <vt:variant>
        <vt:i4>50</vt:i4>
      </vt:variant>
    </vt:vector>
  </HeadingPairs>
  <TitlesOfParts>
    <vt:vector size="68" baseType="lpstr">
      <vt:lpstr>Google Sans</vt:lpstr>
      <vt:lpstr>Montserrat</vt:lpstr>
      <vt:lpstr>華康楷書體W5</vt:lpstr>
      <vt:lpstr>微軟正黑體</vt:lpstr>
      <vt:lpstr>新細明體</vt:lpstr>
      <vt:lpstr>標楷體</vt:lpstr>
      <vt:lpstr>Arial</vt:lpstr>
      <vt:lpstr>Arial Unicode MS</vt:lpstr>
      <vt:lpstr>Calibri</vt:lpstr>
      <vt:lpstr>Calibri Light</vt:lpstr>
      <vt:lpstr>Cambria Math</vt:lpstr>
      <vt:lpstr>Symbol</vt:lpstr>
      <vt:lpstr>Tahoma</vt:lpstr>
      <vt:lpstr>Times New Roman</vt:lpstr>
      <vt:lpstr>Wingdings</vt:lpstr>
      <vt:lpstr>110普物實驗室-3</vt:lpstr>
      <vt:lpstr>方程式</vt:lpstr>
      <vt:lpstr>Equation</vt:lpstr>
      <vt:lpstr>實驗：亥姆霍茲線圈磁場 (Magnetic fields of Helmholtz Coil)</vt:lpstr>
      <vt:lpstr>目  的</vt:lpstr>
      <vt:lpstr>原  理</vt:lpstr>
      <vt:lpstr>亥姆霍茲線圈-雙場線圈組合</vt:lpstr>
      <vt:lpstr>何謂亥姆霍茲線圈</vt:lpstr>
      <vt:lpstr>PowerPoint 簡報</vt:lpstr>
      <vt:lpstr>實  驗</vt:lpstr>
      <vt:lpstr>實驗1--DC measurement</vt:lpstr>
      <vt:lpstr>直流測量</vt:lpstr>
      <vt:lpstr>實驗器材A組-type 透明管</vt:lpstr>
      <vt:lpstr>透明管接線</vt:lpstr>
      <vt:lpstr>實驗注意事項</vt:lpstr>
      <vt:lpstr>實驗1 DC measurement 單一線圈的磁場測量 A. 直流量測</vt:lpstr>
      <vt:lpstr>實驗一 直流量測 實驗裝置</vt:lpstr>
      <vt:lpstr>直流量測-示波器設定</vt:lpstr>
      <vt:lpstr>信號處理-MEASURE/ CURSOR</vt:lpstr>
      <vt:lpstr>實驗紀錄</vt:lpstr>
      <vt:lpstr>實驗2 AC measurement</vt:lpstr>
      <vt:lpstr>交流實驗架設-透明管</vt:lpstr>
      <vt:lpstr>交流量測</vt:lpstr>
      <vt:lpstr>實驗二-1 單一線圈磁場</vt:lpstr>
      <vt:lpstr>實驗紀錄-2-1</vt:lpstr>
      <vt:lpstr>實驗二-2 亥姆霍茲線圈</vt:lpstr>
      <vt:lpstr>實驗紀錄- 2-2</vt:lpstr>
      <vt:lpstr>實驗二-3 反亥姆霍茲線圈</vt:lpstr>
      <vt:lpstr>實驗紀錄-2-3</vt:lpstr>
      <vt:lpstr>電流量測</vt:lpstr>
      <vt:lpstr>Challenging Problems</vt:lpstr>
      <vt:lpstr>實驗討論</vt:lpstr>
      <vt:lpstr>附錄 Hall Magnetic Standard Linear Module 規格</vt:lpstr>
      <vt:lpstr>PowerPoint 簡報</vt:lpstr>
      <vt:lpstr>SS49E Linear Hall-Effect Sensor規格</vt:lpstr>
      <vt:lpstr>利用Arduino 進行Helmholtz實驗 ---鋁管</vt:lpstr>
      <vt:lpstr>實驗器材B組-接Arduino_type 鋁管</vt:lpstr>
      <vt:lpstr>利用Arduino 進行Helmholtz實驗</vt:lpstr>
      <vt:lpstr>單一線圈的磁場測量 A. 直流量測 with Ardu.</vt:lpstr>
      <vt:lpstr>實驗配置圖</vt:lpstr>
      <vt:lpstr>實驗前準備</vt:lpstr>
      <vt:lpstr>直流測量 with Arduino</vt:lpstr>
      <vt:lpstr>實驗一 A. 直流量測 實驗裝置</vt:lpstr>
      <vt:lpstr>實驗架設</vt:lpstr>
      <vt:lpstr>實驗架設</vt:lpstr>
      <vt:lpstr>CoolTerm 使用方式</vt:lpstr>
      <vt:lpstr>CoolTerm 設定</vt:lpstr>
      <vt:lpstr>實驗紀錄 with Arduino</vt:lpstr>
      <vt:lpstr>實驗二-1單一線圈磁場分布</vt:lpstr>
      <vt:lpstr>交流實驗架設-鋁管</vt:lpstr>
      <vt:lpstr>實驗紀錄-鋁管</vt:lpstr>
      <vt:lpstr>實驗二-2 亥姆霍茲線圈</vt:lpstr>
      <vt:lpstr>實驗二-3 反亥姆霍茲線圈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實驗：亥姆霍茲線圈磁場(Magnetic fields of Helmholtz Coil)</dc:title>
  <dc:creator>PC</dc:creator>
  <cp:lastModifiedBy>W1111</cp:lastModifiedBy>
  <cp:revision>351</cp:revision>
  <cp:lastPrinted>2023-05-10T01:45:21Z</cp:lastPrinted>
  <dcterms:created xsi:type="dcterms:W3CDTF">2010-03-25T06:42:16Z</dcterms:created>
  <dcterms:modified xsi:type="dcterms:W3CDTF">2023-05-25T05:51:19Z</dcterms:modified>
</cp:coreProperties>
</file>